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36" r:id="rId1"/>
  </p:sldMasterIdLst>
  <p:sldIdLst>
    <p:sldId id="257" r:id="rId2"/>
    <p:sldId id="258" r:id="rId3"/>
    <p:sldId id="259" r:id="rId4"/>
    <p:sldId id="260" r:id="rId5"/>
    <p:sldId id="261" r:id="rId6"/>
    <p:sldId id="267" r:id="rId7"/>
    <p:sldId id="270" r:id="rId8"/>
    <p:sldId id="268" r:id="rId9"/>
    <p:sldId id="263" r:id="rId10"/>
    <p:sldId id="264" r:id="rId11"/>
    <p:sldId id="265" r:id="rId12"/>
    <p:sldId id="266" r:id="rId13"/>
    <p:sldId id="271" r:id="rId14"/>
    <p:sldId id="272" r:id="rId15"/>
    <p:sldId id="273"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3CE81"/>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12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5" name="13 Elipse"/>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14" name="13 Título"/>
          <p:cNvSpPr>
            <a:spLocks noGrp="1"/>
          </p:cNvSpPr>
          <p:nvPr>
            <p:ph type="ctrTitle"/>
          </p:nvPr>
        </p:nvSpPr>
        <p:spPr>
          <a:xfrm>
            <a:off x="1432560" y="359898"/>
            <a:ext cx="7406640" cy="1472184"/>
          </a:xfrm>
        </p:spPr>
        <p:txBody>
          <a:bodyPr anchor="b"/>
          <a:lstStyle>
            <a:lvl1pPr algn="l">
              <a:defRPr/>
            </a:lvl1pPr>
            <a:extLst/>
          </a:lstStyle>
          <a:p>
            <a:r>
              <a:rPr lang="es-ES" smtClean="0"/>
              <a:t>Haga clic para modificar el estilo de título del patrón</a:t>
            </a:r>
            <a:endParaRPr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smtClean="0"/>
              <a:t>Haga clic para modificar el estilo de subtítulo del patrón</a:t>
            </a:r>
            <a:endParaRPr lang="en-US"/>
          </a:p>
        </p:txBody>
      </p:sp>
      <p:sp>
        <p:nvSpPr>
          <p:cNvPr id="6" name="6 Marcador de fecha"/>
          <p:cNvSpPr>
            <a:spLocks noGrp="1"/>
          </p:cNvSpPr>
          <p:nvPr>
            <p:ph type="dt" sz="half" idx="10"/>
          </p:nvPr>
        </p:nvSpPr>
        <p:spPr/>
        <p:txBody>
          <a:bodyPr/>
          <a:lstStyle>
            <a:lvl1pPr>
              <a:defRPr/>
            </a:lvl1pPr>
            <a:extLst/>
          </a:lstStyle>
          <a:p>
            <a:pPr>
              <a:defRPr/>
            </a:pPr>
            <a:fld id="{6BACD114-921C-4596-854B-BC9B7FBB5141}" type="datetimeFigureOut">
              <a:rPr lang="en-US"/>
              <a:pPr>
                <a:defRPr/>
              </a:pPr>
              <a:t>5/25/2016</a:t>
            </a:fld>
            <a:endParaRPr lang="en-US"/>
          </a:p>
        </p:txBody>
      </p:sp>
      <p:sp>
        <p:nvSpPr>
          <p:cNvPr id="7" name="19 Marcador de pie de página"/>
          <p:cNvSpPr>
            <a:spLocks noGrp="1"/>
          </p:cNvSpPr>
          <p:nvPr>
            <p:ph type="ftr" sz="quarter" idx="11"/>
          </p:nvPr>
        </p:nvSpPr>
        <p:spPr/>
        <p:txBody>
          <a:bodyPr/>
          <a:lstStyle>
            <a:lvl1pPr>
              <a:defRPr/>
            </a:lvl1pPr>
            <a:extLst/>
          </a:lstStyle>
          <a:p>
            <a:pPr>
              <a:defRPr/>
            </a:pPr>
            <a:endParaRPr lang="en-US"/>
          </a:p>
        </p:txBody>
      </p:sp>
      <p:sp>
        <p:nvSpPr>
          <p:cNvPr id="8" name="9 Marcador de número de diapositiva"/>
          <p:cNvSpPr>
            <a:spLocks noGrp="1"/>
          </p:cNvSpPr>
          <p:nvPr>
            <p:ph type="sldNum" sz="quarter" idx="12"/>
          </p:nvPr>
        </p:nvSpPr>
        <p:spPr/>
        <p:txBody>
          <a:bodyPr/>
          <a:lstStyle>
            <a:lvl1pPr>
              <a:defRPr/>
            </a:lvl1pPr>
          </a:lstStyle>
          <a:p>
            <a:fld id="{F060E787-D43E-43AF-95FF-A67D2527D21B}" type="slidenum">
              <a:rPr lang="es-PE" altLang="en-US"/>
              <a:pPr/>
              <a:t>‹Nº›</a:t>
            </a:fld>
            <a:endParaRPr lang="es-PE" altLang="en-US"/>
          </a:p>
        </p:txBody>
      </p:sp>
    </p:spTree>
    <p:extLst>
      <p:ext uri="{BB962C8B-B14F-4D97-AF65-F5344CB8AC3E}">
        <p14:creationId xmlns:p14="http://schemas.microsoft.com/office/powerpoint/2010/main" val="3020223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3 Marcador de fecha"/>
          <p:cNvSpPr>
            <a:spLocks noGrp="1"/>
          </p:cNvSpPr>
          <p:nvPr>
            <p:ph type="dt" sz="half" idx="10"/>
          </p:nvPr>
        </p:nvSpPr>
        <p:spPr/>
        <p:txBody>
          <a:bodyPr/>
          <a:lstStyle>
            <a:lvl1pPr>
              <a:defRPr/>
            </a:lvl1pPr>
          </a:lstStyle>
          <a:p>
            <a:pPr>
              <a:defRPr/>
            </a:pPr>
            <a:fld id="{5B7EEC62-6BCE-408D-8472-4E675540DE19}" type="datetimeFigureOut">
              <a:rPr lang="en-US"/>
              <a:pPr>
                <a:defRPr/>
              </a:pPr>
              <a:t>5/25/2016</a:t>
            </a:fld>
            <a:endParaRPr lang="en-US"/>
          </a:p>
        </p:txBody>
      </p:sp>
      <p:sp>
        <p:nvSpPr>
          <p:cNvPr id="5" name="9 Marcador de pie de página"/>
          <p:cNvSpPr>
            <a:spLocks noGrp="1"/>
          </p:cNvSpPr>
          <p:nvPr>
            <p:ph type="ftr" sz="quarter" idx="11"/>
          </p:nvPr>
        </p:nvSpPr>
        <p:spPr/>
        <p:txBody>
          <a:bodyPr/>
          <a:lstStyle>
            <a:lvl1pPr>
              <a:defRPr/>
            </a:lvl1pPr>
          </a:lstStyle>
          <a:p>
            <a:pPr>
              <a:defRPr/>
            </a:pPr>
            <a:endParaRPr lang="en-US"/>
          </a:p>
        </p:txBody>
      </p:sp>
      <p:sp>
        <p:nvSpPr>
          <p:cNvPr id="6" name="21 Marcador de número de diapositiva"/>
          <p:cNvSpPr>
            <a:spLocks noGrp="1"/>
          </p:cNvSpPr>
          <p:nvPr>
            <p:ph type="sldNum" sz="quarter" idx="12"/>
          </p:nvPr>
        </p:nvSpPr>
        <p:spPr/>
        <p:txBody>
          <a:bodyPr/>
          <a:lstStyle>
            <a:lvl1pPr>
              <a:defRPr/>
            </a:lvl1pPr>
          </a:lstStyle>
          <a:p>
            <a:fld id="{F9307287-1338-44A8-9CF9-100E308A20DA}" type="slidenum">
              <a:rPr lang="es-PE" altLang="en-US"/>
              <a:pPr/>
              <a:t>‹Nº›</a:t>
            </a:fld>
            <a:endParaRPr lang="es-PE" altLang="en-US"/>
          </a:p>
        </p:txBody>
      </p:sp>
    </p:spTree>
    <p:extLst>
      <p:ext uri="{BB962C8B-B14F-4D97-AF65-F5344CB8AC3E}">
        <p14:creationId xmlns:p14="http://schemas.microsoft.com/office/powerpoint/2010/main" val="2951476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1143000" y="274640"/>
            <a:ext cx="5562600" cy="5851525"/>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3 Marcador de fecha"/>
          <p:cNvSpPr>
            <a:spLocks noGrp="1"/>
          </p:cNvSpPr>
          <p:nvPr>
            <p:ph type="dt" sz="half" idx="10"/>
          </p:nvPr>
        </p:nvSpPr>
        <p:spPr/>
        <p:txBody>
          <a:bodyPr/>
          <a:lstStyle>
            <a:lvl1pPr>
              <a:defRPr/>
            </a:lvl1pPr>
          </a:lstStyle>
          <a:p>
            <a:pPr>
              <a:defRPr/>
            </a:pPr>
            <a:fld id="{075D5B5E-978D-40CB-9494-D7F270673056}" type="datetimeFigureOut">
              <a:rPr lang="en-US"/>
              <a:pPr>
                <a:defRPr/>
              </a:pPr>
              <a:t>5/25/2016</a:t>
            </a:fld>
            <a:endParaRPr lang="en-US"/>
          </a:p>
        </p:txBody>
      </p:sp>
      <p:sp>
        <p:nvSpPr>
          <p:cNvPr id="5" name="9 Marcador de pie de página"/>
          <p:cNvSpPr>
            <a:spLocks noGrp="1"/>
          </p:cNvSpPr>
          <p:nvPr>
            <p:ph type="ftr" sz="quarter" idx="11"/>
          </p:nvPr>
        </p:nvSpPr>
        <p:spPr/>
        <p:txBody>
          <a:bodyPr/>
          <a:lstStyle>
            <a:lvl1pPr>
              <a:defRPr/>
            </a:lvl1pPr>
          </a:lstStyle>
          <a:p>
            <a:pPr>
              <a:defRPr/>
            </a:pPr>
            <a:endParaRPr lang="en-US"/>
          </a:p>
        </p:txBody>
      </p:sp>
      <p:sp>
        <p:nvSpPr>
          <p:cNvPr id="6" name="21 Marcador de número de diapositiva"/>
          <p:cNvSpPr>
            <a:spLocks noGrp="1"/>
          </p:cNvSpPr>
          <p:nvPr>
            <p:ph type="sldNum" sz="quarter" idx="12"/>
          </p:nvPr>
        </p:nvSpPr>
        <p:spPr/>
        <p:txBody>
          <a:bodyPr/>
          <a:lstStyle>
            <a:lvl1pPr>
              <a:defRPr/>
            </a:lvl1pPr>
          </a:lstStyle>
          <a:p>
            <a:fld id="{44FB9F2E-AEE7-40FD-90DB-E4BBA0760866}" type="slidenum">
              <a:rPr lang="es-PE" altLang="en-US"/>
              <a:pPr/>
              <a:t>‹Nº›</a:t>
            </a:fld>
            <a:endParaRPr lang="es-PE" altLang="en-US"/>
          </a:p>
        </p:txBody>
      </p:sp>
    </p:spTree>
    <p:extLst>
      <p:ext uri="{BB962C8B-B14F-4D97-AF65-F5344CB8AC3E}">
        <p14:creationId xmlns:p14="http://schemas.microsoft.com/office/powerpoint/2010/main" val="240845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23 Marcador de fecha"/>
          <p:cNvSpPr>
            <a:spLocks noGrp="1"/>
          </p:cNvSpPr>
          <p:nvPr>
            <p:ph type="dt" sz="half" idx="10"/>
          </p:nvPr>
        </p:nvSpPr>
        <p:spPr/>
        <p:txBody>
          <a:bodyPr/>
          <a:lstStyle>
            <a:lvl1pPr>
              <a:defRPr/>
            </a:lvl1pPr>
          </a:lstStyle>
          <a:p>
            <a:pPr>
              <a:defRPr/>
            </a:pPr>
            <a:fld id="{A1DA54C8-7487-4F0F-9D48-4322B308D02D}" type="datetimeFigureOut">
              <a:rPr lang="en-US"/>
              <a:pPr>
                <a:defRPr/>
              </a:pPr>
              <a:t>5/25/2016</a:t>
            </a:fld>
            <a:endParaRPr lang="en-US"/>
          </a:p>
        </p:txBody>
      </p:sp>
      <p:sp>
        <p:nvSpPr>
          <p:cNvPr id="5" name="9 Marcador de pie de página"/>
          <p:cNvSpPr>
            <a:spLocks noGrp="1"/>
          </p:cNvSpPr>
          <p:nvPr>
            <p:ph type="ftr" sz="quarter" idx="11"/>
          </p:nvPr>
        </p:nvSpPr>
        <p:spPr/>
        <p:txBody>
          <a:bodyPr/>
          <a:lstStyle>
            <a:lvl1pPr>
              <a:defRPr/>
            </a:lvl1pPr>
          </a:lstStyle>
          <a:p>
            <a:pPr>
              <a:defRPr/>
            </a:pPr>
            <a:endParaRPr lang="en-US"/>
          </a:p>
        </p:txBody>
      </p:sp>
      <p:sp>
        <p:nvSpPr>
          <p:cNvPr id="6" name="21 Marcador de número de diapositiva"/>
          <p:cNvSpPr>
            <a:spLocks noGrp="1"/>
          </p:cNvSpPr>
          <p:nvPr>
            <p:ph type="sldNum" sz="quarter" idx="12"/>
          </p:nvPr>
        </p:nvSpPr>
        <p:spPr/>
        <p:txBody>
          <a:bodyPr/>
          <a:lstStyle>
            <a:lvl1pPr>
              <a:defRPr/>
            </a:lvl1pPr>
          </a:lstStyle>
          <a:p>
            <a:fld id="{C336AE15-2871-420C-972B-346A0D580C75}" type="slidenum">
              <a:rPr lang="es-PE" altLang="en-US"/>
              <a:pPr/>
              <a:t>‹Nº›</a:t>
            </a:fld>
            <a:endParaRPr lang="es-PE" altLang="en-US"/>
          </a:p>
        </p:txBody>
      </p:sp>
    </p:spTree>
    <p:extLst>
      <p:ext uri="{BB962C8B-B14F-4D97-AF65-F5344CB8AC3E}">
        <p14:creationId xmlns:p14="http://schemas.microsoft.com/office/powerpoint/2010/main" val="1385789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4" name="12 Rectángulo"/>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13 Rectángulo"/>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6" name="15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7" name="16 Elipse"/>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defRPr/>
            </a:pPr>
            <a:endParaRPr lang="en-US"/>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smtClean="0"/>
              <a:t>Haga clic para modificar el estilo de texto del patrón</a:t>
            </a:r>
          </a:p>
        </p:txBody>
      </p:sp>
      <p:sp>
        <p:nvSpPr>
          <p:cNvPr id="8" name="3 Marcador de fecha"/>
          <p:cNvSpPr>
            <a:spLocks noGrp="1"/>
          </p:cNvSpPr>
          <p:nvPr>
            <p:ph type="dt" sz="half" idx="10"/>
          </p:nvPr>
        </p:nvSpPr>
        <p:spPr/>
        <p:txBody>
          <a:bodyPr/>
          <a:lstStyle>
            <a:lvl1pPr>
              <a:defRPr/>
            </a:lvl1pPr>
            <a:extLst/>
          </a:lstStyle>
          <a:p>
            <a:pPr>
              <a:defRPr/>
            </a:pPr>
            <a:fld id="{CE534878-8345-40F7-A46A-C7141DCB50B4}" type="datetimeFigureOut">
              <a:rPr lang="en-US"/>
              <a:pPr>
                <a:defRPr/>
              </a:pPr>
              <a:t>5/25/2016</a:t>
            </a:fld>
            <a:endParaRPr lang="en-US"/>
          </a:p>
        </p:txBody>
      </p:sp>
      <p:sp>
        <p:nvSpPr>
          <p:cNvPr id="9" name="4 Marcador de pie de página"/>
          <p:cNvSpPr>
            <a:spLocks noGrp="1"/>
          </p:cNvSpPr>
          <p:nvPr>
            <p:ph type="ftr" sz="quarter" idx="11"/>
          </p:nvPr>
        </p:nvSpPr>
        <p:spPr/>
        <p:txBody>
          <a:bodyPr/>
          <a:lstStyle>
            <a:lvl1pPr>
              <a:defRPr/>
            </a:lvl1pPr>
            <a:extLst/>
          </a:lstStyle>
          <a:p>
            <a:pPr>
              <a:defRPr/>
            </a:pPr>
            <a:endParaRPr lang="en-US"/>
          </a:p>
        </p:txBody>
      </p:sp>
      <p:sp>
        <p:nvSpPr>
          <p:cNvPr id="10" name="5 Marcador de número de diapositiva"/>
          <p:cNvSpPr>
            <a:spLocks noGrp="1"/>
          </p:cNvSpPr>
          <p:nvPr>
            <p:ph type="sldNum" sz="quarter" idx="12"/>
          </p:nvPr>
        </p:nvSpPr>
        <p:spPr/>
        <p:txBody>
          <a:bodyPr/>
          <a:lstStyle>
            <a:lvl1pPr>
              <a:defRPr/>
            </a:lvl1pPr>
          </a:lstStyle>
          <a:p>
            <a:fld id="{997ED268-4038-4720-A7DD-66BDA173C7B2}" type="slidenum">
              <a:rPr lang="es-PE" altLang="en-US"/>
              <a:pPr/>
              <a:t>‹Nº›</a:t>
            </a:fld>
            <a:endParaRPr lang="es-PE" altLang="en-US"/>
          </a:p>
        </p:txBody>
      </p:sp>
    </p:spTree>
    <p:extLst>
      <p:ext uri="{BB962C8B-B14F-4D97-AF65-F5344CB8AC3E}">
        <p14:creationId xmlns:p14="http://schemas.microsoft.com/office/powerpoint/2010/main" val="1255006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extLst/>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23 Marcador de fecha"/>
          <p:cNvSpPr>
            <a:spLocks noGrp="1"/>
          </p:cNvSpPr>
          <p:nvPr>
            <p:ph type="dt" sz="half" idx="10"/>
          </p:nvPr>
        </p:nvSpPr>
        <p:spPr/>
        <p:txBody>
          <a:bodyPr/>
          <a:lstStyle>
            <a:lvl1pPr>
              <a:defRPr/>
            </a:lvl1pPr>
          </a:lstStyle>
          <a:p>
            <a:pPr>
              <a:defRPr/>
            </a:pPr>
            <a:fld id="{0F2C0062-D7AB-493E-A416-A3EBDCBAE92F}" type="datetimeFigureOut">
              <a:rPr lang="en-US"/>
              <a:pPr>
                <a:defRPr/>
              </a:pPr>
              <a:t>5/25/2016</a:t>
            </a:fld>
            <a:endParaRPr lang="en-US"/>
          </a:p>
        </p:txBody>
      </p:sp>
      <p:sp>
        <p:nvSpPr>
          <p:cNvPr id="6" name="9 Marcador de pie de página"/>
          <p:cNvSpPr>
            <a:spLocks noGrp="1"/>
          </p:cNvSpPr>
          <p:nvPr>
            <p:ph type="ftr" sz="quarter" idx="11"/>
          </p:nvPr>
        </p:nvSpPr>
        <p:spPr/>
        <p:txBody>
          <a:bodyPr/>
          <a:lstStyle>
            <a:lvl1pPr>
              <a:defRPr/>
            </a:lvl1pPr>
          </a:lstStyle>
          <a:p>
            <a:pPr>
              <a:defRPr/>
            </a:pPr>
            <a:endParaRPr lang="en-US"/>
          </a:p>
        </p:txBody>
      </p:sp>
      <p:sp>
        <p:nvSpPr>
          <p:cNvPr id="7" name="21 Marcador de número de diapositiva"/>
          <p:cNvSpPr>
            <a:spLocks noGrp="1"/>
          </p:cNvSpPr>
          <p:nvPr>
            <p:ph type="sldNum" sz="quarter" idx="12"/>
          </p:nvPr>
        </p:nvSpPr>
        <p:spPr/>
        <p:txBody>
          <a:bodyPr/>
          <a:lstStyle>
            <a:lvl1pPr>
              <a:defRPr/>
            </a:lvl1pPr>
          </a:lstStyle>
          <a:p>
            <a:fld id="{46562C5E-2AFC-4740-85A9-F1D52B7EA47C}" type="slidenum">
              <a:rPr lang="es-PE" altLang="en-US"/>
              <a:pPr/>
              <a:t>‹Nº›</a:t>
            </a:fld>
            <a:endParaRPr lang="es-PE" altLang="en-US"/>
          </a:p>
        </p:txBody>
      </p:sp>
    </p:spTree>
    <p:extLst>
      <p:ext uri="{BB962C8B-B14F-4D97-AF65-F5344CB8AC3E}">
        <p14:creationId xmlns:p14="http://schemas.microsoft.com/office/powerpoint/2010/main" val="31184846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lstStyle>
            <a:lvl1pPr algn="ctr">
              <a:defRPr sz="4500" b="1" cap="none" baseline="0"/>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1111169F-820D-4883-81A5-B0B32D543570}" type="datetimeFigureOut">
              <a:rPr lang="en-US"/>
              <a:pPr>
                <a:defRPr/>
              </a:pPr>
              <a:t>5/25/2016</a:t>
            </a:fld>
            <a:endParaRPr lang="en-US"/>
          </a:p>
        </p:txBody>
      </p:sp>
      <p:sp>
        <p:nvSpPr>
          <p:cNvPr id="8" name="7 Marcador de pie de página"/>
          <p:cNvSpPr>
            <a:spLocks noGrp="1"/>
          </p:cNvSpPr>
          <p:nvPr>
            <p:ph type="ftr" sz="quarter" idx="11"/>
          </p:nvPr>
        </p:nvSpPr>
        <p:spPr/>
        <p:txBody>
          <a:bodyPr/>
          <a:lstStyle>
            <a:lvl1pPr>
              <a:defRPr/>
            </a:lvl1pPr>
            <a:extLst/>
          </a:lstStyle>
          <a:p>
            <a:pPr>
              <a:defRPr/>
            </a:pPr>
            <a:endParaRPr lang="en-US"/>
          </a:p>
        </p:txBody>
      </p:sp>
      <p:sp>
        <p:nvSpPr>
          <p:cNvPr id="9" name="8 Marcador de número de diapositiva"/>
          <p:cNvSpPr>
            <a:spLocks noGrp="1"/>
          </p:cNvSpPr>
          <p:nvPr>
            <p:ph type="sldNum" sz="quarter" idx="12"/>
          </p:nvPr>
        </p:nvSpPr>
        <p:spPr/>
        <p:txBody>
          <a:bodyPr/>
          <a:lstStyle>
            <a:lvl1pPr>
              <a:defRPr/>
            </a:lvl1pPr>
          </a:lstStyle>
          <a:p>
            <a:fld id="{63C99AC0-A8AF-4A6C-AAA6-2C52AB12FB5F}" type="slidenum">
              <a:rPr lang="es-PE" altLang="en-US"/>
              <a:pPr/>
              <a:t>‹Nº›</a:t>
            </a:fld>
            <a:endParaRPr lang="es-PE" altLang="en-US"/>
          </a:p>
        </p:txBody>
      </p:sp>
    </p:spTree>
    <p:extLst>
      <p:ext uri="{BB962C8B-B14F-4D97-AF65-F5344CB8AC3E}">
        <p14:creationId xmlns:p14="http://schemas.microsoft.com/office/powerpoint/2010/main" val="3569017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extLst/>
          </a:lstStyle>
          <a:p>
            <a:r>
              <a:rPr lang="es-ES" smtClean="0"/>
              <a:t>Haga clic para modificar el estilo de título del patrón</a:t>
            </a:r>
            <a:endParaRPr lang="en-US"/>
          </a:p>
        </p:txBody>
      </p:sp>
      <p:sp>
        <p:nvSpPr>
          <p:cNvPr id="3" name="23 Marcador de fecha"/>
          <p:cNvSpPr>
            <a:spLocks noGrp="1"/>
          </p:cNvSpPr>
          <p:nvPr>
            <p:ph type="dt" sz="half" idx="10"/>
          </p:nvPr>
        </p:nvSpPr>
        <p:spPr/>
        <p:txBody>
          <a:bodyPr/>
          <a:lstStyle>
            <a:lvl1pPr>
              <a:defRPr/>
            </a:lvl1pPr>
          </a:lstStyle>
          <a:p>
            <a:pPr>
              <a:defRPr/>
            </a:pPr>
            <a:fld id="{DE1B9845-9264-4759-B411-1101D00A07F1}" type="datetimeFigureOut">
              <a:rPr lang="en-US"/>
              <a:pPr>
                <a:defRPr/>
              </a:pPr>
              <a:t>5/25/2016</a:t>
            </a:fld>
            <a:endParaRPr lang="en-US"/>
          </a:p>
        </p:txBody>
      </p:sp>
      <p:sp>
        <p:nvSpPr>
          <p:cNvPr id="4" name="9 Marcador de pie de página"/>
          <p:cNvSpPr>
            <a:spLocks noGrp="1"/>
          </p:cNvSpPr>
          <p:nvPr>
            <p:ph type="ftr" sz="quarter" idx="11"/>
          </p:nvPr>
        </p:nvSpPr>
        <p:spPr/>
        <p:txBody>
          <a:bodyPr/>
          <a:lstStyle>
            <a:lvl1pPr>
              <a:defRPr/>
            </a:lvl1pPr>
          </a:lstStyle>
          <a:p>
            <a:pPr>
              <a:defRPr/>
            </a:pPr>
            <a:endParaRPr lang="en-US"/>
          </a:p>
        </p:txBody>
      </p:sp>
      <p:sp>
        <p:nvSpPr>
          <p:cNvPr id="5" name="21 Marcador de número de diapositiva"/>
          <p:cNvSpPr>
            <a:spLocks noGrp="1"/>
          </p:cNvSpPr>
          <p:nvPr>
            <p:ph type="sldNum" sz="quarter" idx="12"/>
          </p:nvPr>
        </p:nvSpPr>
        <p:spPr/>
        <p:txBody>
          <a:bodyPr/>
          <a:lstStyle>
            <a:lvl1pPr>
              <a:defRPr/>
            </a:lvl1pPr>
          </a:lstStyle>
          <a:p>
            <a:fld id="{E07C5CE3-94D5-4992-BBEC-80624008C5E1}" type="slidenum">
              <a:rPr lang="es-PE" altLang="en-US"/>
              <a:pPr/>
              <a:t>‹Nº›</a:t>
            </a:fld>
            <a:endParaRPr lang="es-PE" altLang="en-US"/>
          </a:p>
        </p:txBody>
      </p:sp>
    </p:spTree>
    <p:extLst>
      <p:ext uri="{BB962C8B-B14F-4D97-AF65-F5344CB8AC3E}">
        <p14:creationId xmlns:p14="http://schemas.microsoft.com/office/powerpoint/2010/main" val="4210558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2 Rectángulo"/>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3" name="13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4" name="1 Marcador de fecha"/>
          <p:cNvSpPr>
            <a:spLocks noGrp="1"/>
          </p:cNvSpPr>
          <p:nvPr>
            <p:ph type="dt" sz="half" idx="10"/>
          </p:nvPr>
        </p:nvSpPr>
        <p:spPr/>
        <p:txBody>
          <a:bodyPr/>
          <a:lstStyle>
            <a:lvl1pPr>
              <a:defRPr/>
            </a:lvl1pPr>
            <a:extLst/>
          </a:lstStyle>
          <a:p>
            <a:pPr>
              <a:defRPr/>
            </a:pPr>
            <a:fld id="{7FCAA417-27C5-43B4-B832-AF7596F5E9F7}" type="datetimeFigureOut">
              <a:rPr lang="en-US"/>
              <a:pPr>
                <a:defRPr/>
              </a:pPr>
              <a:t>5/25/2016</a:t>
            </a:fld>
            <a:endParaRPr lang="en-US"/>
          </a:p>
        </p:txBody>
      </p:sp>
      <p:sp>
        <p:nvSpPr>
          <p:cNvPr id="5" name="2 Marcador de pie de página"/>
          <p:cNvSpPr>
            <a:spLocks noGrp="1"/>
          </p:cNvSpPr>
          <p:nvPr>
            <p:ph type="ftr" sz="quarter" idx="11"/>
          </p:nvPr>
        </p:nvSpPr>
        <p:spPr/>
        <p:txBody>
          <a:bodyPr/>
          <a:lstStyle>
            <a:lvl1pPr>
              <a:defRPr/>
            </a:lvl1pPr>
            <a:extLst/>
          </a:lstStyle>
          <a:p>
            <a:pPr>
              <a:defRPr/>
            </a:pPr>
            <a:endParaRPr lang="en-US"/>
          </a:p>
        </p:txBody>
      </p:sp>
      <p:sp>
        <p:nvSpPr>
          <p:cNvPr id="6" name="3 Marcador de número de diapositiva"/>
          <p:cNvSpPr>
            <a:spLocks noGrp="1"/>
          </p:cNvSpPr>
          <p:nvPr>
            <p:ph type="sldNum" sz="quarter" idx="12"/>
          </p:nvPr>
        </p:nvSpPr>
        <p:spPr/>
        <p:txBody>
          <a:bodyPr/>
          <a:lstStyle>
            <a:lvl1pPr>
              <a:defRPr/>
            </a:lvl1pPr>
          </a:lstStyle>
          <a:p>
            <a:fld id="{B3DCD750-C560-46EF-888B-63E508744A30}" type="slidenum">
              <a:rPr lang="es-PE" altLang="en-US"/>
              <a:pPr/>
              <a:t>‹Nº›</a:t>
            </a:fld>
            <a:endParaRPr lang="es-PE" altLang="en-US"/>
          </a:p>
        </p:txBody>
      </p:sp>
    </p:spTree>
    <p:extLst>
      <p:ext uri="{BB962C8B-B14F-4D97-AF65-F5344CB8AC3E}">
        <p14:creationId xmlns:p14="http://schemas.microsoft.com/office/powerpoint/2010/main" val="1539160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es-ES" smtClean="0"/>
              <a:t>Haga clic para modificar el estilo de título del patrón</a:t>
            </a:r>
            <a:endParaRPr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es-ES" smtClean="0"/>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51295A35-EDC7-4651-B2AA-CA7860008B7B}" type="datetimeFigureOut">
              <a:rPr lang="en-US"/>
              <a:pPr>
                <a:defRPr/>
              </a:pPr>
              <a:t>5/25/2016</a:t>
            </a:fld>
            <a:endParaRPr lang="en-US"/>
          </a:p>
        </p:txBody>
      </p:sp>
      <p:sp>
        <p:nvSpPr>
          <p:cNvPr id="6" name="5 Marcador de pie de página"/>
          <p:cNvSpPr>
            <a:spLocks noGrp="1"/>
          </p:cNvSpPr>
          <p:nvPr>
            <p:ph type="ftr" sz="quarter" idx="11"/>
          </p:nvPr>
        </p:nvSpPr>
        <p:spPr/>
        <p:txBody>
          <a:bodyPr/>
          <a:lstStyle>
            <a:lvl1pPr>
              <a:defRPr/>
            </a:lvl1pPr>
            <a:extLst/>
          </a:lstStyle>
          <a:p>
            <a:pPr>
              <a:defRPr/>
            </a:pPr>
            <a:endParaRPr lang="en-US"/>
          </a:p>
        </p:txBody>
      </p:sp>
      <p:sp>
        <p:nvSpPr>
          <p:cNvPr id="7" name="6 Marcador de número de diapositiva"/>
          <p:cNvSpPr>
            <a:spLocks noGrp="1"/>
          </p:cNvSpPr>
          <p:nvPr>
            <p:ph type="sldNum" sz="quarter" idx="12"/>
          </p:nvPr>
        </p:nvSpPr>
        <p:spPr/>
        <p:txBody>
          <a:bodyPr/>
          <a:lstStyle>
            <a:lvl1pPr>
              <a:defRPr/>
            </a:lvl1pPr>
          </a:lstStyle>
          <a:p>
            <a:fld id="{69BE4512-0410-4C9A-A21D-29CF1051B1BF}" type="slidenum">
              <a:rPr lang="es-PE" altLang="en-US"/>
              <a:pPr/>
              <a:t>‹Nº›</a:t>
            </a:fld>
            <a:endParaRPr lang="es-PE" altLang="en-US"/>
          </a:p>
        </p:txBody>
      </p:sp>
    </p:spTree>
    <p:extLst>
      <p:ext uri="{BB962C8B-B14F-4D97-AF65-F5344CB8AC3E}">
        <p14:creationId xmlns:p14="http://schemas.microsoft.com/office/powerpoint/2010/main" val="3844580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5" name="12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extLst/>
          </a:lstStyle>
          <a:p>
            <a:pPr indent="-283464">
              <a:lnSpc>
                <a:spcPts val="3000"/>
              </a:lnSpc>
              <a:spcBef>
                <a:spcPts val="600"/>
              </a:spcBef>
              <a:buClr>
                <a:schemeClr val="accent1"/>
              </a:buClr>
              <a:buSzPct val="80000"/>
              <a:buFont typeface="Wingdings 2"/>
              <a:buNone/>
              <a:defRPr/>
            </a:pPr>
            <a:endParaRPr lang="en-US" sz="3200">
              <a:latin typeface="+mn-lt"/>
              <a:cs typeface="+mn-cs"/>
            </a:endParaRPr>
          </a:p>
        </p:txBody>
      </p:sp>
      <p:sp>
        <p:nvSpPr>
          <p:cNvPr id="6" name="13 Proceso"/>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7" name="15 Proceso"/>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dirty="0"/>
          </a:p>
        </p:txBody>
      </p:sp>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es-ES" noProof="0" smtClean="0"/>
              <a:t>Haga clic en el icono para agregar una imagen</a:t>
            </a:r>
            <a:endParaRPr lang="en-US" noProof="0"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es-ES" smtClean="0"/>
              <a:t>Haga clic para modificar el estilo de texto del patrón</a:t>
            </a:r>
          </a:p>
        </p:txBody>
      </p:sp>
      <p:sp>
        <p:nvSpPr>
          <p:cNvPr id="8" name="4 Marcador de fecha"/>
          <p:cNvSpPr>
            <a:spLocks noGrp="1"/>
          </p:cNvSpPr>
          <p:nvPr>
            <p:ph type="dt" sz="half" idx="10"/>
          </p:nvPr>
        </p:nvSpPr>
        <p:spPr/>
        <p:txBody>
          <a:bodyPr/>
          <a:lstStyle>
            <a:lvl1pPr>
              <a:defRPr/>
            </a:lvl1pPr>
            <a:extLst/>
          </a:lstStyle>
          <a:p>
            <a:pPr>
              <a:defRPr/>
            </a:pPr>
            <a:fld id="{0939B3DE-AD4C-47D6-BE2F-91B5C2DC5AF1}" type="datetimeFigureOut">
              <a:rPr lang="en-US"/>
              <a:pPr>
                <a:defRPr/>
              </a:pPr>
              <a:t>5/25/2016</a:t>
            </a:fld>
            <a:endParaRPr lang="en-US"/>
          </a:p>
        </p:txBody>
      </p:sp>
      <p:sp>
        <p:nvSpPr>
          <p:cNvPr id="9" name="5 Marcador de pie de página"/>
          <p:cNvSpPr>
            <a:spLocks noGrp="1"/>
          </p:cNvSpPr>
          <p:nvPr>
            <p:ph type="ftr" sz="quarter" idx="11"/>
          </p:nvPr>
        </p:nvSpPr>
        <p:spPr/>
        <p:txBody>
          <a:bodyPr/>
          <a:lstStyle>
            <a:lvl1pPr>
              <a:defRPr/>
            </a:lvl1pPr>
            <a:extLst/>
          </a:lstStyle>
          <a:p>
            <a:pPr>
              <a:defRPr/>
            </a:pPr>
            <a:endParaRPr lang="en-US"/>
          </a:p>
        </p:txBody>
      </p:sp>
      <p:sp>
        <p:nvSpPr>
          <p:cNvPr id="10" name="6 Marcador de número de diapositiva"/>
          <p:cNvSpPr>
            <a:spLocks noGrp="1"/>
          </p:cNvSpPr>
          <p:nvPr>
            <p:ph type="sldNum" sz="quarter" idx="12"/>
          </p:nvPr>
        </p:nvSpPr>
        <p:spPr/>
        <p:txBody>
          <a:bodyPr/>
          <a:lstStyle>
            <a:lvl1pPr>
              <a:defRPr/>
            </a:lvl1pPr>
          </a:lstStyle>
          <a:p>
            <a:fld id="{A4CAE3A1-F5B0-403F-AD2B-2B2C60A2F0E2}" type="slidenum">
              <a:rPr lang="es-PE" altLang="en-US"/>
              <a:pPr/>
              <a:t>‹Nº›</a:t>
            </a:fld>
            <a:endParaRPr lang="es-PE" altLang="en-US"/>
          </a:p>
        </p:txBody>
      </p:sp>
    </p:spTree>
    <p:extLst>
      <p:ext uri="{BB962C8B-B14F-4D97-AF65-F5344CB8AC3E}">
        <p14:creationId xmlns:p14="http://schemas.microsoft.com/office/powerpoint/2010/main" val="3254398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ircular"/>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8" name="7 Elipse"/>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12" name="11 Rectángulo"/>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
        <p:nvSpPr>
          <p:cNvPr id="5" name="4 Marcador de título"/>
          <p:cNvSpPr>
            <a:spLocks noGrp="1"/>
          </p:cNvSpPr>
          <p:nvPr>
            <p:ph type="title"/>
          </p:nvPr>
        </p:nvSpPr>
        <p:spPr>
          <a:xfrm>
            <a:off x="1435100" y="274638"/>
            <a:ext cx="7499350" cy="1143000"/>
          </a:xfrm>
          <a:prstGeom prst="rect">
            <a:avLst/>
          </a:prstGeom>
        </p:spPr>
        <p:txBody>
          <a:bodyPr anchor="ctr">
            <a:normAutofit/>
          </a:bodyPr>
          <a:lstStyle>
            <a:extLst/>
          </a:lstStyle>
          <a:p>
            <a:r>
              <a:rPr lang="es-ES" smtClean="0"/>
              <a:t>Haga clic para modificar el estilo de título del patrón</a:t>
            </a:r>
            <a:endParaRPr lang="en-US"/>
          </a:p>
        </p:txBody>
      </p:sp>
      <p:sp>
        <p:nvSpPr>
          <p:cNvPr id="1033" name="8 Marcador de texto"/>
          <p:cNvSpPr>
            <a:spLocks noGrp="1"/>
          </p:cNvSpPr>
          <p:nvPr>
            <p:ph type="body" idx="1"/>
          </p:nvPr>
        </p:nvSpPr>
        <p:spPr bwMode="auto">
          <a:xfrm>
            <a:off x="1435100" y="1447800"/>
            <a:ext cx="7499350"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smtClean="0"/>
              <a:t>Haga clic para modificar el estilo de texto del patrón</a:t>
            </a:r>
          </a:p>
          <a:p>
            <a:pPr lvl="1"/>
            <a:r>
              <a:rPr lang="es-ES" altLang="en-US" smtClean="0"/>
              <a:t>Segundo nivel</a:t>
            </a:r>
          </a:p>
          <a:p>
            <a:pPr lvl="2"/>
            <a:r>
              <a:rPr lang="es-ES" altLang="en-US" smtClean="0"/>
              <a:t>Tercer nivel</a:t>
            </a:r>
          </a:p>
          <a:p>
            <a:pPr lvl="3"/>
            <a:r>
              <a:rPr lang="es-ES" altLang="en-US" smtClean="0"/>
              <a:t>Cuarto nivel</a:t>
            </a:r>
          </a:p>
          <a:p>
            <a:pPr lvl="4"/>
            <a:r>
              <a:rPr lang="es-ES" altLang="en-US" smtClean="0"/>
              <a:t>Quinto nivel</a:t>
            </a:r>
            <a:endParaRPr lang="en-US" altLang="en-US" smtClean="0"/>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latin typeface="Arial" charset="0"/>
                <a:cs typeface="Arial" charset="0"/>
              </a:defRPr>
            </a:lvl1pPr>
            <a:extLst/>
          </a:lstStyle>
          <a:p>
            <a:pPr>
              <a:defRPr/>
            </a:pPr>
            <a:fld id="{66D012CF-BC1A-41DE-9931-2FD989A8E73D}" type="datetimeFigureOut">
              <a:rPr lang="en-US"/>
              <a:pPr>
                <a:defRPr/>
              </a:pPr>
              <a:t>5/25/2016</a:t>
            </a:fld>
            <a:endParaRPr lang="en-US"/>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latin typeface="Arial" charset="0"/>
                <a:cs typeface="Arial" charset="0"/>
              </a:defRPr>
            </a:lvl1pPr>
            <a:extLst/>
          </a:lstStyle>
          <a:p>
            <a:pPr>
              <a:defRPr/>
            </a:pPr>
            <a:endParaRPr lang="en-US"/>
          </a:p>
        </p:txBody>
      </p:sp>
      <p:sp>
        <p:nvSpPr>
          <p:cNvPr id="22" name="21 Marcador de número de diapositiva"/>
          <p:cNvSpPr>
            <a:spLocks noGrp="1"/>
          </p:cNvSpPr>
          <p:nvPr>
            <p:ph type="sldNum" sz="quarter" idx="4"/>
          </p:nvPr>
        </p:nvSpPr>
        <p:spPr>
          <a:xfrm>
            <a:off x="8613775" y="6305550"/>
            <a:ext cx="457200" cy="476250"/>
          </a:xfrm>
          <a:prstGeom prst="rect">
            <a:avLst/>
          </a:prstGeom>
        </p:spPr>
        <p:txBody>
          <a:bodyPr vert="horz" wrap="square" lIns="91440" tIns="45720" rIns="91440" bIns="45720" numCol="1" anchor="b" anchorCtr="0" compatLnSpc="1">
            <a:prstTxWarp prst="textNoShape">
              <a:avLst/>
            </a:prstTxWarp>
          </a:bodyPr>
          <a:lstStyle>
            <a:lvl1pPr algn="ctr">
              <a:defRPr sz="1200">
                <a:solidFill>
                  <a:srgbClr val="B5A788"/>
                </a:solidFill>
              </a:defRPr>
            </a:lvl1pPr>
          </a:lstStyle>
          <a:p>
            <a:fld id="{62EED282-8982-4907-A23D-3DCA28663F53}" type="slidenum">
              <a:rPr lang="es-PE" altLang="en-US"/>
              <a:pPr/>
              <a:t>‹Nº›</a:t>
            </a:fld>
            <a:endParaRPr lang="es-PE" altLang="en-US"/>
          </a:p>
        </p:txBody>
      </p:sp>
      <p:sp>
        <p:nvSpPr>
          <p:cNvPr id="15" name="14 Rectángulo"/>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spTree>
  </p:cSld>
  <p:clrMap bg1="lt1" tx1="dk1" bg2="lt2" tx2="dk2" accent1="accent1" accent2="accent2" accent3="accent3" accent4="accent4" accent5="accent5" accent6="accent6" hlink="hlink" folHlink="folHlink"/>
  <p:sldLayoutIdLst>
    <p:sldLayoutId id="2147484327" r:id="rId1"/>
    <p:sldLayoutId id="2147484322" r:id="rId2"/>
    <p:sldLayoutId id="2147484328" r:id="rId3"/>
    <p:sldLayoutId id="2147484323" r:id="rId4"/>
    <p:sldLayoutId id="2147484329" r:id="rId5"/>
    <p:sldLayoutId id="2147484324" r:id="rId6"/>
    <p:sldLayoutId id="2147484330" r:id="rId7"/>
    <p:sldLayoutId id="2147484331" r:id="rId8"/>
    <p:sldLayoutId id="2147484332" r:id="rId9"/>
    <p:sldLayoutId id="2147484325" r:id="rId10"/>
    <p:sldLayoutId id="2147484326" r:id="rId11"/>
  </p:sldLayoutIdLst>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anose="05020102010507070707"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anose="020B0604030504040204"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anose="05020102010507070707"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anose="05020102010507070707"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anose="05020102010507070707"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1 CuadroTexto"/>
          <p:cNvSpPr txBox="1">
            <a:spLocks/>
          </p:cNvSpPr>
          <p:nvPr/>
        </p:nvSpPr>
        <p:spPr>
          <a:xfrm>
            <a:off x="1295400" y="1524000"/>
            <a:ext cx="7143750" cy="49530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fontAlgn="auto">
              <a:spcAft>
                <a:spcPts val="0"/>
              </a:spcAft>
              <a:defRPr/>
            </a:pPr>
            <a: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t>Reportes de indicadores de cobertura FED:   Paquete Gestante y Niño</a:t>
            </a:r>
            <a:b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br>
            <a: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t/>
            </a:r>
            <a:b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br>
            <a: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t/>
            </a:r>
            <a:b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br>
            <a: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t/>
            </a:r>
            <a:b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br>
            <a: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t>DIRESA HUÁNUCO </a:t>
            </a:r>
            <a:b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br>
            <a:r>
              <a:rPr lang="es-PE" sz="3600" dirty="0" smtClean="0">
                <a:solidFill>
                  <a:schemeClr val="bg1"/>
                </a:solidFill>
                <a:effectLst>
                  <a:outerShdw blurRad="50000" dist="30000" dir="5400000" algn="tl" rotWithShape="0">
                    <a:srgbClr val="000000">
                      <a:alpha val="30000"/>
                    </a:srgbClr>
                  </a:outerShdw>
                </a:effectLst>
                <a:latin typeface="Candara" panose="020E0502030303020204" pitchFamily="34" charset="0"/>
              </a:rPr>
              <a:t>Mayo  2016</a:t>
            </a:r>
            <a:endParaRPr lang="es-ES" sz="3600" b="1" dirty="0">
              <a:effectLst>
                <a:outerShdw blurRad="50000" dist="30000" dir="5400000" algn="tl" rotWithShape="0">
                  <a:srgbClr val="000000">
                    <a:alpha val="30000"/>
                  </a:srgbClr>
                </a:outerShdw>
              </a:effectLst>
            </a:endParaRPr>
          </a:p>
        </p:txBody>
      </p:sp>
      <p:pic>
        <p:nvPicPr>
          <p:cNvPr id="8195" name="8 Imagen"/>
          <p:cNvPicPr>
            <a:picLocks noChangeAspect="1" noChangeArrowheads="1"/>
          </p:cNvPicPr>
          <p:nvPr/>
        </p:nvPicPr>
        <p:blipFill>
          <a:blip r:embed="rId2">
            <a:extLst>
              <a:ext uri="{28A0092B-C50C-407E-A947-70E740481C1C}">
                <a14:useLocalDpi xmlns:a14="http://schemas.microsoft.com/office/drawing/2010/main" val="0"/>
              </a:ext>
            </a:extLst>
          </a:blip>
          <a:srcRect l="40594" t="42598" r="41866" b="21593"/>
          <a:stretch>
            <a:fillRect/>
          </a:stretch>
        </p:blipFill>
        <p:spPr bwMode="auto">
          <a:xfrm>
            <a:off x="7732713" y="228600"/>
            <a:ext cx="11779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9 Imagen"/>
          <p:cNvPicPr>
            <a:picLocks noChangeAspect="1" noChangeArrowheads="1"/>
          </p:cNvPicPr>
          <p:nvPr/>
        </p:nvPicPr>
        <p:blipFill>
          <a:blip r:embed="rId3">
            <a:extLst>
              <a:ext uri="{28A0092B-C50C-407E-A947-70E740481C1C}">
                <a14:useLocalDpi xmlns:a14="http://schemas.microsoft.com/office/drawing/2010/main" val="0"/>
              </a:ext>
            </a:extLst>
          </a:blip>
          <a:srcRect l="8687" t="18581" r="83504" b="68544"/>
          <a:stretch>
            <a:fillRect/>
          </a:stretch>
        </p:blipFill>
        <p:spPr bwMode="auto">
          <a:xfrm>
            <a:off x="1066800" y="2286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24000" y="152400"/>
            <a:ext cx="7346950" cy="914400"/>
          </a:xfrm>
        </p:spPr>
        <p:txBody>
          <a:bodyPr/>
          <a:lstStyle/>
          <a:p>
            <a:pPr algn="ctr">
              <a:defRPr/>
            </a:pPr>
            <a:r>
              <a:rPr lang="es-PE" sz="1800" b="1" dirty="0" smtClean="0">
                <a:solidFill>
                  <a:schemeClr val="accent4">
                    <a:lumMod val="75000"/>
                  </a:schemeClr>
                </a:solidFill>
              </a:rPr>
              <a:t>COBERTURA DE PAQUETE INTEGRADO NIÑO</a:t>
            </a:r>
            <a:br>
              <a:rPr lang="es-PE" sz="1800" b="1" dirty="0" smtClean="0">
                <a:solidFill>
                  <a:schemeClr val="accent4">
                    <a:lumMod val="75000"/>
                  </a:schemeClr>
                </a:solidFill>
              </a:rPr>
            </a:br>
            <a:r>
              <a:rPr lang="es-PE" sz="1800" b="1" dirty="0" smtClean="0">
                <a:solidFill>
                  <a:schemeClr val="accent4">
                    <a:lumMod val="75000"/>
                  </a:schemeClr>
                </a:solidFill>
              </a:rPr>
              <a:t> (Menores de 12 meses de los distritos de quintiles 1 y 2 - Data SIS)</a:t>
            </a:r>
            <a:br>
              <a:rPr lang="es-PE" sz="1800" b="1" dirty="0" smtClean="0">
                <a:solidFill>
                  <a:schemeClr val="accent4">
                    <a:lumMod val="75000"/>
                  </a:schemeClr>
                </a:solidFill>
              </a:rPr>
            </a:br>
            <a:r>
              <a:rPr lang="es-PE" sz="1800" b="1" dirty="0" smtClean="0">
                <a:solidFill>
                  <a:schemeClr val="accent4">
                    <a:lumMod val="75000"/>
                  </a:schemeClr>
                </a:solidFill>
              </a:rPr>
              <a:t>DIRESA HUÁNUCO EE.SS. Ámbitos FED - Mayo 2016 -</a:t>
            </a:r>
          </a:p>
        </p:txBody>
      </p:sp>
      <p:pic>
        <p:nvPicPr>
          <p:cNvPr id="5" name="2 Imagen"/>
          <p:cNvPicPr/>
          <p:nvPr/>
        </p:nvPicPr>
        <p:blipFill>
          <a:blip r:embed="rId2">
            <a:lum bright="-20000" contrast="-20000"/>
          </a:blip>
          <a:stretch>
            <a:fillRect/>
          </a:stretch>
        </p:blipFill>
        <p:spPr bwMode="auto">
          <a:xfrm>
            <a:off x="152400" y="152400"/>
            <a:ext cx="1371600" cy="914400"/>
          </a:xfrm>
          <a:prstGeom prst="ellipse">
            <a:avLst/>
          </a:prstGeom>
          <a:ln w="63500" cap="rnd">
            <a:solidFill>
              <a:schemeClr val="accent6">
                <a:lumMod val="75000"/>
              </a:schemeClr>
            </a:solidFill>
          </a:ln>
          <a:effectLst>
            <a:innerShdw blurRad="63500" dist="50800" dir="13500000">
              <a:prstClr val="black">
                <a:alpha val="50000"/>
              </a:prstClr>
            </a:innerShdw>
          </a:effectLst>
          <a:scene3d>
            <a:camera prst="orthographicFront"/>
            <a:lightRig rig="contrasting" dir="t">
              <a:rot lat="0" lon="0" rev="3000000"/>
            </a:lightRig>
          </a:scene3d>
          <a:sp3d contourW="7620">
            <a:bevelT w="95250" h="31750"/>
            <a:contourClr>
              <a:srgbClr val="333333"/>
            </a:contourClr>
          </a:sp3d>
        </p:spPr>
      </p:pic>
      <p:pic>
        <p:nvPicPr>
          <p:cNvPr id="3" name="Imagen 2"/>
          <p:cNvPicPr>
            <a:picLocks noChangeAspect="1"/>
          </p:cNvPicPr>
          <p:nvPr/>
        </p:nvPicPr>
        <p:blipFill>
          <a:blip r:embed="rId3"/>
          <a:stretch>
            <a:fillRect/>
          </a:stretch>
        </p:blipFill>
        <p:spPr>
          <a:xfrm>
            <a:off x="191770" y="1313523"/>
            <a:ext cx="8679180" cy="553212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371600" y="152400"/>
            <a:ext cx="7467600" cy="1143000"/>
          </a:xfrm>
        </p:spPr>
        <p:txBody>
          <a:bodyPr>
            <a:normAutofit fontScale="90000"/>
          </a:bodyPr>
          <a:lstStyle/>
          <a:p>
            <a:pPr algn="ctr">
              <a:defRPr/>
            </a:pPr>
            <a:r>
              <a:rPr lang="es-PE" sz="2000" b="1" dirty="0" smtClean="0">
                <a:solidFill>
                  <a:schemeClr val="accent4">
                    <a:lumMod val="75000"/>
                  </a:schemeClr>
                </a:solidFill>
              </a:rPr>
              <a:t>COBERTURA DE PAQUETE INTEGRADO NIÑO</a:t>
            </a:r>
            <a:br>
              <a:rPr lang="es-PE" sz="2000" b="1" dirty="0" smtClean="0">
                <a:solidFill>
                  <a:schemeClr val="accent4">
                    <a:lumMod val="75000"/>
                  </a:schemeClr>
                </a:solidFill>
              </a:rPr>
            </a:br>
            <a:r>
              <a:rPr lang="es-PE" sz="2000" b="1" dirty="0" smtClean="0">
                <a:solidFill>
                  <a:schemeClr val="accent4">
                    <a:lumMod val="75000"/>
                  </a:schemeClr>
                </a:solidFill>
              </a:rPr>
              <a:t> (Menores de 12 meses de los distritos de quintiles 1 y 2 - Data SIS)</a:t>
            </a:r>
            <a:br>
              <a:rPr lang="es-PE" sz="2000" b="1" dirty="0" smtClean="0">
                <a:solidFill>
                  <a:schemeClr val="accent4">
                    <a:lumMod val="75000"/>
                  </a:schemeClr>
                </a:solidFill>
              </a:rPr>
            </a:br>
            <a:r>
              <a:rPr lang="es-PE" sz="2000" b="1" dirty="0" smtClean="0">
                <a:solidFill>
                  <a:schemeClr val="accent4">
                    <a:lumMod val="75000"/>
                  </a:schemeClr>
                </a:solidFill>
              </a:rPr>
              <a:t>DIRESA HUÁNUCO EE.SS. Ámbitos FED - Mayo 2016 -</a:t>
            </a:r>
          </a:p>
        </p:txBody>
      </p:sp>
      <p:pic>
        <p:nvPicPr>
          <p:cNvPr id="5" name="2 Imagen"/>
          <p:cNvPicPr/>
          <p:nvPr/>
        </p:nvPicPr>
        <p:blipFill>
          <a:blip r:embed="rId2">
            <a:lum bright="-20000" contrast="-20000"/>
          </a:blip>
          <a:stretch>
            <a:fillRect/>
          </a:stretch>
        </p:blipFill>
        <p:spPr bwMode="auto">
          <a:xfrm>
            <a:off x="152400" y="152400"/>
            <a:ext cx="1371600" cy="914400"/>
          </a:xfrm>
          <a:prstGeom prst="ellipse">
            <a:avLst/>
          </a:prstGeom>
          <a:ln w="63500" cap="rnd">
            <a:solidFill>
              <a:schemeClr val="accent6">
                <a:lumMod val="75000"/>
              </a:schemeClr>
            </a:solidFill>
          </a:ln>
          <a:effectLst>
            <a:innerShdw blurRad="63500" dist="50800" dir="13500000">
              <a:prstClr val="black">
                <a:alpha val="50000"/>
              </a:prstClr>
            </a:innerShdw>
          </a:effectLst>
          <a:scene3d>
            <a:camera prst="orthographicFront"/>
            <a:lightRig rig="contrasting" dir="t">
              <a:rot lat="0" lon="0" rev="3000000"/>
            </a:lightRig>
          </a:scene3d>
          <a:sp3d contourW="7620">
            <a:bevelT w="95250" h="31750"/>
            <a:contourClr>
              <a:srgbClr val="333333"/>
            </a:contourClr>
          </a:sp3d>
        </p:spPr>
      </p:pic>
      <p:pic>
        <p:nvPicPr>
          <p:cNvPr id="3" name="Imagen 2"/>
          <p:cNvPicPr>
            <a:picLocks noChangeAspect="1"/>
          </p:cNvPicPr>
          <p:nvPr/>
        </p:nvPicPr>
        <p:blipFill>
          <a:blip r:embed="rId3"/>
          <a:stretch>
            <a:fillRect/>
          </a:stretch>
        </p:blipFill>
        <p:spPr>
          <a:xfrm>
            <a:off x="304800" y="1447800"/>
            <a:ext cx="8656320" cy="547878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371600" y="152400"/>
            <a:ext cx="7499350" cy="1143000"/>
          </a:xfrm>
        </p:spPr>
        <p:txBody>
          <a:bodyPr>
            <a:normAutofit fontScale="90000"/>
          </a:bodyPr>
          <a:lstStyle/>
          <a:p>
            <a:pPr algn="ctr">
              <a:defRPr/>
            </a:pPr>
            <a:r>
              <a:rPr lang="es-PE" sz="2000" b="1" dirty="0" smtClean="0">
                <a:solidFill>
                  <a:schemeClr val="accent4">
                    <a:lumMod val="75000"/>
                  </a:schemeClr>
                </a:solidFill>
              </a:rPr>
              <a:t>COBERTURA DE PAQUETE INTEGRADO NIÑO</a:t>
            </a:r>
            <a:br>
              <a:rPr lang="es-PE" sz="2000" b="1" dirty="0" smtClean="0">
                <a:solidFill>
                  <a:schemeClr val="accent4">
                    <a:lumMod val="75000"/>
                  </a:schemeClr>
                </a:solidFill>
              </a:rPr>
            </a:br>
            <a:r>
              <a:rPr lang="es-PE" sz="2000" b="1" dirty="0" smtClean="0">
                <a:solidFill>
                  <a:schemeClr val="accent4">
                    <a:lumMod val="75000"/>
                  </a:schemeClr>
                </a:solidFill>
              </a:rPr>
              <a:t> (Menores de 12 meses de los distritos de quintiles 1 y 2 - Data SIS)</a:t>
            </a:r>
            <a:br>
              <a:rPr lang="es-PE" sz="2000" b="1" dirty="0" smtClean="0">
                <a:solidFill>
                  <a:schemeClr val="accent4">
                    <a:lumMod val="75000"/>
                  </a:schemeClr>
                </a:solidFill>
              </a:rPr>
            </a:br>
            <a:r>
              <a:rPr lang="es-PE" sz="2000" b="1" dirty="0" smtClean="0">
                <a:solidFill>
                  <a:schemeClr val="accent4">
                    <a:lumMod val="75000"/>
                  </a:schemeClr>
                </a:solidFill>
              </a:rPr>
              <a:t>DIRESA HUÁNUCO EE.SS.  Ámbitos FED  - Mayo 2016 -</a:t>
            </a:r>
          </a:p>
        </p:txBody>
      </p:sp>
      <p:pic>
        <p:nvPicPr>
          <p:cNvPr id="5" name="2 Imagen"/>
          <p:cNvPicPr/>
          <p:nvPr/>
        </p:nvPicPr>
        <p:blipFill>
          <a:blip r:embed="rId2">
            <a:lum bright="-20000" contrast="-20000"/>
          </a:blip>
          <a:stretch>
            <a:fillRect/>
          </a:stretch>
        </p:blipFill>
        <p:spPr bwMode="auto">
          <a:xfrm>
            <a:off x="152400" y="152400"/>
            <a:ext cx="1371600" cy="990600"/>
          </a:xfrm>
          <a:prstGeom prst="ellipse">
            <a:avLst/>
          </a:prstGeom>
          <a:ln w="63500" cap="rnd">
            <a:solidFill>
              <a:schemeClr val="accent6">
                <a:lumMod val="75000"/>
              </a:schemeClr>
            </a:solidFill>
          </a:ln>
          <a:effectLst>
            <a:innerShdw blurRad="63500" dist="50800" dir="13500000">
              <a:prstClr val="black">
                <a:alpha val="50000"/>
              </a:prstClr>
            </a:innerShdw>
          </a:effectLst>
          <a:scene3d>
            <a:camera prst="orthographicFront"/>
            <a:lightRig rig="contrasting" dir="t">
              <a:rot lat="0" lon="0" rev="3000000"/>
            </a:lightRig>
          </a:scene3d>
          <a:sp3d contourW="7620">
            <a:bevelT w="95250" h="31750"/>
            <a:contourClr>
              <a:srgbClr val="333333"/>
            </a:contourClr>
          </a:sp3d>
        </p:spPr>
      </p:pic>
      <p:pic>
        <p:nvPicPr>
          <p:cNvPr id="3" name="Imagen 2"/>
          <p:cNvPicPr>
            <a:picLocks noChangeAspect="1"/>
          </p:cNvPicPr>
          <p:nvPr/>
        </p:nvPicPr>
        <p:blipFill>
          <a:blip r:embed="rId3"/>
          <a:stretch>
            <a:fillRect/>
          </a:stretch>
        </p:blipFill>
        <p:spPr>
          <a:xfrm>
            <a:off x="304800" y="1295400"/>
            <a:ext cx="8732520" cy="53721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a:spLocks noGrp="1"/>
          </p:cNvSpPr>
          <p:nvPr>
            <p:ph idx="1"/>
          </p:nvPr>
        </p:nvSpPr>
        <p:spPr>
          <a:xfrm>
            <a:off x="1032132" y="1287244"/>
            <a:ext cx="7867650" cy="5324535"/>
          </a:xfrm>
        </p:spPr>
        <p:txBody>
          <a:bodyPr wrap="square">
            <a:spAutoFit/>
          </a:bodyPr>
          <a:lstStyle/>
          <a:p>
            <a:pPr marL="82550" indent="0" algn="just" eaLnBrk="1" hangingPunct="1">
              <a:buNone/>
              <a:defRPr/>
            </a:pPr>
            <a:r>
              <a:rPr lang="es-ES" sz="1600" b="1" dirty="0" smtClean="0">
                <a:latin typeface="Arial" panose="020B0604020202020204" pitchFamily="34" charset="0"/>
                <a:cs typeface="Arial" panose="020B0604020202020204" pitchFamily="34" charset="0"/>
              </a:rPr>
              <a:t>Análisis:</a:t>
            </a:r>
          </a:p>
          <a:p>
            <a:pPr marL="82550" indent="0" algn="just" eaLnBrk="1" hangingPunct="1">
              <a:buNone/>
              <a:defRPr/>
            </a:pPr>
            <a:r>
              <a:rPr lang="es-ES" sz="1600" dirty="0" smtClean="0">
                <a:latin typeface="Arial" panose="020B0604020202020204" pitchFamily="34" charset="0"/>
                <a:cs typeface="Arial" panose="020B0604020202020204" pitchFamily="34" charset="0"/>
              </a:rPr>
              <a:t>La Desnutrición Crónica Infantil y la Anemia son problemas sociales que afectan la salud de los niños, produciendo daños irreversibles en la futura población adulta. </a:t>
            </a:r>
          </a:p>
          <a:p>
            <a:pPr marL="82550" indent="0" algn="just" eaLnBrk="1" hangingPunct="1">
              <a:buNone/>
              <a:defRPr/>
            </a:pPr>
            <a:r>
              <a:rPr lang="es-ES" sz="1600" dirty="0" smtClean="0">
                <a:latin typeface="Arial" panose="020B0604020202020204" pitchFamily="34" charset="0"/>
                <a:cs typeface="Arial" panose="020B0604020202020204" pitchFamily="34" charset="0"/>
              </a:rPr>
              <a:t>La entrega del CRED y Vacunas contra en neumococo y rotavirus son intervenciones efectivas orientadas a evitar estos problemas principalmente en los niños menores de 1 año de edad. Del mismo modo, la suplementación son sulfato ferroso, el derecho a la identidad y al aseguramiento público en salud contribuyen en la prevención de factores de riesgo. Es vital que estos servicios sean entregados al menor de manera integrada de acuerdo a la edad a fin de lograr una </a:t>
            </a:r>
            <a:r>
              <a:rPr lang="es-ES" sz="1600" dirty="0" smtClean="0">
                <a:latin typeface="Arial" panose="020B0604020202020204" pitchFamily="34" charset="0"/>
                <a:cs typeface="Arial" panose="020B0604020202020204" pitchFamily="34" charset="0"/>
              </a:rPr>
              <a:t>mayor </a:t>
            </a:r>
            <a:r>
              <a:rPr lang="es-ES" sz="1600" dirty="0" smtClean="0">
                <a:latin typeface="Arial" panose="020B0604020202020204" pitchFamily="34" charset="0"/>
                <a:cs typeface="Arial" panose="020B0604020202020204" pitchFamily="34" charset="0"/>
              </a:rPr>
              <a:t>efectividad de estas intervenciones.</a:t>
            </a:r>
          </a:p>
          <a:p>
            <a:pPr marL="82550" indent="0" algn="just" eaLnBrk="1" hangingPunct="1">
              <a:buNone/>
              <a:defRPr/>
            </a:pPr>
            <a:endParaRPr lang="es-ES" sz="1600" dirty="0" smtClean="0">
              <a:latin typeface="Arial" panose="020B0604020202020204" pitchFamily="34" charset="0"/>
              <a:cs typeface="Arial" panose="020B0604020202020204" pitchFamily="34" charset="0"/>
            </a:endParaRPr>
          </a:p>
          <a:p>
            <a:pPr marL="82550" indent="0" algn="just" eaLnBrk="1" hangingPunct="1">
              <a:buNone/>
              <a:defRPr/>
            </a:pPr>
            <a:r>
              <a:rPr lang="es-ES" sz="1600" dirty="0" smtClean="0">
                <a:latin typeface="Arial" panose="020B0604020202020204" pitchFamily="34" charset="0"/>
                <a:cs typeface="Arial" panose="020B0604020202020204" pitchFamily="34" charset="0"/>
              </a:rPr>
              <a:t>En </a:t>
            </a:r>
            <a:r>
              <a:rPr lang="es-ES" sz="1600" dirty="0">
                <a:latin typeface="Arial" panose="020B0604020202020204" pitchFamily="34" charset="0"/>
                <a:cs typeface="Arial" panose="020B0604020202020204" pitchFamily="34" charset="0"/>
              </a:rPr>
              <a:t>el ámbito del departamento de Huánuco, según el </a:t>
            </a:r>
            <a:r>
              <a:rPr lang="es-ES" sz="1600" dirty="0" err="1" smtClean="0">
                <a:latin typeface="Arial" panose="020B0604020202020204" pitchFamily="34" charset="0"/>
                <a:cs typeface="Arial" panose="020B0604020202020204" pitchFamily="34" charset="0"/>
              </a:rPr>
              <a:t>porcentanje</a:t>
            </a:r>
            <a:r>
              <a:rPr lang="es-ES" sz="1600" dirty="0" smtClean="0">
                <a:latin typeface="Arial" panose="020B0604020202020204" pitchFamily="34" charset="0"/>
                <a:cs typeface="Arial" panose="020B0604020202020204" pitchFamily="34" charset="0"/>
              </a:rPr>
              <a:t> </a:t>
            </a:r>
            <a:r>
              <a:rPr lang="es-ES" sz="1600" dirty="0">
                <a:latin typeface="Arial" panose="020B0604020202020204" pitchFamily="34" charset="0"/>
                <a:cs typeface="Arial" panose="020B0604020202020204" pitchFamily="34" charset="0"/>
              </a:rPr>
              <a:t>de </a:t>
            </a:r>
            <a:r>
              <a:rPr lang="es-ES" sz="1600" b="1" dirty="0" smtClean="0">
                <a:latin typeface="Arial" panose="020B0604020202020204" pitchFamily="34" charset="0"/>
                <a:cs typeface="Arial" panose="020B0604020202020204" pitchFamily="34" charset="0"/>
              </a:rPr>
              <a:t>“Niños menores de 1 año con CRED completo de acuerdo a su edad, vacunas contra el rotavirus y neumococo, suplementación con sulfato ferroso (MMM), DNI y SIS”</a:t>
            </a:r>
            <a:r>
              <a:rPr lang="es-ES" sz="1600" dirty="0" smtClean="0">
                <a:latin typeface="Arial" panose="020B0604020202020204" pitchFamily="34" charset="0"/>
                <a:cs typeface="Arial" panose="020B0604020202020204" pitchFamily="34" charset="0"/>
              </a:rPr>
              <a:t>. </a:t>
            </a:r>
            <a:r>
              <a:rPr lang="es-ES" sz="1600" dirty="0">
                <a:latin typeface="Arial" panose="020B0604020202020204" pitchFamily="34" charset="0"/>
                <a:cs typeface="Arial" panose="020B0604020202020204" pitchFamily="34" charset="0"/>
              </a:rPr>
              <a:t>es de </a:t>
            </a:r>
            <a:r>
              <a:rPr lang="es-ES" sz="1600" dirty="0" smtClean="0">
                <a:latin typeface="Arial" panose="020B0604020202020204" pitchFamily="34" charset="0"/>
                <a:cs typeface="Arial" panose="020B0604020202020204" pitchFamily="34" charset="0"/>
              </a:rPr>
              <a:t>35% </a:t>
            </a:r>
            <a:r>
              <a:rPr lang="es-ES" sz="1600" dirty="0">
                <a:latin typeface="Arial" panose="020B0604020202020204" pitchFamily="34" charset="0"/>
                <a:cs typeface="Arial" panose="020B0604020202020204" pitchFamily="34" charset="0"/>
              </a:rPr>
              <a:t>al mes de mayo del 2016 en los distritos más pobres del departamento (Quintil 1 y Quintil 2 de pobreza). </a:t>
            </a:r>
            <a:r>
              <a:rPr lang="es-ES" sz="1600" dirty="0" smtClean="0">
                <a:latin typeface="Arial" panose="020B0604020202020204" pitchFamily="34" charset="0"/>
                <a:cs typeface="Arial" panose="020B0604020202020204" pitchFamily="34" charset="0"/>
              </a:rPr>
              <a:t>A pesar </a:t>
            </a:r>
            <a:r>
              <a:rPr lang="es-ES" sz="1600" dirty="0">
                <a:latin typeface="Arial" panose="020B0604020202020204" pitchFamily="34" charset="0"/>
                <a:cs typeface="Arial" panose="020B0604020202020204" pitchFamily="34" charset="0"/>
              </a:rPr>
              <a:t>de la evolución favorable de este indicador </a:t>
            </a:r>
            <a:r>
              <a:rPr lang="es-ES" sz="1600" dirty="0" smtClean="0">
                <a:latin typeface="Arial" panose="020B0604020202020204" pitchFamily="34" charset="0"/>
                <a:cs typeface="Arial" panose="020B0604020202020204" pitchFamily="34" charset="0"/>
              </a:rPr>
              <a:t>es necesario fortalecer las actividades de intervención para alcanzar una mayor cobertura y reducir </a:t>
            </a:r>
            <a:r>
              <a:rPr lang="es-ES" sz="1600" dirty="0">
                <a:latin typeface="Arial" panose="020B0604020202020204" pitchFamily="34" charset="0"/>
                <a:cs typeface="Arial" panose="020B0604020202020204" pitchFamily="34" charset="0"/>
              </a:rPr>
              <a:t>drásticamente </a:t>
            </a:r>
            <a:r>
              <a:rPr lang="es-ES" sz="1600" dirty="0" smtClean="0">
                <a:latin typeface="Arial" panose="020B0604020202020204" pitchFamily="34" charset="0"/>
                <a:cs typeface="Arial" panose="020B0604020202020204" pitchFamily="34" charset="0"/>
              </a:rPr>
              <a:t>con ello los elevados niveles de anemia en niños menores de 3 años y la desnutrición crónica infantil en el departamento de Huánuco.</a:t>
            </a:r>
            <a:endParaRPr lang="es-ES" sz="1600" dirty="0">
              <a:latin typeface="Arial" panose="020B0604020202020204" pitchFamily="34" charset="0"/>
              <a:cs typeface="Arial" panose="020B0604020202020204" pitchFamily="34" charset="0"/>
            </a:endParaRPr>
          </a:p>
        </p:txBody>
      </p:sp>
      <p:sp>
        <p:nvSpPr>
          <p:cNvPr id="7" name="1 Título"/>
          <p:cNvSpPr>
            <a:spLocks noGrp="1"/>
          </p:cNvSpPr>
          <p:nvPr>
            <p:ph type="title"/>
          </p:nvPr>
        </p:nvSpPr>
        <p:spPr>
          <a:xfrm>
            <a:off x="1371600" y="152400"/>
            <a:ext cx="7499350" cy="1143000"/>
          </a:xfrm>
        </p:spPr>
        <p:txBody>
          <a:bodyPr>
            <a:normAutofit fontScale="90000"/>
          </a:bodyPr>
          <a:lstStyle/>
          <a:p>
            <a:pPr algn="ctr">
              <a:defRPr/>
            </a:pPr>
            <a:r>
              <a:rPr lang="es-PE" sz="2000" b="1" dirty="0" smtClean="0">
                <a:solidFill>
                  <a:schemeClr val="accent4">
                    <a:lumMod val="75000"/>
                  </a:schemeClr>
                </a:solidFill>
              </a:rPr>
              <a:t>COBERTURA DE PAQUETE INTEGRADO NIÑO</a:t>
            </a:r>
            <a:br>
              <a:rPr lang="es-PE" sz="2000" b="1" dirty="0" smtClean="0">
                <a:solidFill>
                  <a:schemeClr val="accent4">
                    <a:lumMod val="75000"/>
                  </a:schemeClr>
                </a:solidFill>
              </a:rPr>
            </a:br>
            <a:r>
              <a:rPr lang="es-PE" sz="2000" b="1" dirty="0" smtClean="0">
                <a:solidFill>
                  <a:schemeClr val="accent4">
                    <a:lumMod val="75000"/>
                  </a:schemeClr>
                </a:solidFill>
              </a:rPr>
              <a:t> (Menores de 12 meses de los distritos de quintiles 1 y 2 - Data SIS)</a:t>
            </a:r>
            <a:br>
              <a:rPr lang="es-PE" sz="2000" b="1" dirty="0" smtClean="0">
                <a:solidFill>
                  <a:schemeClr val="accent4">
                    <a:lumMod val="75000"/>
                  </a:schemeClr>
                </a:solidFill>
              </a:rPr>
            </a:br>
            <a:r>
              <a:rPr lang="es-PE" sz="2000" b="1" dirty="0" smtClean="0">
                <a:solidFill>
                  <a:schemeClr val="accent4">
                    <a:lumMod val="75000"/>
                  </a:schemeClr>
                </a:solidFill>
              </a:rPr>
              <a:t>DIRESA HUÁNUCO EE.SS.  Ámbitos FED  - Mayo 2016 -</a:t>
            </a:r>
          </a:p>
        </p:txBody>
      </p:sp>
      <p:pic>
        <p:nvPicPr>
          <p:cNvPr id="8" name="2 Imagen"/>
          <p:cNvPicPr/>
          <p:nvPr/>
        </p:nvPicPr>
        <p:blipFill>
          <a:blip r:embed="rId2">
            <a:lum bright="-20000" contrast="-20000"/>
          </a:blip>
          <a:stretch>
            <a:fillRect/>
          </a:stretch>
        </p:blipFill>
        <p:spPr bwMode="auto">
          <a:xfrm>
            <a:off x="152400" y="152400"/>
            <a:ext cx="1371600" cy="990600"/>
          </a:xfrm>
          <a:prstGeom prst="ellipse">
            <a:avLst/>
          </a:prstGeom>
          <a:ln w="63500" cap="rnd">
            <a:solidFill>
              <a:schemeClr val="accent6">
                <a:lumMod val="75000"/>
              </a:schemeClr>
            </a:solidFill>
          </a:ln>
          <a:effectLst>
            <a:innerShdw blurRad="63500" dist="50800" dir="13500000">
              <a:prstClr val="black">
                <a:alpha val="50000"/>
              </a:prstClr>
            </a:inn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987544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a:spLocks noGrp="1"/>
          </p:cNvSpPr>
          <p:nvPr>
            <p:ph idx="1"/>
          </p:nvPr>
        </p:nvSpPr>
        <p:spPr>
          <a:xfrm>
            <a:off x="1066800" y="1447800"/>
            <a:ext cx="8001000" cy="4401205"/>
          </a:xfrm>
        </p:spPr>
        <p:txBody>
          <a:bodyPr wrap="square">
            <a:spAutoFit/>
          </a:bodyPr>
          <a:lstStyle/>
          <a:p>
            <a:pPr marL="82550" indent="0" algn="just" eaLnBrk="1" hangingPunct="1">
              <a:buNone/>
              <a:defRPr/>
            </a:pPr>
            <a:r>
              <a:rPr lang="es-ES" sz="1600" b="1" dirty="0" smtClean="0">
                <a:latin typeface="Arial" panose="020B0604020202020204" pitchFamily="34" charset="0"/>
                <a:cs typeface="Arial" panose="020B0604020202020204" pitchFamily="34" charset="0"/>
              </a:rPr>
              <a:t>Acciones:</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Identificación y seguimiento a niños y niñas menores de 1 año para la entrega de servicios integrados.</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Monitoreo permanente a la población infantil en el nivel local y distrital.</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Dotación adecuada y oportuna de insumos para la entrega del CRED y MMM a través de DIREMID de acuerdo al requerimiento de las redes de salud.</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Capacitación al personal nuevo en los indicadores del FED y registro correcto de FUAS.</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Contrato de personal para la  digitación de las FUAS  el cual es monitorizado permanentemente por las  Redes de salud.</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Plan de supervisión integral (DIRESA y Redes de salud)</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Fortalecimiento de competencias del personal de salud en la atención del CRED, Administración de Vacunas y MMM.</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Acciones conjuntas con actores del nivel local en el monitoreo de las intervenciones en el nivel local .</a:t>
            </a:r>
            <a:endParaRPr lang="es-ES" sz="1600" dirty="0">
              <a:latin typeface="Arial" panose="020B0604020202020204" pitchFamily="34" charset="0"/>
              <a:cs typeface="Arial" panose="020B0604020202020204" pitchFamily="34" charset="0"/>
            </a:endParaRPr>
          </a:p>
        </p:txBody>
      </p:sp>
      <p:sp>
        <p:nvSpPr>
          <p:cNvPr id="7" name="1 Título"/>
          <p:cNvSpPr>
            <a:spLocks noGrp="1"/>
          </p:cNvSpPr>
          <p:nvPr>
            <p:ph type="title"/>
          </p:nvPr>
        </p:nvSpPr>
        <p:spPr>
          <a:xfrm>
            <a:off x="1371600" y="152400"/>
            <a:ext cx="7499350" cy="1143000"/>
          </a:xfrm>
        </p:spPr>
        <p:txBody>
          <a:bodyPr>
            <a:normAutofit fontScale="90000"/>
          </a:bodyPr>
          <a:lstStyle/>
          <a:p>
            <a:pPr algn="ctr">
              <a:defRPr/>
            </a:pPr>
            <a:r>
              <a:rPr lang="es-PE" sz="2000" b="1" dirty="0" smtClean="0">
                <a:solidFill>
                  <a:schemeClr val="accent4">
                    <a:lumMod val="75000"/>
                  </a:schemeClr>
                </a:solidFill>
              </a:rPr>
              <a:t>COBERTURA DE PAQUETE INTEGRADO NIÑO</a:t>
            </a:r>
            <a:br>
              <a:rPr lang="es-PE" sz="2000" b="1" dirty="0" smtClean="0">
                <a:solidFill>
                  <a:schemeClr val="accent4">
                    <a:lumMod val="75000"/>
                  </a:schemeClr>
                </a:solidFill>
              </a:rPr>
            </a:br>
            <a:r>
              <a:rPr lang="es-PE" sz="2000" b="1" dirty="0" smtClean="0">
                <a:solidFill>
                  <a:schemeClr val="accent4">
                    <a:lumMod val="75000"/>
                  </a:schemeClr>
                </a:solidFill>
              </a:rPr>
              <a:t> (Menores de 12 meses de los distritos de quintiles 1 y 2 - Data SIS)</a:t>
            </a:r>
            <a:br>
              <a:rPr lang="es-PE" sz="2000" b="1" dirty="0" smtClean="0">
                <a:solidFill>
                  <a:schemeClr val="accent4">
                    <a:lumMod val="75000"/>
                  </a:schemeClr>
                </a:solidFill>
              </a:rPr>
            </a:br>
            <a:r>
              <a:rPr lang="es-PE" sz="2000" b="1" dirty="0" smtClean="0">
                <a:solidFill>
                  <a:schemeClr val="accent4">
                    <a:lumMod val="75000"/>
                  </a:schemeClr>
                </a:solidFill>
              </a:rPr>
              <a:t>DIRESA HUÁNUCO EE.SS.  Ámbitos FED  - Mayo 2016 -</a:t>
            </a:r>
          </a:p>
        </p:txBody>
      </p:sp>
      <p:pic>
        <p:nvPicPr>
          <p:cNvPr id="8" name="2 Imagen"/>
          <p:cNvPicPr/>
          <p:nvPr/>
        </p:nvPicPr>
        <p:blipFill>
          <a:blip r:embed="rId2">
            <a:lum bright="-20000" contrast="-20000"/>
          </a:blip>
          <a:stretch>
            <a:fillRect/>
          </a:stretch>
        </p:blipFill>
        <p:spPr bwMode="auto">
          <a:xfrm>
            <a:off x="152400" y="152400"/>
            <a:ext cx="1371600" cy="990600"/>
          </a:xfrm>
          <a:prstGeom prst="ellipse">
            <a:avLst/>
          </a:prstGeom>
          <a:ln w="63500" cap="rnd">
            <a:solidFill>
              <a:schemeClr val="accent6">
                <a:lumMod val="75000"/>
              </a:schemeClr>
            </a:solidFill>
          </a:ln>
          <a:effectLst>
            <a:innerShdw blurRad="63500" dist="50800" dir="13500000">
              <a:prstClr val="black">
                <a:alpha val="50000"/>
              </a:prstClr>
            </a:inn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881816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contenido 3"/>
          <p:cNvSpPr txBox="1">
            <a:spLocks noGrp="1"/>
          </p:cNvSpPr>
          <p:nvPr>
            <p:ph idx="1"/>
          </p:nvPr>
        </p:nvSpPr>
        <p:spPr>
          <a:xfrm>
            <a:off x="152400" y="1238101"/>
            <a:ext cx="8991600" cy="4632037"/>
          </a:xfrm>
        </p:spPr>
        <p:txBody>
          <a:bodyPr wrap="square">
            <a:spAutoFit/>
          </a:bodyPr>
          <a:lstStyle/>
          <a:p>
            <a:pPr marL="82550" indent="0" eaLnBrk="1" hangingPunct="1">
              <a:buNone/>
              <a:defRPr/>
            </a:pPr>
            <a:r>
              <a:rPr lang="es-ES" sz="1600" b="1" dirty="0">
                <a:latin typeface="Arial" panose="020B0604020202020204" pitchFamily="34" charset="0"/>
                <a:cs typeface="Arial" panose="020B0604020202020204" pitchFamily="34" charset="0"/>
              </a:rPr>
              <a:t>DIFICULTADES:</a:t>
            </a:r>
          </a:p>
          <a:p>
            <a:pPr marL="285750" indent="-285750" eaLnBrk="1" hangingPunct="1">
              <a:buFont typeface="Wingdings" panose="05000000000000000000" pitchFamily="2" charset="2"/>
              <a:buChar char="§"/>
              <a:defRPr/>
            </a:pPr>
            <a:r>
              <a:rPr lang="es-ES" sz="1600" dirty="0" smtClean="0">
                <a:latin typeface="Arial" panose="020B0604020202020204" pitchFamily="34" charset="0"/>
                <a:cs typeface="Arial" panose="020B0604020202020204" pitchFamily="34" charset="0"/>
              </a:rPr>
              <a:t>Limitados recursos presupuestales para la contratación de personal capacitado en los puntos de atención ubicados en los lugares más alejados</a:t>
            </a:r>
            <a:endParaRPr lang="es-ES" sz="1600" dirty="0">
              <a:latin typeface="Arial" panose="020B0604020202020204" pitchFamily="34" charset="0"/>
              <a:cs typeface="Arial" panose="020B0604020202020204" pitchFamily="34" charset="0"/>
            </a:endParaRPr>
          </a:p>
          <a:p>
            <a:pPr marL="285750" indent="-285750" eaLnBrk="1" hangingPunct="1">
              <a:buFont typeface="Wingdings" panose="05000000000000000000" pitchFamily="2" charset="2"/>
              <a:buChar char="§"/>
              <a:defRPr/>
            </a:pPr>
            <a:r>
              <a:rPr lang="es-ES" sz="1600" dirty="0" smtClean="0">
                <a:latin typeface="Arial" panose="020B0604020202020204" pitchFamily="34" charset="0"/>
                <a:cs typeface="Arial" panose="020B0604020202020204" pitchFamily="34" charset="0"/>
              </a:rPr>
              <a:t>Comunidades de difícil acceso </a:t>
            </a:r>
            <a:endParaRPr lang="es-ES" sz="1600" dirty="0">
              <a:latin typeface="Arial" panose="020B0604020202020204" pitchFamily="34" charset="0"/>
              <a:cs typeface="Arial" panose="020B0604020202020204" pitchFamily="34" charset="0"/>
            </a:endParaRPr>
          </a:p>
          <a:p>
            <a:pPr marL="285750" indent="-285750" eaLnBrk="1" hangingPunct="1">
              <a:buFont typeface="Wingdings" panose="05000000000000000000" pitchFamily="2" charset="2"/>
              <a:buChar char="§"/>
              <a:defRPr/>
            </a:pPr>
            <a:r>
              <a:rPr lang="es-ES" sz="1600" dirty="0" smtClean="0">
                <a:latin typeface="Arial" panose="020B0604020202020204" pitchFamily="34" charset="0"/>
                <a:cs typeface="Arial" panose="020B0604020202020204" pitchFamily="34" charset="0"/>
              </a:rPr>
              <a:t>Factores culturales que limitan el acceso de la población a los servicios de salud.</a:t>
            </a:r>
            <a:endParaRPr lang="es-ES" sz="1600" dirty="0">
              <a:latin typeface="Arial" panose="020B0604020202020204" pitchFamily="34" charset="0"/>
              <a:cs typeface="Arial" panose="020B0604020202020204" pitchFamily="34" charset="0"/>
            </a:endParaRPr>
          </a:p>
          <a:p>
            <a:pPr marL="285750" indent="-285750" eaLnBrk="1" hangingPunct="1">
              <a:buFont typeface="Wingdings" panose="05000000000000000000" pitchFamily="2" charset="2"/>
              <a:buChar char="§"/>
              <a:defRPr/>
            </a:pPr>
            <a:r>
              <a:rPr lang="es-ES" sz="1600" dirty="0" smtClean="0">
                <a:latin typeface="Arial" panose="020B0604020202020204" pitchFamily="34" charset="0"/>
                <a:cs typeface="Arial" panose="020B0604020202020204" pitchFamily="34" charset="0"/>
              </a:rPr>
              <a:t>Rotación de personal capacitado en los puntos de atención.</a:t>
            </a:r>
            <a:endParaRPr lang="es-ES" sz="1600" dirty="0">
              <a:latin typeface="Arial" panose="020B0604020202020204" pitchFamily="34" charset="0"/>
              <a:cs typeface="Arial" panose="020B0604020202020204" pitchFamily="34" charset="0"/>
            </a:endParaRPr>
          </a:p>
          <a:p>
            <a:pPr marL="285750" indent="-285750" eaLnBrk="1" hangingPunct="1">
              <a:buFont typeface="Wingdings" panose="05000000000000000000" pitchFamily="2" charset="2"/>
              <a:buChar char="§"/>
              <a:defRPr/>
            </a:pPr>
            <a:r>
              <a:rPr lang="es-ES" sz="1600" dirty="0" smtClean="0">
                <a:latin typeface="Arial" panose="020B0604020202020204" pitchFamily="34" charset="0"/>
                <a:cs typeface="Arial" panose="020B0604020202020204" pitchFamily="34" charset="0"/>
              </a:rPr>
              <a:t>Falta de un trabajo articulado efectivo en el nivel local para la identificación de niños menores de 1 año.</a:t>
            </a:r>
          </a:p>
          <a:p>
            <a:pPr marL="285750" indent="-285750" eaLnBrk="1" hangingPunct="1">
              <a:buFont typeface="Wingdings" panose="05000000000000000000" pitchFamily="2" charset="2"/>
              <a:buChar char="§"/>
              <a:defRPr/>
            </a:pPr>
            <a:r>
              <a:rPr lang="es-ES" sz="1600" dirty="0" smtClean="0">
                <a:latin typeface="Arial" panose="020B0604020202020204" pitchFamily="34" charset="0"/>
                <a:cs typeface="Arial" panose="020B0604020202020204" pitchFamily="34" charset="0"/>
              </a:rPr>
              <a:t>Partos domiciliarios.</a:t>
            </a:r>
            <a:endParaRPr lang="es-ES" sz="1600" dirty="0">
              <a:latin typeface="Arial" panose="020B0604020202020204" pitchFamily="34" charset="0"/>
              <a:cs typeface="Arial" panose="020B0604020202020204" pitchFamily="34" charset="0"/>
            </a:endParaRPr>
          </a:p>
          <a:p>
            <a:pPr marL="285750" indent="-285750" eaLnBrk="1" hangingPunct="1">
              <a:buFont typeface="Wingdings" panose="05000000000000000000" pitchFamily="2" charset="2"/>
              <a:buChar char="§"/>
              <a:defRPr/>
            </a:pPr>
            <a:r>
              <a:rPr lang="es-ES" sz="1600" dirty="0" smtClean="0">
                <a:latin typeface="Arial" panose="020B0604020202020204" pitchFamily="34" charset="0"/>
                <a:cs typeface="Arial" panose="020B0604020202020204" pitchFamily="34" charset="0"/>
              </a:rPr>
              <a:t>Registro </a:t>
            </a:r>
            <a:r>
              <a:rPr lang="es-ES" sz="1600" dirty="0">
                <a:latin typeface="Arial" panose="020B0604020202020204" pitchFamily="34" charset="0"/>
                <a:cs typeface="Arial" panose="020B0604020202020204" pitchFamily="34" charset="0"/>
              </a:rPr>
              <a:t>de codificación y digitación de FUAS incorrectas.</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Escasa supervisión .</a:t>
            </a:r>
          </a:p>
          <a:p>
            <a:pPr eaLnBrk="1" hangingPunct="1">
              <a:defRPr/>
            </a:pPr>
            <a:endParaRPr lang="es-ES" sz="1600" dirty="0" smtClean="0">
              <a:latin typeface="Arial" panose="020B0604020202020204" pitchFamily="34" charset="0"/>
              <a:cs typeface="Arial" panose="020B0604020202020204" pitchFamily="34" charset="0"/>
            </a:endParaRPr>
          </a:p>
          <a:p>
            <a:pPr eaLnBrk="1" hangingPunct="1">
              <a:defRPr/>
            </a:pPr>
            <a:r>
              <a:rPr lang="es-ES" sz="1600" b="1" dirty="0">
                <a:latin typeface="Arial" panose="020B0604020202020204" pitchFamily="34" charset="0"/>
                <a:cs typeface="Arial" panose="020B0604020202020204" pitchFamily="34" charset="0"/>
              </a:rPr>
              <a:t>CONCLUSIONES.</a:t>
            </a:r>
          </a:p>
          <a:p>
            <a:pPr marL="285750" indent="-285750" algn="just"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La entrega de servicios integrados en niños menores de 1 año contribuye en la reducción de la desnutrición crónica infantil y la anemia en el departamento de Huánuco..</a:t>
            </a:r>
            <a:endParaRPr lang="es-ES" sz="1600" dirty="0">
              <a:latin typeface="Arial" panose="020B0604020202020204" pitchFamily="34" charset="0"/>
              <a:cs typeface="Arial" panose="020B0604020202020204" pitchFamily="34" charset="0"/>
            </a:endParaRPr>
          </a:p>
        </p:txBody>
      </p:sp>
      <p:sp>
        <p:nvSpPr>
          <p:cNvPr id="5" name="1 Título"/>
          <p:cNvSpPr>
            <a:spLocks noGrp="1"/>
          </p:cNvSpPr>
          <p:nvPr>
            <p:ph type="title"/>
          </p:nvPr>
        </p:nvSpPr>
        <p:spPr>
          <a:xfrm>
            <a:off x="1371600" y="152400"/>
            <a:ext cx="7499350" cy="1143000"/>
          </a:xfrm>
        </p:spPr>
        <p:txBody>
          <a:bodyPr>
            <a:normAutofit fontScale="90000"/>
          </a:bodyPr>
          <a:lstStyle/>
          <a:p>
            <a:pPr algn="ctr">
              <a:defRPr/>
            </a:pPr>
            <a:r>
              <a:rPr lang="es-PE" sz="2000" b="1" dirty="0" smtClean="0">
                <a:solidFill>
                  <a:schemeClr val="accent4">
                    <a:lumMod val="75000"/>
                  </a:schemeClr>
                </a:solidFill>
              </a:rPr>
              <a:t>COBERTURA DE PAQUETE INTEGRADO NIÑO</a:t>
            </a:r>
            <a:br>
              <a:rPr lang="es-PE" sz="2000" b="1" dirty="0" smtClean="0">
                <a:solidFill>
                  <a:schemeClr val="accent4">
                    <a:lumMod val="75000"/>
                  </a:schemeClr>
                </a:solidFill>
              </a:rPr>
            </a:br>
            <a:r>
              <a:rPr lang="es-PE" sz="2000" b="1" dirty="0" smtClean="0">
                <a:solidFill>
                  <a:schemeClr val="accent4">
                    <a:lumMod val="75000"/>
                  </a:schemeClr>
                </a:solidFill>
              </a:rPr>
              <a:t> (Menores de 12 meses de los distritos de quintiles 1 y 2 - Data SIS)</a:t>
            </a:r>
            <a:br>
              <a:rPr lang="es-PE" sz="2000" b="1" dirty="0" smtClean="0">
                <a:solidFill>
                  <a:schemeClr val="accent4">
                    <a:lumMod val="75000"/>
                  </a:schemeClr>
                </a:solidFill>
              </a:rPr>
            </a:br>
            <a:r>
              <a:rPr lang="es-PE" sz="2000" b="1" dirty="0" smtClean="0">
                <a:solidFill>
                  <a:schemeClr val="accent4">
                    <a:lumMod val="75000"/>
                  </a:schemeClr>
                </a:solidFill>
              </a:rPr>
              <a:t>DIRESA HUÁNUCO EE.SS.  Ámbitos FED  - Mayo 2016 -</a:t>
            </a:r>
          </a:p>
        </p:txBody>
      </p:sp>
      <p:pic>
        <p:nvPicPr>
          <p:cNvPr id="6" name="2 Imagen"/>
          <p:cNvPicPr/>
          <p:nvPr/>
        </p:nvPicPr>
        <p:blipFill>
          <a:blip r:embed="rId2">
            <a:lum bright="-20000" contrast="-20000"/>
          </a:blip>
          <a:stretch>
            <a:fillRect/>
          </a:stretch>
        </p:blipFill>
        <p:spPr bwMode="auto">
          <a:xfrm>
            <a:off x="152400" y="152400"/>
            <a:ext cx="1371600" cy="990600"/>
          </a:xfrm>
          <a:prstGeom prst="ellipse">
            <a:avLst/>
          </a:prstGeom>
          <a:ln w="63500" cap="rnd">
            <a:solidFill>
              <a:schemeClr val="accent6">
                <a:lumMod val="75000"/>
              </a:schemeClr>
            </a:solidFill>
          </a:ln>
          <a:effectLst>
            <a:innerShdw blurRad="63500" dist="50800" dir="13500000">
              <a:prstClr val="black">
                <a:alpha val="50000"/>
              </a:prstClr>
            </a:inn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6532647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556500" cy="1066800"/>
          </a:xfrm>
        </p:spPr>
        <p:txBody>
          <a:bodyPr>
            <a:normAutofit fontScale="90000"/>
          </a:bodyPr>
          <a:lstStyle/>
          <a:p>
            <a:pPr algn="ctr" eaLnBrk="1" fontAlgn="auto" hangingPunct="1">
              <a:spcAft>
                <a:spcPts val="0"/>
              </a:spcAft>
              <a:defRPr/>
            </a:pPr>
            <a:r>
              <a:rPr lang="es-PE" dirty="0" smtClean="0">
                <a:solidFill>
                  <a:schemeClr val="tx2">
                    <a:satMod val="130000"/>
                  </a:schemeClr>
                </a:solidFill>
              </a:rPr>
              <a:t>  </a:t>
            </a:r>
            <a:r>
              <a:rPr lang="es-PE" sz="1800" b="1" dirty="0" smtClean="0">
                <a:solidFill>
                  <a:schemeClr val="accent4">
                    <a:lumMod val="75000"/>
                  </a:schemeClr>
                </a:solidFill>
              </a:rPr>
              <a:t>COBERTURA DEL PAQUETE INTEGRADO GESTANTE EN DISTRITOS DE QUINTILES 1 y  2  </a:t>
            </a:r>
            <a:br>
              <a:rPr lang="es-PE" sz="1800" b="1" dirty="0" smtClean="0">
                <a:solidFill>
                  <a:schemeClr val="accent4">
                    <a:lumMod val="75000"/>
                  </a:schemeClr>
                </a:solidFill>
              </a:rPr>
            </a:br>
            <a:r>
              <a:rPr lang="es-PE" sz="1800" b="1" dirty="0" smtClean="0">
                <a:solidFill>
                  <a:schemeClr val="accent4">
                    <a:lumMod val="75000"/>
                  </a:schemeClr>
                </a:solidFill>
              </a:rPr>
              <a:t>DIRESA HUÁNUCO - EE.SS. AMBITOS FED - MAYO 2016</a:t>
            </a:r>
            <a:r>
              <a:rPr lang="es-PE" sz="1800" dirty="0" smtClean="0">
                <a:solidFill>
                  <a:schemeClr val="accent4">
                    <a:lumMod val="75000"/>
                  </a:schemeClr>
                </a:solidFill>
              </a:rPr>
              <a:t>   </a:t>
            </a:r>
            <a:endParaRPr lang="es-PE" sz="1800" dirty="0">
              <a:solidFill>
                <a:schemeClr val="accent4">
                  <a:lumMod val="75000"/>
                </a:schemeClr>
              </a:solidFill>
            </a:endParaRPr>
          </a:p>
        </p:txBody>
      </p:sp>
      <p:pic>
        <p:nvPicPr>
          <p:cNvPr id="7" name="3 Imagen"/>
          <p:cNvPicPr/>
          <p:nvPr/>
        </p:nvPicPr>
        <p:blipFill>
          <a:blip r:embed="rId2" cstate="print"/>
          <a:srcRect l="35519" t="17302" r="15625" b="34018"/>
          <a:stretch>
            <a:fillRect/>
          </a:stretch>
        </p:blipFill>
        <p:spPr bwMode="auto">
          <a:xfrm>
            <a:off x="152400" y="152401"/>
            <a:ext cx="1295400" cy="914399"/>
          </a:xfrm>
          <a:prstGeom prst="ellipse">
            <a:avLst/>
          </a:prstGeom>
          <a:ln w="63500" cap="rnd">
            <a:solidFill>
              <a:srgbClr val="090B6D"/>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Imagen 2"/>
          <p:cNvPicPr>
            <a:picLocks noChangeAspect="1"/>
          </p:cNvPicPr>
          <p:nvPr/>
        </p:nvPicPr>
        <p:blipFill>
          <a:blip r:embed="rId3"/>
          <a:stretch>
            <a:fillRect/>
          </a:stretch>
        </p:blipFill>
        <p:spPr>
          <a:xfrm>
            <a:off x="152400" y="1219201"/>
            <a:ext cx="8808720" cy="545592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3 Imagen"/>
          <p:cNvPicPr/>
          <p:nvPr/>
        </p:nvPicPr>
        <p:blipFill>
          <a:blip r:embed="rId2" cstate="print"/>
          <a:srcRect l="35519" t="17302" r="15625" b="34018"/>
          <a:stretch>
            <a:fillRect/>
          </a:stretch>
        </p:blipFill>
        <p:spPr bwMode="auto">
          <a:xfrm>
            <a:off x="152400" y="152401"/>
            <a:ext cx="1219200" cy="914399"/>
          </a:xfrm>
          <a:prstGeom prst="ellipse">
            <a:avLst/>
          </a:prstGeom>
          <a:ln w="63500" cap="rnd">
            <a:solidFill>
              <a:srgbClr val="090B6D"/>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1 Título"/>
          <p:cNvSpPr>
            <a:spLocks noGrp="1"/>
          </p:cNvSpPr>
          <p:nvPr>
            <p:ph type="title"/>
          </p:nvPr>
        </p:nvSpPr>
        <p:spPr>
          <a:xfrm>
            <a:off x="1295400" y="0"/>
            <a:ext cx="7556500" cy="1066800"/>
          </a:xfrm>
        </p:spPr>
        <p:txBody>
          <a:bodyPr>
            <a:normAutofit fontScale="90000"/>
          </a:bodyPr>
          <a:lstStyle/>
          <a:p>
            <a:pPr algn="ctr" eaLnBrk="1" fontAlgn="auto" hangingPunct="1">
              <a:spcAft>
                <a:spcPts val="0"/>
              </a:spcAft>
              <a:defRPr/>
            </a:pPr>
            <a:r>
              <a:rPr lang="es-PE" dirty="0" smtClean="0">
                <a:solidFill>
                  <a:schemeClr val="tx2">
                    <a:satMod val="130000"/>
                  </a:schemeClr>
                </a:solidFill>
              </a:rPr>
              <a:t>  </a:t>
            </a:r>
            <a:r>
              <a:rPr lang="es-PE" sz="1800" b="1" dirty="0" smtClean="0">
                <a:solidFill>
                  <a:schemeClr val="accent4">
                    <a:lumMod val="75000"/>
                  </a:schemeClr>
                </a:solidFill>
              </a:rPr>
              <a:t>COBERTURA DEL PAQUETE INTEGRADO GESTANTE EN DISTRITOS DE QUINTILES 1 y  2  </a:t>
            </a:r>
            <a:br>
              <a:rPr lang="es-PE" sz="1800" b="1" dirty="0" smtClean="0">
                <a:solidFill>
                  <a:schemeClr val="accent4">
                    <a:lumMod val="75000"/>
                  </a:schemeClr>
                </a:solidFill>
              </a:rPr>
            </a:br>
            <a:r>
              <a:rPr lang="es-PE" sz="1800" b="1" dirty="0" smtClean="0">
                <a:solidFill>
                  <a:schemeClr val="accent4">
                    <a:lumMod val="75000"/>
                  </a:schemeClr>
                </a:solidFill>
              </a:rPr>
              <a:t>DIRESA HUÁNUCO - EE.SS. AMBITOS FED - MAYO 2016</a:t>
            </a:r>
            <a:r>
              <a:rPr lang="es-PE" sz="1800" dirty="0" smtClean="0">
                <a:solidFill>
                  <a:schemeClr val="accent4">
                    <a:lumMod val="75000"/>
                  </a:schemeClr>
                </a:solidFill>
              </a:rPr>
              <a:t>  </a:t>
            </a:r>
            <a:endParaRPr lang="es-PE" sz="1800" dirty="0">
              <a:solidFill>
                <a:schemeClr val="accent4">
                  <a:lumMod val="75000"/>
                </a:schemeClr>
              </a:solidFill>
            </a:endParaRPr>
          </a:p>
        </p:txBody>
      </p:sp>
      <p:pic>
        <p:nvPicPr>
          <p:cNvPr id="2" name="Imagen 1"/>
          <p:cNvPicPr>
            <a:picLocks noChangeAspect="1"/>
          </p:cNvPicPr>
          <p:nvPr/>
        </p:nvPicPr>
        <p:blipFill>
          <a:blip r:embed="rId3"/>
          <a:stretch>
            <a:fillRect/>
          </a:stretch>
        </p:blipFill>
        <p:spPr>
          <a:xfrm>
            <a:off x="152400" y="1219201"/>
            <a:ext cx="8732520" cy="55854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228600"/>
            <a:ext cx="7543800" cy="1676400"/>
          </a:xfrm>
        </p:spPr>
        <p:txBody>
          <a:bodyPr>
            <a:normAutofit fontScale="90000"/>
          </a:bodyPr>
          <a:lstStyle/>
          <a:p>
            <a:pPr algn="ctr" eaLnBrk="1" fontAlgn="auto" hangingPunct="1">
              <a:spcAft>
                <a:spcPts val="0"/>
              </a:spcAft>
              <a:defRPr/>
            </a:pPr>
            <a:r>
              <a:rPr lang="es-PE" sz="1800" b="1" dirty="0" smtClean="0">
                <a:solidFill>
                  <a:schemeClr val="accent4">
                    <a:lumMod val="75000"/>
                  </a:schemeClr>
                </a:solidFill>
              </a:rPr>
              <a:t>NÚMERO</a:t>
            </a:r>
            <a:r>
              <a:rPr lang="es-PE" sz="1800" b="1" dirty="0" smtClean="0">
                <a:solidFill>
                  <a:schemeClr val="tx2">
                    <a:satMod val="130000"/>
                  </a:schemeClr>
                </a:solidFill>
              </a:rPr>
              <a:t> </a:t>
            </a:r>
            <a:r>
              <a:rPr lang="es-PE" sz="1800" b="1" dirty="0" smtClean="0">
                <a:solidFill>
                  <a:schemeClr val="accent4">
                    <a:lumMod val="75000"/>
                  </a:schemeClr>
                </a:solidFill>
              </a:rPr>
              <a:t>DE MUJERES CON PARTO INSTITUCIONAL AFILIADAS AL SIS DE LOS DISTRITOS DE QUINTILES DE POBREZA 1 Y 2 DEL DEPARTAMENTO QUE DURANTE SU EMBARAZO TUVIERON 4 EXÁMENES AUXILIARES (EXÁMEN COMPLETO DE ORINA, HEMOGLOBINA/HEMATOCRITO, TAMIZAJE DE VIH, SIFILIS) Y CUATRO CONTROLES PRENATALES CON SUPLEMENTO DE HIERRO Y ÁCIDO FOLICO - DIRESA HUÁNUCO EE.SS ÁMBITOS FED - MAYO 2016</a:t>
            </a:r>
          </a:p>
        </p:txBody>
      </p:sp>
      <p:pic>
        <p:nvPicPr>
          <p:cNvPr id="5" name="3 Imagen"/>
          <p:cNvPicPr/>
          <p:nvPr/>
        </p:nvPicPr>
        <p:blipFill>
          <a:blip r:embed="rId2" cstate="print"/>
          <a:srcRect l="35519" t="17302" r="15625" b="34018"/>
          <a:stretch>
            <a:fillRect/>
          </a:stretch>
        </p:blipFill>
        <p:spPr bwMode="auto">
          <a:xfrm>
            <a:off x="152400" y="152401"/>
            <a:ext cx="1219200" cy="1219199"/>
          </a:xfrm>
          <a:prstGeom prst="ellipse">
            <a:avLst/>
          </a:prstGeom>
          <a:ln w="63500" cap="rnd">
            <a:solidFill>
              <a:srgbClr val="090B6D"/>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Imagen 2"/>
          <p:cNvPicPr>
            <a:picLocks noChangeAspect="1"/>
          </p:cNvPicPr>
          <p:nvPr/>
        </p:nvPicPr>
        <p:blipFill>
          <a:blip r:embed="rId3"/>
          <a:stretch>
            <a:fillRect/>
          </a:stretch>
        </p:blipFill>
        <p:spPr>
          <a:xfrm>
            <a:off x="304800" y="2129481"/>
            <a:ext cx="8656320" cy="47244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676400" y="0"/>
            <a:ext cx="7239000" cy="1143000"/>
          </a:xfrm>
        </p:spPr>
        <p:txBody>
          <a:bodyPr/>
          <a:lstStyle/>
          <a:p>
            <a:pPr algn="ctr" eaLnBrk="1" fontAlgn="auto" hangingPunct="1">
              <a:spcAft>
                <a:spcPts val="0"/>
              </a:spcAft>
              <a:defRPr/>
            </a:pPr>
            <a:r>
              <a:rPr lang="es-PE" sz="1800" b="1" dirty="0" smtClean="0">
                <a:solidFill>
                  <a:schemeClr val="accent4">
                    <a:lumMod val="75000"/>
                  </a:schemeClr>
                </a:solidFill>
              </a:rPr>
              <a:t>COBERTURA DEL PAQUETE INTEGRADO GESTANTE EN DISTRITOS DE QUINTILES 1 y  2  </a:t>
            </a:r>
            <a:br>
              <a:rPr lang="es-PE" sz="1800" b="1" dirty="0" smtClean="0">
                <a:solidFill>
                  <a:schemeClr val="accent4">
                    <a:lumMod val="75000"/>
                  </a:schemeClr>
                </a:solidFill>
              </a:rPr>
            </a:br>
            <a:r>
              <a:rPr lang="es-PE" sz="1800" b="1" dirty="0" smtClean="0">
                <a:solidFill>
                  <a:schemeClr val="accent4">
                    <a:lumMod val="75000"/>
                  </a:schemeClr>
                </a:solidFill>
              </a:rPr>
              <a:t>DIRESA HUÁNUCO - EE.SS. AMBITOS FED - MAYO 2016</a:t>
            </a:r>
          </a:p>
        </p:txBody>
      </p:sp>
      <p:pic>
        <p:nvPicPr>
          <p:cNvPr id="5" name="2 Imagen"/>
          <p:cNvPicPr/>
          <p:nvPr/>
        </p:nvPicPr>
        <p:blipFill>
          <a:blip r:embed="rId2" cstate="print"/>
          <a:srcRect l="35519" t="17302" r="15625" b="34018"/>
          <a:stretch>
            <a:fillRect/>
          </a:stretch>
        </p:blipFill>
        <p:spPr bwMode="auto">
          <a:xfrm>
            <a:off x="304800" y="152400"/>
            <a:ext cx="1371600" cy="990600"/>
          </a:xfrm>
          <a:prstGeom prst="ellipse">
            <a:avLst/>
          </a:prstGeom>
          <a:ln w="63500" cap="rnd">
            <a:solidFill>
              <a:srgbClr val="090B6D"/>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Imagen 2"/>
          <p:cNvPicPr>
            <a:picLocks noChangeAspect="1"/>
          </p:cNvPicPr>
          <p:nvPr/>
        </p:nvPicPr>
        <p:blipFill>
          <a:blip r:embed="rId3"/>
          <a:stretch>
            <a:fillRect/>
          </a:stretch>
        </p:blipFill>
        <p:spPr>
          <a:xfrm>
            <a:off x="281940" y="681990"/>
            <a:ext cx="8580120" cy="549402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a:spLocks noGrp="1"/>
          </p:cNvSpPr>
          <p:nvPr>
            <p:ph idx="1"/>
          </p:nvPr>
        </p:nvSpPr>
        <p:spPr>
          <a:xfrm>
            <a:off x="1435100" y="1447800"/>
            <a:ext cx="7499350" cy="5001369"/>
          </a:xfrm>
        </p:spPr>
        <p:txBody>
          <a:bodyPr>
            <a:spAutoFit/>
          </a:bodyPr>
          <a:lstStyle/>
          <a:p>
            <a:pPr marL="82550" indent="0" algn="just" eaLnBrk="1" hangingPunct="1">
              <a:buNone/>
              <a:defRPr/>
            </a:pPr>
            <a:r>
              <a:rPr lang="es-ES" sz="1600" b="1" dirty="0" smtClean="0">
                <a:latin typeface="Arial" panose="020B0604020202020204" pitchFamily="34" charset="0"/>
                <a:cs typeface="Arial" panose="020B0604020202020204" pitchFamily="34" charset="0"/>
              </a:rPr>
              <a:t>Análisis:</a:t>
            </a:r>
          </a:p>
          <a:p>
            <a:pPr marL="82550" indent="0" algn="just" eaLnBrk="1" hangingPunct="1">
              <a:buNone/>
              <a:defRPr/>
            </a:pPr>
            <a:r>
              <a:rPr lang="es-ES" sz="1600" dirty="0" smtClean="0">
                <a:latin typeface="Arial" panose="020B0604020202020204" pitchFamily="34" charset="0"/>
                <a:cs typeface="Arial" panose="020B0604020202020204" pitchFamily="34" charset="0"/>
              </a:rPr>
              <a:t>El cuidado integral de la mujer en el periodo de gestación no solo contribuye en la reducción de la </a:t>
            </a:r>
            <a:r>
              <a:rPr lang="es-ES" sz="1600" dirty="0" err="1" smtClean="0">
                <a:latin typeface="Arial" panose="020B0604020202020204" pitchFamily="34" charset="0"/>
                <a:cs typeface="Arial" panose="020B0604020202020204" pitchFamily="34" charset="0"/>
              </a:rPr>
              <a:t>morbi</a:t>
            </a:r>
            <a:r>
              <a:rPr lang="es-ES" sz="1600" dirty="0" smtClean="0">
                <a:latin typeface="Arial" panose="020B0604020202020204" pitchFamily="34" charset="0"/>
                <a:cs typeface="Arial" panose="020B0604020202020204" pitchFamily="34" charset="0"/>
              </a:rPr>
              <a:t> – mortalidad materno neonatal, sino también impacta directamente sobre la salud infantil en la primera infancia. La Atención Pre Natal en el Primer Trimestre, con exámenes básicos de laboratorio completos, el suministro de Sulfato Ferroso y Acido </a:t>
            </a:r>
            <a:r>
              <a:rPr lang="es-ES" sz="1600" dirty="0" err="1" smtClean="0">
                <a:latin typeface="Arial" panose="020B0604020202020204" pitchFamily="34" charset="0"/>
                <a:cs typeface="Arial" panose="020B0604020202020204" pitchFamily="34" charset="0"/>
              </a:rPr>
              <a:t>Folico</a:t>
            </a:r>
            <a:r>
              <a:rPr lang="es-ES" sz="1600" dirty="0" smtClean="0">
                <a:latin typeface="Arial" panose="020B0604020202020204" pitchFamily="34" charset="0"/>
                <a:cs typeface="Arial" panose="020B0604020202020204" pitchFamily="34" charset="0"/>
              </a:rPr>
              <a:t> en cada APN en el proceso de gestación y el parto institucional contribuyen en la reducción de los factores de riesgo de desnutrición en niños menores de 1 año. </a:t>
            </a:r>
          </a:p>
          <a:p>
            <a:pPr marL="82550" indent="0" algn="just" eaLnBrk="1" hangingPunct="1">
              <a:buNone/>
              <a:defRPr/>
            </a:pPr>
            <a:r>
              <a:rPr lang="es-ES" sz="1600" dirty="0">
                <a:latin typeface="Arial" panose="020B0604020202020204" pitchFamily="34" charset="0"/>
                <a:cs typeface="Arial" panose="020B0604020202020204" pitchFamily="34" charset="0"/>
              </a:rPr>
              <a:t>En ese sentido, la entrega de estos servicios de manera integrada a cada una de las gestantes, constituye una intervención efectiva. </a:t>
            </a:r>
          </a:p>
          <a:p>
            <a:pPr marL="82550" indent="0" algn="just" eaLnBrk="1" hangingPunct="1">
              <a:buNone/>
              <a:defRPr/>
            </a:pPr>
            <a:r>
              <a:rPr lang="es-ES" sz="1600" dirty="0">
                <a:latin typeface="Arial" panose="020B0604020202020204" pitchFamily="34" charset="0"/>
                <a:cs typeface="Arial" panose="020B0604020202020204" pitchFamily="34" charset="0"/>
              </a:rPr>
              <a:t>En el ámbito del departamento de Huánuco, según el porcentaje de </a:t>
            </a:r>
            <a:r>
              <a:rPr lang="es-ES" sz="1600" b="1" dirty="0">
                <a:latin typeface="Arial" panose="020B0604020202020204" pitchFamily="34" charset="0"/>
                <a:cs typeface="Arial" panose="020B0604020202020204" pitchFamily="34" charset="0"/>
              </a:rPr>
              <a:t>“</a:t>
            </a:r>
            <a:r>
              <a:rPr lang="es-ES" sz="1600" b="1" dirty="0" err="1">
                <a:latin typeface="Arial" panose="020B0604020202020204" pitchFamily="34" charset="0"/>
                <a:cs typeface="Arial" panose="020B0604020202020204" pitchFamily="34" charset="0"/>
              </a:rPr>
              <a:t>Gest</a:t>
            </a:r>
            <a:r>
              <a:rPr lang="es-ES" sz="1600" b="1" dirty="0">
                <a:latin typeface="Arial" panose="020B0604020202020204" pitchFamily="34" charset="0"/>
                <a:cs typeface="Arial" panose="020B0604020202020204" pitchFamily="34" charset="0"/>
              </a:rPr>
              <a:t> (c/parto) c/4 atenciones </a:t>
            </a:r>
            <a:r>
              <a:rPr lang="es-ES" sz="1600" b="1" dirty="0" err="1">
                <a:latin typeface="Arial" panose="020B0604020202020204" pitchFamily="34" charset="0"/>
                <a:cs typeface="Arial" panose="020B0604020202020204" pitchFamily="34" charset="0"/>
              </a:rPr>
              <a:t>Supl</a:t>
            </a:r>
            <a:r>
              <a:rPr lang="es-ES" sz="1600" b="1" dirty="0">
                <a:latin typeface="Arial" panose="020B0604020202020204" pitchFamily="34" charset="0"/>
                <a:cs typeface="Arial" panose="020B0604020202020204" pitchFamily="34" charset="0"/>
              </a:rPr>
              <a:t> de Fe y Ac fólico &amp; c/4 pruebas en el 1er trimestre”</a:t>
            </a:r>
            <a:r>
              <a:rPr lang="es-ES" sz="1600" dirty="0">
                <a:latin typeface="Arial" panose="020B0604020202020204" pitchFamily="34" charset="0"/>
                <a:cs typeface="Arial" panose="020B0604020202020204" pitchFamily="34" charset="0"/>
              </a:rPr>
              <a:t>. es de 31% al mes de mayo del 2016 en los distritos más pobres del departamento (Quintil 1 y Quintil 2 de pobreza). Este indicador presenta una tendencia creciente desde el año 2015. No obstante, a pesar de la evolución favorable de este indicador </a:t>
            </a:r>
            <a:r>
              <a:rPr lang="es-ES" sz="1600" dirty="0" smtClean="0">
                <a:latin typeface="Arial" panose="020B0604020202020204" pitchFamily="34" charset="0"/>
                <a:cs typeface="Arial" panose="020B0604020202020204" pitchFamily="34" charset="0"/>
              </a:rPr>
              <a:t>es aun necesario fortalecer las actividades de intervención para alcanzar una mayor cobertura y reducir </a:t>
            </a:r>
            <a:r>
              <a:rPr lang="es-ES" sz="1600" dirty="0">
                <a:latin typeface="Arial" panose="020B0604020202020204" pitchFamily="34" charset="0"/>
                <a:cs typeface="Arial" panose="020B0604020202020204" pitchFamily="34" charset="0"/>
              </a:rPr>
              <a:t>drásticamente </a:t>
            </a:r>
            <a:r>
              <a:rPr lang="es-ES" sz="1600" dirty="0" smtClean="0">
                <a:latin typeface="Arial" panose="020B0604020202020204" pitchFamily="34" charset="0"/>
                <a:cs typeface="Arial" panose="020B0604020202020204" pitchFamily="34" charset="0"/>
              </a:rPr>
              <a:t>con ello los elevados niveles de anemia en niños menores de 3 años y la desnutrición crónica infantil en el departamento de Huánuco.</a:t>
            </a:r>
            <a:endParaRPr lang="es-ES" sz="1600" dirty="0">
              <a:latin typeface="Arial" panose="020B0604020202020204" pitchFamily="34" charset="0"/>
              <a:cs typeface="Arial" panose="020B0604020202020204" pitchFamily="34" charset="0"/>
            </a:endParaRPr>
          </a:p>
        </p:txBody>
      </p:sp>
      <p:sp>
        <p:nvSpPr>
          <p:cNvPr id="5" name="1 Título"/>
          <p:cNvSpPr>
            <a:spLocks noGrp="1"/>
          </p:cNvSpPr>
          <p:nvPr>
            <p:ph type="title"/>
          </p:nvPr>
        </p:nvSpPr>
        <p:spPr/>
        <p:txBody>
          <a:bodyPr/>
          <a:lstStyle/>
          <a:p>
            <a:pPr algn="ctr" eaLnBrk="1" fontAlgn="auto" hangingPunct="1">
              <a:spcAft>
                <a:spcPts val="0"/>
              </a:spcAft>
              <a:defRPr/>
            </a:pPr>
            <a:r>
              <a:rPr lang="es-PE" sz="1800" b="1" dirty="0" smtClean="0">
                <a:solidFill>
                  <a:schemeClr val="accent4">
                    <a:lumMod val="75000"/>
                  </a:schemeClr>
                </a:solidFill>
              </a:rPr>
              <a:t>COBERTURA DEL PAQUETE INTEGRADO GESTANTE EN DISTRITOS DE QUINTILES 1 y  2  </a:t>
            </a:r>
            <a:br>
              <a:rPr lang="es-PE" sz="1800" b="1" dirty="0" smtClean="0">
                <a:solidFill>
                  <a:schemeClr val="accent4">
                    <a:lumMod val="75000"/>
                  </a:schemeClr>
                </a:solidFill>
              </a:rPr>
            </a:br>
            <a:r>
              <a:rPr lang="es-PE" sz="1800" b="1" dirty="0" smtClean="0">
                <a:solidFill>
                  <a:schemeClr val="accent4">
                    <a:lumMod val="75000"/>
                  </a:schemeClr>
                </a:solidFill>
              </a:rPr>
              <a:t>DIRESA HUÁNUCO - EE.SS. AMBITOS FED - MAYO 2016</a:t>
            </a:r>
          </a:p>
        </p:txBody>
      </p:sp>
      <p:pic>
        <p:nvPicPr>
          <p:cNvPr id="6" name="2 Imagen"/>
          <p:cNvPicPr/>
          <p:nvPr/>
        </p:nvPicPr>
        <p:blipFill>
          <a:blip r:embed="rId2" cstate="print"/>
          <a:srcRect l="35519" t="17302" r="15625" b="34018"/>
          <a:stretch>
            <a:fillRect/>
          </a:stretch>
        </p:blipFill>
        <p:spPr bwMode="auto">
          <a:xfrm>
            <a:off x="304800" y="152400"/>
            <a:ext cx="1371600" cy="990600"/>
          </a:xfrm>
          <a:prstGeom prst="ellipse">
            <a:avLst/>
          </a:prstGeom>
          <a:ln w="63500" cap="rnd">
            <a:solidFill>
              <a:srgbClr val="090B6D"/>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a:spLocks noGrp="1"/>
          </p:cNvSpPr>
          <p:nvPr>
            <p:ph idx="1"/>
          </p:nvPr>
        </p:nvSpPr>
        <p:spPr>
          <a:xfrm>
            <a:off x="457200" y="1447800"/>
            <a:ext cx="8610600" cy="5293757"/>
          </a:xfrm>
        </p:spPr>
        <p:txBody>
          <a:bodyPr wrap="square">
            <a:spAutoFit/>
          </a:bodyPr>
          <a:lstStyle/>
          <a:p>
            <a:pPr marL="82550" indent="0" algn="just" eaLnBrk="1" hangingPunct="1">
              <a:buNone/>
              <a:defRPr/>
            </a:pPr>
            <a:r>
              <a:rPr lang="es-ES" sz="1600" b="1" dirty="0" smtClean="0">
                <a:latin typeface="Arial" panose="020B0604020202020204" pitchFamily="34" charset="0"/>
                <a:cs typeface="Arial" panose="020B0604020202020204" pitchFamily="34" charset="0"/>
              </a:rPr>
              <a:t>Acciones:</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Fortalecimiento de la sectorización para la captación temprana de gestantes.</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Monitoreo del cumplimiento de los registros de la atención materna (Radar de gestantes, SIP2000, Listado de gestantes, tarjetero de seguimiento).</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Monitoreo del cumplimiento de la norma técnica Nº 105 (prescripción del sulfato ferroso mas acido fólico a partir de las 14 semanas de gestación).</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Abastecimiento de insumos y medicamentos a través de la DIREMID de acuerdo al requerimiento de las redes de salud.</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Capacitación al personal nuevo en los indicadores del FED y registro correcto de FUAS.</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Contrato de personal para la  digitación de las FUAS  el cual es monitorizado permanentemente por las  Redes de salud.</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Plan de supervisión integral (DIRESA y Redes de salud)</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Capacitación y asistencia técnica en el uso de las tiras reactivas de laboratorio (Orina, VHI, Sífilis y Hemoglobina)</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Contrato  de monitores (personal de salud) para el control de calidad en el llenado de las FUAS, capacitación al personal de salud en los indicadores del FED, seguimiento del listado de gestantes.</a:t>
            </a:r>
          </a:p>
          <a:p>
            <a:pPr marL="285750" indent="-285750"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Monitoreo quincenal de gestantes a través de la DIRESA, Redes y Micro Redes.</a:t>
            </a:r>
            <a:endParaRPr lang="es-ES" sz="1600" dirty="0">
              <a:latin typeface="Arial" panose="020B0604020202020204" pitchFamily="34" charset="0"/>
              <a:cs typeface="Arial" panose="020B0604020202020204" pitchFamily="34" charset="0"/>
            </a:endParaRPr>
          </a:p>
        </p:txBody>
      </p:sp>
      <p:sp>
        <p:nvSpPr>
          <p:cNvPr id="5" name="1 Título"/>
          <p:cNvSpPr>
            <a:spLocks noGrp="1"/>
          </p:cNvSpPr>
          <p:nvPr>
            <p:ph type="title"/>
          </p:nvPr>
        </p:nvSpPr>
        <p:spPr/>
        <p:txBody>
          <a:bodyPr/>
          <a:lstStyle/>
          <a:p>
            <a:pPr algn="ctr" eaLnBrk="1" fontAlgn="auto" hangingPunct="1">
              <a:spcAft>
                <a:spcPts val="0"/>
              </a:spcAft>
              <a:defRPr/>
            </a:pPr>
            <a:r>
              <a:rPr lang="es-PE" sz="1800" b="1" dirty="0" smtClean="0">
                <a:solidFill>
                  <a:schemeClr val="accent4">
                    <a:lumMod val="75000"/>
                  </a:schemeClr>
                </a:solidFill>
              </a:rPr>
              <a:t>COBERTURA DEL PAQUETE INTEGRADO GESTANTE EN DISTRITOS DE QUINTILES 1 y  2  </a:t>
            </a:r>
            <a:br>
              <a:rPr lang="es-PE" sz="1800" b="1" dirty="0" smtClean="0">
                <a:solidFill>
                  <a:schemeClr val="accent4">
                    <a:lumMod val="75000"/>
                  </a:schemeClr>
                </a:solidFill>
              </a:rPr>
            </a:br>
            <a:r>
              <a:rPr lang="es-PE" sz="1800" b="1" dirty="0" smtClean="0">
                <a:solidFill>
                  <a:schemeClr val="accent4">
                    <a:lumMod val="75000"/>
                  </a:schemeClr>
                </a:solidFill>
              </a:rPr>
              <a:t>DIRESA HUÁNUCO - EE.SS. AMBITOS FED - MAYO 2016</a:t>
            </a:r>
          </a:p>
        </p:txBody>
      </p:sp>
      <p:pic>
        <p:nvPicPr>
          <p:cNvPr id="6" name="2 Imagen"/>
          <p:cNvPicPr/>
          <p:nvPr/>
        </p:nvPicPr>
        <p:blipFill>
          <a:blip r:embed="rId2" cstate="print"/>
          <a:srcRect l="35519" t="17302" r="15625" b="34018"/>
          <a:stretch>
            <a:fillRect/>
          </a:stretch>
        </p:blipFill>
        <p:spPr bwMode="auto">
          <a:xfrm>
            <a:off x="304800" y="152400"/>
            <a:ext cx="1371600" cy="990600"/>
          </a:xfrm>
          <a:prstGeom prst="ellipse">
            <a:avLst/>
          </a:prstGeom>
          <a:ln w="63500" cap="rnd">
            <a:solidFill>
              <a:srgbClr val="090B6D"/>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684470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contenido 3"/>
          <p:cNvSpPr txBox="1">
            <a:spLocks noGrp="1"/>
          </p:cNvSpPr>
          <p:nvPr>
            <p:ph idx="1"/>
          </p:nvPr>
        </p:nvSpPr>
        <p:spPr>
          <a:xfrm>
            <a:off x="152400" y="1238101"/>
            <a:ext cx="8991600" cy="5524589"/>
          </a:xfrm>
        </p:spPr>
        <p:txBody>
          <a:bodyPr wrap="square">
            <a:spAutoFit/>
          </a:bodyPr>
          <a:lstStyle/>
          <a:p>
            <a:pPr marL="82550" indent="0" eaLnBrk="1" hangingPunct="1">
              <a:buNone/>
              <a:defRPr/>
            </a:pPr>
            <a:r>
              <a:rPr lang="es-ES" sz="1600" b="1" dirty="0">
                <a:latin typeface="Arial" panose="020B0604020202020204" pitchFamily="34" charset="0"/>
                <a:cs typeface="Arial" panose="020B0604020202020204" pitchFamily="34" charset="0"/>
              </a:rPr>
              <a:t>DIFICULTADES:</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Captación tardía de gestantes.</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Seguimiento inoportuno de gestantes inasistentes.</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Prescripción y entrega de sulfato ferroso tardíamente ( después de las 14 semanas de gestación).</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Desabastecimiento de tiras reactivas de orina ( Red Huamalies).</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Desabastecimiento de tiras reactivas de VIH.</a:t>
            </a:r>
          </a:p>
          <a:p>
            <a:pPr marL="285750" indent="-285750" eaLnBrk="1" hangingPunct="1">
              <a:buFont typeface="Wingdings" panose="05000000000000000000" pitchFamily="2" charset="2"/>
              <a:buChar char="§"/>
              <a:defRPr/>
            </a:pPr>
            <a:r>
              <a:rPr lang="es-ES" sz="1600" dirty="0" smtClean="0">
                <a:latin typeface="Arial" panose="020B0604020202020204" pitchFamily="34" charset="0"/>
                <a:cs typeface="Arial" panose="020B0604020202020204" pitchFamily="34" charset="0"/>
              </a:rPr>
              <a:t>Ingreso </a:t>
            </a:r>
            <a:r>
              <a:rPr lang="es-ES" sz="1600" dirty="0">
                <a:latin typeface="Arial" panose="020B0604020202020204" pitchFamily="34" charset="0"/>
                <a:cs typeface="Arial" panose="020B0604020202020204" pitchFamily="34" charset="0"/>
              </a:rPr>
              <a:t>de personal de salud nuevo. </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Renuncia constante de digitadores.</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Registro de codificación y digitación de FUAS incorrectas.</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Escasa supervisión .</a:t>
            </a:r>
          </a:p>
          <a:p>
            <a:pPr marL="285750" indent="-285750" eaLnBrk="1" hangingPunct="1">
              <a:buFont typeface="Wingdings" panose="05000000000000000000" pitchFamily="2" charset="2"/>
              <a:buChar char="§"/>
              <a:defRPr/>
            </a:pPr>
            <a:r>
              <a:rPr lang="es-ES" sz="1600" dirty="0">
                <a:latin typeface="Arial" panose="020B0604020202020204" pitchFamily="34" charset="0"/>
                <a:cs typeface="Arial" panose="020B0604020202020204" pitchFamily="34" charset="0"/>
              </a:rPr>
              <a:t>Personal no capacitado en el uso de las tiras reactivas de laboratorio ( orina) en los establecimiento que no cuentan con Laboratorio y distantes al centro de referencia.</a:t>
            </a:r>
          </a:p>
          <a:p>
            <a:pPr eaLnBrk="1" hangingPunct="1">
              <a:defRPr/>
            </a:pPr>
            <a:endParaRPr lang="es-ES" sz="1600" dirty="0" smtClean="0">
              <a:latin typeface="Arial" panose="020B0604020202020204" pitchFamily="34" charset="0"/>
              <a:cs typeface="Arial" panose="020B0604020202020204" pitchFamily="34" charset="0"/>
            </a:endParaRPr>
          </a:p>
          <a:p>
            <a:pPr eaLnBrk="1" hangingPunct="1">
              <a:defRPr/>
            </a:pPr>
            <a:r>
              <a:rPr lang="es-ES" sz="1600" b="1" dirty="0">
                <a:latin typeface="Arial" panose="020B0604020202020204" pitchFamily="34" charset="0"/>
                <a:cs typeface="Arial" panose="020B0604020202020204" pitchFamily="34" charset="0"/>
              </a:rPr>
              <a:t>CONCLUSIONES.</a:t>
            </a:r>
          </a:p>
          <a:p>
            <a:pPr marL="285750" indent="-285750" algn="just" eaLnBrk="1" hangingPunct="1">
              <a:buFont typeface="Arial" panose="020B0604020202020204" pitchFamily="34" charset="0"/>
              <a:buChar char="•"/>
              <a:defRPr/>
            </a:pPr>
            <a:r>
              <a:rPr lang="es-ES" sz="1600" dirty="0" smtClean="0">
                <a:latin typeface="Arial" panose="020B0604020202020204" pitchFamily="34" charset="0"/>
                <a:cs typeface="Arial" panose="020B0604020202020204" pitchFamily="34" charset="0"/>
              </a:rPr>
              <a:t>La </a:t>
            </a:r>
            <a:r>
              <a:rPr lang="es-ES" sz="1600" dirty="0">
                <a:latin typeface="Arial" panose="020B0604020202020204" pitchFamily="34" charset="0"/>
                <a:cs typeface="Arial" panose="020B0604020202020204" pitchFamily="34" charset="0"/>
              </a:rPr>
              <a:t>entrega del paquete integrado de la atención a la gestante </a:t>
            </a:r>
            <a:r>
              <a:rPr lang="es-ES" sz="1600" dirty="0" smtClean="0">
                <a:latin typeface="Arial" panose="020B0604020202020204" pitchFamily="34" charset="0"/>
                <a:cs typeface="Arial" panose="020B0604020202020204" pitchFamily="34" charset="0"/>
              </a:rPr>
              <a:t>provenientes </a:t>
            </a:r>
            <a:r>
              <a:rPr lang="es-ES" sz="1600" dirty="0">
                <a:latin typeface="Arial" panose="020B0604020202020204" pitchFamily="34" charset="0"/>
                <a:cs typeface="Arial" panose="020B0604020202020204" pitchFamily="34" charset="0"/>
              </a:rPr>
              <a:t>de los Distritos del quintil 1 y 2 prioritariamente </a:t>
            </a:r>
            <a:r>
              <a:rPr lang="es-ES" sz="1600" dirty="0" smtClean="0">
                <a:latin typeface="Arial" panose="020B0604020202020204" pitchFamily="34" charset="0"/>
                <a:cs typeface="Arial" panose="020B0604020202020204" pitchFamily="34" charset="0"/>
              </a:rPr>
              <a:t>contribuye con </a:t>
            </a:r>
            <a:r>
              <a:rPr lang="es-ES" sz="1600" dirty="0">
                <a:latin typeface="Arial" panose="020B0604020202020204" pitchFamily="34" charset="0"/>
                <a:cs typeface="Arial" panose="020B0604020202020204" pitchFamily="34" charset="0"/>
              </a:rPr>
              <a:t>la salud materna </a:t>
            </a:r>
            <a:r>
              <a:rPr lang="es-ES" sz="1600" dirty="0" smtClean="0">
                <a:latin typeface="Arial" panose="020B0604020202020204" pitchFamily="34" charset="0"/>
                <a:cs typeface="Arial" panose="020B0604020202020204" pitchFamily="34" charset="0"/>
              </a:rPr>
              <a:t>neonatal</a:t>
            </a:r>
            <a:r>
              <a:rPr lang="es-ES" sz="1600" dirty="0">
                <a:latin typeface="Arial" panose="020B0604020202020204" pitchFamily="34" charset="0"/>
                <a:cs typeface="Arial" panose="020B0604020202020204" pitchFamily="34" charset="0"/>
              </a:rPr>
              <a:t> </a:t>
            </a:r>
            <a:r>
              <a:rPr lang="es-ES" sz="1600" dirty="0" smtClean="0">
                <a:latin typeface="Arial" panose="020B0604020202020204" pitchFamily="34" charset="0"/>
                <a:cs typeface="Arial" panose="020B0604020202020204" pitchFamily="34" charset="0"/>
              </a:rPr>
              <a:t>y la desnutrición </a:t>
            </a:r>
            <a:r>
              <a:rPr lang="es-ES" sz="1600" smtClean="0">
                <a:latin typeface="Arial" panose="020B0604020202020204" pitchFamily="34" charset="0"/>
                <a:cs typeface="Arial" panose="020B0604020202020204" pitchFamily="34" charset="0"/>
              </a:rPr>
              <a:t>crónica infantil en </a:t>
            </a:r>
            <a:r>
              <a:rPr lang="es-ES" sz="1600" dirty="0" smtClean="0">
                <a:latin typeface="Arial" panose="020B0604020202020204" pitchFamily="34" charset="0"/>
                <a:cs typeface="Arial" panose="020B0604020202020204" pitchFamily="34" charset="0"/>
              </a:rPr>
              <a:t>el departamento de Huánuco.</a:t>
            </a:r>
            <a:endParaRPr lang="es-ES" sz="1600" dirty="0">
              <a:latin typeface="Arial" panose="020B0604020202020204" pitchFamily="34" charset="0"/>
              <a:cs typeface="Arial" panose="020B0604020202020204" pitchFamily="34" charset="0"/>
            </a:endParaRPr>
          </a:p>
        </p:txBody>
      </p:sp>
      <p:sp>
        <p:nvSpPr>
          <p:cNvPr id="7" name="1 Título"/>
          <p:cNvSpPr txBox="1">
            <a:spLocks/>
          </p:cNvSpPr>
          <p:nvPr/>
        </p:nvSpPr>
        <p:spPr>
          <a:xfrm>
            <a:off x="1435100" y="274638"/>
            <a:ext cx="7499350" cy="1143000"/>
          </a:xfrm>
          <a:prstGeom prst="rect">
            <a:avLst/>
          </a:prstGeom>
        </p:spPr>
        <p:txBody>
          <a:bodyPr anchor="ctr">
            <a:normAutofit/>
          </a:bodyPr>
          <a:lst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a:lstStyle>
          <a:p>
            <a:pPr algn="ctr" eaLnBrk="1" fontAlgn="auto" hangingPunct="1">
              <a:spcAft>
                <a:spcPts val="0"/>
              </a:spcAft>
              <a:defRPr/>
            </a:pPr>
            <a:r>
              <a:rPr lang="es-PE" sz="1800" b="1" smtClean="0">
                <a:solidFill>
                  <a:schemeClr val="accent4">
                    <a:lumMod val="75000"/>
                  </a:schemeClr>
                </a:solidFill>
              </a:rPr>
              <a:t>COBERTURA DEL PAQUETE INTEGRADO GESTANTE EN DISTRITOS DE QUINTILES 1 y  2  </a:t>
            </a:r>
            <a:br>
              <a:rPr lang="es-PE" sz="1800" b="1" smtClean="0">
                <a:solidFill>
                  <a:schemeClr val="accent4">
                    <a:lumMod val="75000"/>
                  </a:schemeClr>
                </a:solidFill>
              </a:rPr>
            </a:br>
            <a:r>
              <a:rPr lang="es-PE" sz="1800" b="1" smtClean="0">
                <a:solidFill>
                  <a:schemeClr val="accent4">
                    <a:lumMod val="75000"/>
                  </a:schemeClr>
                </a:solidFill>
              </a:rPr>
              <a:t>DIRESA HUÁNUCO - EE.SS. AMBITOS FED - MAYO 2016</a:t>
            </a:r>
            <a:endParaRPr lang="es-PE" sz="1800" b="1" dirty="0" smtClean="0">
              <a:solidFill>
                <a:schemeClr val="accent4">
                  <a:lumMod val="75000"/>
                </a:schemeClr>
              </a:solidFill>
            </a:endParaRPr>
          </a:p>
        </p:txBody>
      </p:sp>
      <p:pic>
        <p:nvPicPr>
          <p:cNvPr id="8" name="2 Imagen"/>
          <p:cNvPicPr/>
          <p:nvPr/>
        </p:nvPicPr>
        <p:blipFill>
          <a:blip r:embed="rId2" cstate="print"/>
          <a:srcRect l="35519" t="17302" r="15625" b="34018"/>
          <a:stretch>
            <a:fillRect/>
          </a:stretch>
        </p:blipFill>
        <p:spPr bwMode="auto">
          <a:xfrm>
            <a:off x="304800" y="152400"/>
            <a:ext cx="1371600" cy="990600"/>
          </a:xfrm>
          <a:prstGeom prst="ellipse">
            <a:avLst/>
          </a:prstGeom>
          <a:ln w="63500" cap="rnd">
            <a:solidFill>
              <a:srgbClr val="090B6D"/>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214630" y="1249680"/>
            <a:ext cx="8732520" cy="5608320"/>
          </a:xfrm>
          <a:prstGeom prst="rect">
            <a:avLst/>
          </a:prstGeom>
        </p:spPr>
      </p:pic>
      <p:sp>
        <p:nvSpPr>
          <p:cNvPr id="2" name="1 Título"/>
          <p:cNvSpPr>
            <a:spLocks noGrp="1"/>
          </p:cNvSpPr>
          <p:nvPr>
            <p:ph type="title"/>
          </p:nvPr>
        </p:nvSpPr>
        <p:spPr>
          <a:xfrm>
            <a:off x="1447800" y="152400"/>
            <a:ext cx="7499350" cy="990600"/>
          </a:xfrm>
        </p:spPr>
        <p:txBody>
          <a:bodyPr>
            <a:normAutofit fontScale="90000"/>
          </a:bodyPr>
          <a:lstStyle/>
          <a:p>
            <a:pPr algn="ctr" eaLnBrk="1" hangingPunct="1">
              <a:defRPr/>
            </a:pPr>
            <a:r>
              <a:rPr lang="es-PE" sz="2000" b="1" dirty="0" smtClean="0">
                <a:solidFill>
                  <a:schemeClr val="accent4">
                    <a:lumMod val="75000"/>
                  </a:schemeClr>
                </a:solidFill>
              </a:rPr>
              <a:t>COBERTURA DE PAQUETE INTEGRADO NIÑO</a:t>
            </a:r>
            <a:br>
              <a:rPr lang="es-PE" sz="2000" b="1" dirty="0" smtClean="0">
                <a:solidFill>
                  <a:schemeClr val="accent4">
                    <a:lumMod val="75000"/>
                  </a:schemeClr>
                </a:solidFill>
              </a:rPr>
            </a:br>
            <a:r>
              <a:rPr lang="es-PE" sz="2000" b="1" dirty="0" smtClean="0">
                <a:solidFill>
                  <a:schemeClr val="accent4">
                    <a:lumMod val="75000"/>
                  </a:schemeClr>
                </a:solidFill>
              </a:rPr>
              <a:t> (Menores de 12 meses de los distritos de quintiles 1 y 2 - Data SIS)</a:t>
            </a:r>
            <a:br>
              <a:rPr lang="es-PE" sz="2000" b="1" dirty="0" smtClean="0">
                <a:solidFill>
                  <a:schemeClr val="accent4">
                    <a:lumMod val="75000"/>
                  </a:schemeClr>
                </a:solidFill>
              </a:rPr>
            </a:br>
            <a:r>
              <a:rPr lang="es-PE" sz="2000" b="1" dirty="0" smtClean="0">
                <a:solidFill>
                  <a:schemeClr val="accent4">
                    <a:lumMod val="75000"/>
                  </a:schemeClr>
                </a:solidFill>
              </a:rPr>
              <a:t>DIRESA HUÁNUCO EE.SS. Ámbitos FED - Mayo 2016 -</a:t>
            </a:r>
          </a:p>
        </p:txBody>
      </p:sp>
      <p:pic>
        <p:nvPicPr>
          <p:cNvPr id="5" name="2 Imagen"/>
          <p:cNvPicPr/>
          <p:nvPr/>
        </p:nvPicPr>
        <p:blipFill>
          <a:blip r:embed="rId3">
            <a:lum bright="-20000" contrast="-20000"/>
          </a:blip>
          <a:stretch>
            <a:fillRect/>
          </a:stretch>
        </p:blipFill>
        <p:spPr bwMode="auto">
          <a:xfrm>
            <a:off x="152400" y="152400"/>
            <a:ext cx="1295400" cy="914400"/>
          </a:xfrm>
          <a:prstGeom prst="ellipse">
            <a:avLst/>
          </a:prstGeom>
          <a:ln w="63500" cap="rnd">
            <a:solidFill>
              <a:schemeClr val="accent6">
                <a:lumMod val="75000"/>
              </a:schemeClr>
            </a:solidFill>
          </a:ln>
          <a:effectLst>
            <a:innerShdw blurRad="63500" dist="50800" dir="13500000">
              <a:prstClr val="black">
                <a:alpha val="50000"/>
              </a:prstClr>
            </a:innerShdw>
          </a:effectLst>
          <a:scene3d>
            <a:camera prst="orthographicFront"/>
            <a:lightRig rig="contrasting" dir="t">
              <a:rot lat="0" lon="0" rev="3000000"/>
            </a:lightRig>
          </a:scene3d>
          <a:sp3d contourW="7620">
            <a:bevelT w="95250" h="31750"/>
            <a:contourClr>
              <a:srgbClr val="333333"/>
            </a:contourClr>
          </a:sp3d>
        </p:spPr>
      </p:pic>
      <p:sp>
        <p:nvSpPr>
          <p:cNvPr id="16389" name="1 CuadroTexto"/>
          <p:cNvSpPr txBox="1">
            <a:spLocks noChangeArrowheads="1"/>
          </p:cNvSpPr>
          <p:nvPr/>
        </p:nvSpPr>
        <p:spPr bwMode="auto">
          <a:xfrm>
            <a:off x="4038600" y="5029200"/>
            <a:ext cx="1731963"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s-ES" altLang="en-US" sz="800" b="1" dirty="0">
                <a:latin typeface="Gill Sans MT" panose="020B0502020104020203" pitchFamily="34" charset="0"/>
              </a:rPr>
              <a:t>Fuente: SIS 2015_2016 </a:t>
            </a:r>
          </a:p>
          <a:p>
            <a:pPr eaLnBrk="1" hangingPunct="1"/>
            <a:r>
              <a:rPr lang="es-ES" altLang="en-US" sz="800" b="1" dirty="0">
                <a:latin typeface="Gill Sans MT" panose="020B0502020104020203" pitchFamily="34" charset="0"/>
              </a:rPr>
              <a:t>Cubo: 05Infant_201603vo</a:t>
            </a:r>
          </a:p>
          <a:p>
            <a:pPr eaLnBrk="1" hangingPunct="1"/>
            <a:r>
              <a:rPr lang="es-ES" altLang="en-US" sz="800" b="1" dirty="0">
                <a:latin typeface="Gill Sans MT" panose="020B0502020104020203" pitchFamily="34" charset="0"/>
              </a:rPr>
              <a:t>Procesado: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io">
  <a:themeElements>
    <a:clrScheme name="Solsticio">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672</TotalTime>
  <Words>1246</Words>
  <Application>Microsoft Office PowerPoint</Application>
  <PresentationFormat>Presentación en pantalla (4:3)</PresentationFormat>
  <Paragraphs>73</Paragraphs>
  <Slides>15</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15</vt:i4>
      </vt:variant>
    </vt:vector>
  </HeadingPairs>
  <TitlesOfParts>
    <vt:vector size="22" baseType="lpstr">
      <vt:lpstr>Arial</vt:lpstr>
      <vt:lpstr>Candara</vt:lpstr>
      <vt:lpstr>Gill Sans MT</vt:lpstr>
      <vt:lpstr>Verdana</vt:lpstr>
      <vt:lpstr>Wingdings</vt:lpstr>
      <vt:lpstr>Wingdings 2</vt:lpstr>
      <vt:lpstr>Solsticio</vt:lpstr>
      <vt:lpstr>Presentación de PowerPoint</vt:lpstr>
      <vt:lpstr>  COBERTURA DEL PAQUETE INTEGRADO GESTANTE EN DISTRITOS DE QUINTILES 1 y  2   DIRESA HUÁNUCO - EE.SS. AMBITOS FED - MAYO 2016   </vt:lpstr>
      <vt:lpstr>  COBERTURA DEL PAQUETE INTEGRADO GESTANTE EN DISTRITOS DE QUINTILES 1 y  2   DIRESA HUÁNUCO - EE.SS. AMBITOS FED - MAYO 2016  </vt:lpstr>
      <vt:lpstr>NÚMERO DE MUJERES CON PARTO INSTITUCIONAL AFILIADAS AL SIS DE LOS DISTRITOS DE QUINTILES DE POBREZA 1 Y 2 DEL DEPARTAMENTO QUE DURANTE SU EMBARAZO TUVIERON 4 EXÁMENES AUXILIARES (EXÁMEN COMPLETO DE ORINA, HEMOGLOBINA/HEMATOCRITO, TAMIZAJE DE VIH, SIFILIS) Y CUATRO CONTROLES PRENATALES CON SUPLEMENTO DE HIERRO Y ÁCIDO FOLICO - DIRESA HUÁNUCO EE.SS ÁMBITOS FED - MAYO 2016</vt:lpstr>
      <vt:lpstr>COBERTURA DEL PAQUETE INTEGRADO GESTANTE EN DISTRITOS DE QUINTILES 1 y  2   DIRESA HUÁNUCO - EE.SS. AMBITOS FED - MAYO 2016</vt:lpstr>
      <vt:lpstr>COBERTURA DEL PAQUETE INTEGRADO GESTANTE EN DISTRITOS DE QUINTILES 1 y  2   DIRESA HUÁNUCO - EE.SS. AMBITOS FED - MAYO 2016</vt:lpstr>
      <vt:lpstr>COBERTURA DEL PAQUETE INTEGRADO GESTANTE EN DISTRITOS DE QUINTILES 1 y  2   DIRESA HUÁNUCO - EE.SS. AMBITOS FED - MAYO 2016</vt:lpstr>
      <vt:lpstr>Presentación de PowerPoint</vt:lpstr>
      <vt:lpstr>COBERTURA DE PAQUETE INTEGRADO NIÑO  (Menores de 12 meses de los distritos de quintiles 1 y 2 - Data SIS) DIRESA HUÁNUCO EE.SS. Ámbitos FED - Mayo 2016 -</vt:lpstr>
      <vt:lpstr>COBERTURA DE PAQUETE INTEGRADO NIÑO  (Menores de 12 meses de los distritos de quintiles 1 y 2 - Data SIS) DIRESA HUÁNUCO EE.SS. Ámbitos FED - Mayo 2016 -</vt:lpstr>
      <vt:lpstr>COBERTURA DE PAQUETE INTEGRADO NIÑO  (Menores de 12 meses de los distritos de quintiles 1 y 2 - Data SIS) DIRESA HUÁNUCO EE.SS. Ámbitos FED - Mayo 2016 -</vt:lpstr>
      <vt:lpstr>COBERTURA DE PAQUETE INTEGRADO NIÑO  (Menores de 12 meses de los distritos de quintiles 1 y 2 - Data SIS) DIRESA HUÁNUCO EE.SS.  Ámbitos FED  - Mayo 2016 -</vt:lpstr>
      <vt:lpstr>COBERTURA DE PAQUETE INTEGRADO NIÑO  (Menores de 12 meses de los distritos de quintiles 1 y 2 - Data SIS) DIRESA HUÁNUCO EE.SS.  Ámbitos FED  - Mayo 2016 -</vt:lpstr>
      <vt:lpstr>COBERTURA DE PAQUETE INTEGRADO NIÑO  (Menores de 12 meses de los distritos de quintiles 1 y 2 - Data SIS) DIRESA HUÁNUCO EE.SS.  Ámbitos FED  - Mayo 2016 -</vt:lpstr>
      <vt:lpstr>COBERTURA DE PAQUETE INTEGRADO NIÑO  (Menores de 12 meses de los distritos de quintiles 1 y 2 - Data SIS) DIRESA HUÁNUCO EE.SS.  Ámbitos FED  - Mayo 2016 -</vt:lpstr>
    </vt:vector>
  </TitlesOfParts>
  <Company>TechSmith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r.eash</dc:creator>
  <cp:lastModifiedBy>yuri</cp:lastModifiedBy>
  <cp:revision>42</cp:revision>
  <dcterms:created xsi:type="dcterms:W3CDTF">2009-12-08T17:51:58Z</dcterms:created>
  <dcterms:modified xsi:type="dcterms:W3CDTF">2016-05-26T03:59:19Z</dcterms:modified>
</cp:coreProperties>
</file>