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57" r:id="rId3"/>
    <p:sldId id="276" r:id="rId4"/>
    <p:sldId id="277" r:id="rId5"/>
    <p:sldId id="259" r:id="rId6"/>
    <p:sldId id="260" r:id="rId7"/>
    <p:sldId id="261" r:id="rId8"/>
    <p:sldId id="263" r:id="rId9"/>
    <p:sldId id="264" r:id="rId10"/>
    <p:sldId id="267" r:id="rId11"/>
    <p:sldId id="262" r:id="rId12"/>
    <p:sldId id="278" r:id="rId13"/>
    <p:sldId id="269" r:id="rId14"/>
    <p:sldId id="270" r:id="rId15"/>
    <p:sldId id="271" r:id="rId16"/>
    <p:sldId id="274" r:id="rId17"/>
    <p:sldId id="275" r:id="rId18"/>
    <p:sldId id="293" r:id="rId19"/>
    <p:sldId id="294" r:id="rId20"/>
    <p:sldId id="295" r:id="rId21"/>
    <p:sldId id="296" r:id="rId22"/>
    <p:sldId id="280" r:id="rId23"/>
    <p:sldId id="281" r:id="rId24"/>
    <p:sldId id="282" r:id="rId25"/>
    <p:sldId id="283" r:id="rId26"/>
    <p:sldId id="285" r:id="rId27"/>
    <p:sldId id="272" r:id="rId28"/>
    <p:sldId id="268" r:id="rId29"/>
  </p:sldIdLst>
  <p:sldSz cx="9144000" cy="6858000" type="screen4x3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7CE84F3-28C3-443E-9E96-99CF82512B78}" styleName="Estilo oscuro 1 - Énfasis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Estilo oscuro 2 - Énfasis 1/Énfasis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A488322-F2BA-4B5B-9748-0D474271808F}" styleName="Estilo medio 3 - Énfasis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D03447BB-5D67-496B-8E87-E561075AD55C}" styleName="Estilo oscuro 1 - Énfasis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CD5BFC9-3A7E-486A-B512-94094D1403D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PE"/>
        </a:p>
      </dgm:t>
    </dgm:pt>
    <dgm:pt modelId="{27B5FF5E-37BE-4A47-A250-B86E46557BB9}">
      <dgm:prSet phldrT="[Texto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algn="just"/>
          <a:r>
            <a:rPr lang="es-PE" sz="4800" dirty="0" smtClean="0">
              <a:latin typeface="Bodoni MT Condensed" pitchFamily="18" charset="0"/>
            </a:rPr>
            <a:t>Es un organismo técnico especializado con autonomía técnico, funcional, administrativo, económico y financiera; tiene bajo su competencia a las: IAPAS, IPRESS (EE.SS) , Públicos, Privados y Mixtos</a:t>
          </a:r>
          <a:endParaRPr lang="es-PE" sz="4800" dirty="0">
            <a:latin typeface="Bodoni MT Condensed" pitchFamily="18" charset="0"/>
          </a:endParaRPr>
        </a:p>
      </dgm:t>
    </dgm:pt>
    <dgm:pt modelId="{CE92C251-766B-4BE0-A29E-469C4818F644}" type="parTrans" cxnId="{47C7D614-AC9C-4E0C-906E-E3F4C1088B91}">
      <dgm:prSet/>
      <dgm:spPr/>
      <dgm:t>
        <a:bodyPr/>
        <a:lstStyle/>
        <a:p>
          <a:endParaRPr lang="es-PE"/>
        </a:p>
      </dgm:t>
    </dgm:pt>
    <dgm:pt modelId="{0BF6C8D0-AF13-4FA2-AFB6-25AC9A3EB903}" type="sibTrans" cxnId="{47C7D614-AC9C-4E0C-906E-E3F4C1088B91}">
      <dgm:prSet/>
      <dgm:spPr/>
      <dgm:t>
        <a:bodyPr/>
        <a:lstStyle/>
        <a:p>
          <a:endParaRPr lang="es-PE"/>
        </a:p>
      </dgm:t>
    </dgm:pt>
    <dgm:pt modelId="{F64ECF4D-D665-4760-BF87-157CF01D89D8}">
      <dgm:prSet phldrT="[Texto]" custT="1"/>
      <dgm:spPr/>
      <dgm:t>
        <a:bodyPr/>
        <a:lstStyle/>
        <a:p>
          <a:pPr algn="ctr"/>
          <a:r>
            <a:rPr lang="es-PE" sz="3600" dirty="0" smtClean="0"/>
            <a:t>P.S , C.S</a:t>
          </a:r>
          <a:endParaRPr lang="es-PE" sz="3600" dirty="0"/>
        </a:p>
      </dgm:t>
    </dgm:pt>
    <dgm:pt modelId="{2700DE86-997C-4B89-A1D5-E9C91797D3C0}" type="parTrans" cxnId="{FC0F8257-78C4-417E-9E4E-7B315D11097B}">
      <dgm:prSet/>
      <dgm:spPr/>
      <dgm:t>
        <a:bodyPr/>
        <a:lstStyle/>
        <a:p>
          <a:endParaRPr lang="es-PE"/>
        </a:p>
      </dgm:t>
    </dgm:pt>
    <dgm:pt modelId="{7B7EAA06-A515-4ABF-937B-416A8C9F693F}" type="sibTrans" cxnId="{FC0F8257-78C4-417E-9E4E-7B315D11097B}">
      <dgm:prSet/>
      <dgm:spPr/>
      <dgm:t>
        <a:bodyPr/>
        <a:lstStyle/>
        <a:p>
          <a:endParaRPr lang="es-PE"/>
        </a:p>
      </dgm:t>
    </dgm:pt>
    <dgm:pt modelId="{15959838-AE39-41BC-BD33-CCC5FBBB125A}" type="pres">
      <dgm:prSet presAssocID="{0CD5BFC9-3A7E-486A-B512-94094D1403D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PE"/>
        </a:p>
      </dgm:t>
    </dgm:pt>
    <dgm:pt modelId="{906B8E31-3818-4101-A354-4AC6C954FC35}" type="pres">
      <dgm:prSet presAssocID="{27B5FF5E-37BE-4A47-A250-B86E46557BB9}" presName="parentText" presStyleLbl="node1" presStyleIdx="0" presStyleCnt="1" custScaleY="1162225">
        <dgm:presLayoutVars>
          <dgm:chMax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96C28D6E-FF94-46A0-ABC6-1D47BF01AD0A}" type="pres">
      <dgm:prSet presAssocID="{27B5FF5E-37BE-4A47-A250-B86E46557BB9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</dgm:ptLst>
  <dgm:cxnLst>
    <dgm:cxn modelId="{FC0F8257-78C4-417E-9E4E-7B315D11097B}" srcId="{27B5FF5E-37BE-4A47-A250-B86E46557BB9}" destId="{F64ECF4D-D665-4760-BF87-157CF01D89D8}" srcOrd="0" destOrd="0" parTransId="{2700DE86-997C-4B89-A1D5-E9C91797D3C0}" sibTransId="{7B7EAA06-A515-4ABF-937B-416A8C9F693F}"/>
    <dgm:cxn modelId="{47C7D614-AC9C-4E0C-906E-E3F4C1088B91}" srcId="{0CD5BFC9-3A7E-486A-B512-94094D1403D8}" destId="{27B5FF5E-37BE-4A47-A250-B86E46557BB9}" srcOrd="0" destOrd="0" parTransId="{CE92C251-766B-4BE0-A29E-469C4818F644}" sibTransId="{0BF6C8D0-AF13-4FA2-AFB6-25AC9A3EB903}"/>
    <dgm:cxn modelId="{23CAB986-422C-45C7-B61C-7A7023A52854}" type="presOf" srcId="{0CD5BFC9-3A7E-486A-B512-94094D1403D8}" destId="{15959838-AE39-41BC-BD33-CCC5FBBB125A}" srcOrd="0" destOrd="0" presId="urn:microsoft.com/office/officeart/2005/8/layout/vList2"/>
    <dgm:cxn modelId="{2C959BAA-46E5-4F7C-8BC4-50359E936F2E}" type="presOf" srcId="{F64ECF4D-D665-4760-BF87-157CF01D89D8}" destId="{96C28D6E-FF94-46A0-ABC6-1D47BF01AD0A}" srcOrd="0" destOrd="0" presId="urn:microsoft.com/office/officeart/2005/8/layout/vList2"/>
    <dgm:cxn modelId="{28C44DD3-9FF1-4D2C-8AAA-B34685052F0C}" type="presOf" srcId="{27B5FF5E-37BE-4A47-A250-B86E46557BB9}" destId="{906B8E31-3818-4101-A354-4AC6C954FC35}" srcOrd="0" destOrd="0" presId="urn:microsoft.com/office/officeart/2005/8/layout/vList2"/>
    <dgm:cxn modelId="{4E22A173-B272-482B-A174-CCD54BEC6347}" type="presParOf" srcId="{15959838-AE39-41BC-BD33-CCC5FBBB125A}" destId="{906B8E31-3818-4101-A354-4AC6C954FC35}" srcOrd="0" destOrd="0" presId="urn:microsoft.com/office/officeart/2005/8/layout/vList2"/>
    <dgm:cxn modelId="{223ED6FE-D51E-4649-85F4-EB0C0852D678}" type="presParOf" srcId="{15959838-AE39-41BC-BD33-CCC5FBBB125A}" destId="{96C28D6E-FF94-46A0-ABC6-1D47BF01AD0A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5B54FB58-0188-4E4F-A905-12388CCA9E50}" type="doc">
      <dgm:prSet loTypeId="urn:microsoft.com/office/officeart/2005/8/layout/hList3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es-PE"/>
        </a:p>
      </dgm:t>
    </dgm:pt>
    <dgm:pt modelId="{599965C6-C24F-4DEC-9D64-7BB22F9A4E8B}">
      <dgm:prSet phldrT="[Texto]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es-PE" b="1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CATEGORIZACION Y RECATEGORIZACION DE “IPRESS</a:t>
          </a:r>
          <a:r>
            <a:rPr lang="es-PE" dirty="0" smtClean="0"/>
            <a:t>”</a:t>
          </a:r>
          <a:endParaRPr lang="es-PE" dirty="0"/>
        </a:p>
      </dgm:t>
    </dgm:pt>
    <dgm:pt modelId="{1970ADE2-BFF5-4DCF-A14E-CB756907E04C}" type="parTrans" cxnId="{92FD166F-C066-4201-9E2E-69DB9DE7638A}">
      <dgm:prSet/>
      <dgm:spPr/>
      <dgm:t>
        <a:bodyPr/>
        <a:lstStyle/>
        <a:p>
          <a:endParaRPr lang="es-PE"/>
        </a:p>
      </dgm:t>
    </dgm:pt>
    <dgm:pt modelId="{1C007548-463C-4505-BCD9-DF4302C02862}" type="sibTrans" cxnId="{92FD166F-C066-4201-9E2E-69DB9DE7638A}">
      <dgm:prSet/>
      <dgm:spPr/>
      <dgm:t>
        <a:bodyPr/>
        <a:lstStyle/>
        <a:p>
          <a:endParaRPr lang="es-PE"/>
        </a:p>
      </dgm:t>
    </dgm:pt>
    <dgm:pt modelId="{248AC3A8-4568-4E4E-9FB6-4D089A9EF2F2}">
      <dgm:prSet phldrT="[Texto]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es-PE" dirty="0" smtClean="0"/>
            <a:t>La vigencia de la categorización de las IPRESS, se extiende desde la fecha hasta el 31 de diciembre 2017</a:t>
          </a:r>
          <a:endParaRPr lang="es-PE" dirty="0"/>
        </a:p>
      </dgm:t>
    </dgm:pt>
    <dgm:pt modelId="{2465A7A1-41EB-4C53-8DBD-34C4599A3DBC}" type="parTrans" cxnId="{4A7F24BE-85EC-49A1-9549-7AA51DC1B534}">
      <dgm:prSet/>
      <dgm:spPr/>
      <dgm:t>
        <a:bodyPr/>
        <a:lstStyle/>
        <a:p>
          <a:endParaRPr lang="es-PE"/>
        </a:p>
      </dgm:t>
    </dgm:pt>
    <dgm:pt modelId="{EF7EA4F0-4265-4E49-8BF7-5015A1136C4C}" type="sibTrans" cxnId="{4A7F24BE-85EC-49A1-9549-7AA51DC1B534}">
      <dgm:prSet/>
      <dgm:spPr/>
      <dgm:t>
        <a:bodyPr/>
        <a:lstStyle/>
        <a:p>
          <a:endParaRPr lang="es-PE"/>
        </a:p>
      </dgm:t>
    </dgm:pt>
    <dgm:pt modelId="{E64FF8F0-71A0-4B34-BEC4-548F0A6BD64D}">
      <dgm:prSet phldrT="[Texto]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r>
            <a:rPr lang="es-PE" dirty="0" smtClean="0"/>
            <a:t>La IPRESS que no se encuentren categorizados , tendrán hasta el 31 de diciembre del 2017 para obtenerlo</a:t>
          </a:r>
          <a:endParaRPr lang="es-PE" dirty="0"/>
        </a:p>
      </dgm:t>
    </dgm:pt>
    <dgm:pt modelId="{2BA9C483-CCD7-42BB-B313-ECB46C4368D6}" type="parTrans" cxnId="{3971FEE5-46E3-42D4-9C27-2920AFC56658}">
      <dgm:prSet/>
      <dgm:spPr/>
      <dgm:t>
        <a:bodyPr/>
        <a:lstStyle/>
        <a:p>
          <a:endParaRPr lang="es-PE"/>
        </a:p>
      </dgm:t>
    </dgm:pt>
    <dgm:pt modelId="{84F20C21-8EE0-41FC-9367-049B58AED3CC}" type="sibTrans" cxnId="{3971FEE5-46E3-42D4-9C27-2920AFC56658}">
      <dgm:prSet/>
      <dgm:spPr/>
      <dgm:t>
        <a:bodyPr/>
        <a:lstStyle/>
        <a:p>
          <a:endParaRPr lang="es-PE"/>
        </a:p>
      </dgm:t>
    </dgm:pt>
    <dgm:pt modelId="{20B85D49-CD8E-4D9F-8A7F-F4E26BD19F45}">
      <dgm:prSet phldrT="[Texto]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es-PE" dirty="0" smtClean="0"/>
            <a:t>SUSALUD procederá a cancelar de oficio a la IPRESS que a partir del 1 de enero 2018 no cuenten  con categorización o incumplan con registro SUSALUD</a:t>
          </a:r>
          <a:endParaRPr lang="es-PE" dirty="0"/>
        </a:p>
      </dgm:t>
    </dgm:pt>
    <dgm:pt modelId="{386489AD-120C-496A-A54C-CFE6C0A1DFD0}" type="parTrans" cxnId="{06D5160D-3CB0-4CDC-BE05-B599BDFC092F}">
      <dgm:prSet/>
      <dgm:spPr/>
      <dgm:t>
        <a:bodyPr/>
        <a:lstStyle/>
        <a:p>
          <a:endParaRPr lang="es-PE"/>
        </a:p>
      </dgm:t>
    </dgm:pt>
    <dgm:pt modelId="{07386105-6B4A-40BD-B330-D5C9BEA2C3B8}" type="sibTrans" cxnId="{06D5160D-3CB0-4CDC-BE05-B599BDFC092F}">
      <dgm:prSet/>
      <dgm:spPr/>
      <dgm:t>
        <a:bodyPr/>
        <a:lstStyle/>
        <a:p>
          <a:endParaRPr lang="es-PE"/>
        </a:p>
      </dgm:t>
    </dgm:pt>
    <dgm:pt modelId="{01EBCF9E-235B-4FC5-9FBB-03182939FB7C}">
      <dgm:prSet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r>
            <a:rPr lang="es-PE" dirty="0" smtClean="0"/>
            <a:t>La IPRESS que no cuenten con registro en SUSALUD no pueden ofertar servicios de salud a nivel nacional</a:t>
          </a:r>
          <a:endParaRPr lang="es-PE" dirty="0"/>
        </a:p>
      </dgm:t>
    </dgm:pt>
    <dgm:pt modelId="{CF69DDD4-6A33-4E5A-97CA-697AB7D5D6CD}" type="parTrans" cxnId="{C44B153C-E9C4-4C6D-B248-13DE42DE6378}">
      <dgm:prSet/>
      <dgm:spPr/>
      <dgm:t>
        <a:bodyPr/>
        <a:lstStyle/>
        <a:p>
          <a:endParaRPr lang="es-PE"/>
        </a:p>
      </dgm:t>
    </dgm:pt>
    <dgm:pt modelId="{21D196AA-19C5-442B-A697-F1766B51446C}" type="sibTrans" cxnId="{C44B153C-E9C4-4C6D-B248-13DE42DE6378}">
      <dgm:prSet/>
      <dgm:spPr/>
      <dgm:t>
        <a:bodyPr/>
        <a:lstStyle/>
        <a:p>
          <a:endParaRPr lang="es-PE"/>
        </a:p>
      </dgm:t>
    </dgm:pt>
    <dgm:pt modelId="{8124E9BC-5AC2-4281-B75E-1359CFCEF0BE}" type="pres">
      <dgm:prSet presAssocID="{5B54FB58-0188-4E4F-A905-12388CCA9E50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s-PE"/>
        </a:p>
      </dgm:t>
    </dgm:pt>
    <dgm:pt modelId="{9F11B7A6-94B9-4B7A-9D39-4B2D41E1C74D}" type="pres">
      <dgm:prSet presAssocID="{599965C6-C24F-4DEC-9D64-7BB22F9A4E8B}" presName="roof" presStyleLbl="dkBgShp" presStyleIdx="0" presStyleCnt="2"/>
      <dgm:spPr/>
      <dgm:t>
        <a:bodyPr/>
        <a:lstStyle/>
        <a:p>
          <a:endParaRPr lang="es-PE"/>
        </a:p>
      </dgm:t>
    </dgm:pt>
    <dgm:pt modelId="{E4678F88-0C00-4E85-8C0C-8549B7EC0808}" type="pres">
      <dgm:prSet presAssocID="{599965C6-C24F-4DEC-9D64-7BB22F9A4E8B}" presName="pillars" presStyleCnt="0"/>
      <dgm:spPr/>
    </dgm:pt>
    <dgm:pt modelId="{C8B6873C-2683-4C27-81BB-DCE4F133558F}" type="pres">
      <dgm:prSet presAssocID="{599965C6-C24F-4DEC-9D64-7BB22F9A4E8B}" presName="pillar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4DC8D273-3950-4AEE-8DA9-0125BFE2A522}" type="pres">
      <dgm:prSet presAssocID="{E64FF8F0-71A0-4B34-BEC4-548F0A6BD64D}" presName="pillarX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79BF1B2C-573A-4072-A890-1CDBFC0A222A}" type="pres">
      <dgm:prSet presAssocID="{20B85D49-CD8E-4D9F-8A7F-F4E26BD19F45}" presName="pillarX" presStyleLbl="node1" presStyleIdx="2" presStyleCnt="4" custLinFactNeighborX="-733" custLinFactNeighborY="1054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605F588E-6289-47CA-886A-A57D3107AC5D}" type="pres">
      <dgm:prSet presAssocID="{01EBCF9E-235B-4FC5-9FBB-03182939FB7C}" presName="pillarX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0A851655-58A7-45F4-85A2-D7FF9C5ADE2F}" type="pres">
      <dgm:prSet presAssocID="{599965C6-C24F-4DEC-9D64-7BB22F9A4E8B}" presName="base" presStyleLbl="dkBgShp" presStyleIdx="1" presStyleCnt="2"/>
      <dgm:spPr>
        <a:solidFill>
          <a:schemeClr val="accent6">
            <a:lumMod val="75000"/>
          </a:schemeClr>
        </a:solidFill>
      </dgm:spPr>
      <dgm:t>
        <a:bodyPr/>
        <a:lstStyle/>
        <a:p>
          <a:endParaRPr lang="es-PE"/>
        </a:p>
      </dgm:t>
    </dgm:pt>
  </dgm:ptLst>
  <dgm:cxnLst>
    <dgm:cxn modelId="{02396B72-4B18-4E98-817B-F4E0E9438A68}" type="presOf" srcId="{599965C6-C24F-4DEC-9D64-7BB22F9A4E8B}" destId="{9F11B7A6-94B9-4B7A-9D39-4B2D41E1C74D}" srcOrd="0" destOrd="0" presId="urn:microsoft.com/office/officeart/2005/8/layout/hList3"/>
    <dgm:cxn modelId="{B926BFFA-F635-4931-A12E-D1A60FEEB5D9}" type="presOf" srcId="{E64FF8F0-71A0-4B34-BEC4-548F0A6BD64D}" destId="{4DC8D273-3950-4AEE-8DA9-0125BFE2A522}" srcOrd="0" destOrd="0" presId="urn:microsoft.com/office/officeart/2005/8/layout/hList3"/>
    <dgm:cxn modelId="{D16E743C-FCEC-4389-84EF-DFE631EDC802}" type="presOf" srcId="{01EBCF9E-235B-4FC5-9FBB-03182939FB7C}" destId="{605F588E-6289-47CA-886A-A57D3107AC5D}" srcOrd="0" destOrd="0" presId="urn:microsoft.com/office/officeart/2005/8/layout/hList3"/>
    <dgm:cxn modelId="{58D3943D-E1B8-4F02-B63E-16FA6B379EED}" type="presOf" srcId="{5B54FB58-0188-4E4F-A905-12388CCA9E50}" destId="{8124E9BC-5AC2-4281-B75E-1359CFCEF0BE}" srcOrd="0" destOrd="0" presId="urn:microsoft.com/office/officeart/2005/8/layout/hList3"/>
    <dgm:cxn modelId="{F68A095A-48CF-46B0-970B-6B01F08DAA8D}" type="presOf" srcId="{248AC3A8-4568-4E4E-9FB6-4D089A9EF2F2}" destId="{C8B6873C-2683-4C27-81BB-DCE4F133558F}" srcOrd="0" destOrd="0" presId="urn:microsoft.com/office/officeart/2005/8/layout/hList3"/>
    <dgm:cxn modelId="{C44B153C-E9C4-4C6D-B248-13DE42DE6378}" srcId="{599965C6-C24F-4DEC-9D64-7BB22F9A4E8B}" destId="{01EBCF9E-235B-4FC5-9FBB-03182939FB7C}" srcOrd="3" destOrd="0" parTransId="{CF69DDD4-6A33-4E5A-97CA-697AB7D5D6CD}" sibTransId="{21D196AA-19C5-442B-A697-F1766B51446C}"/>
    <dgm:cxn modelId="{06D5160D-3CB0-4CDC-BE05-B599BDFC092F}" srcId="{599965C6-C24F-4DEC-9D64-7BB22F9A4E8B}" destId="{20B85D49-CD8E-4D9F-8A7F-F4E26BD19F45}" srcOrd="2" destOrd="0" parTransId="{386489AD-120C-496A-A54C-CFE6C0A1DFD0}" sibTransId="{07386105-6B4A-40BD-B330-D5C9BEA2C3B8}"/>
    <dgm:cxn modelId="{946B080F-C641-44C2-BFE8-79949EA266FD}" type="presOf" srcId="{20B85D49-CD8E-4D9F-8A7F-F4E26BD19F45}" destId="{79BF1B2C-573A-4072-A890-1CDBFC0A222A}" srcOrd="0" destOrd="0" presId="urn:microsoft.com/office/officeart/2005/8/layout/hList3"/>
    <dgm:cxn modelId="{3971FEE5-46E3-42D4-9C27-2920AFC56658}" srcId="{599965C6-C24F-4DEC-9D64-7BB22F9A4E8B}" destId="{E64FF8F0-71A0-4B34-BEC4-548F0A6BD64D}" srcOrd="1" destOrd="0" parTransId="{2BA9C483-CCD7-42BB-B313-ECB46C4368D6}" sibTransId="{84F20C21-8EE0-41FC-9367-049B58AED3CC}"/>
    <dgm:cxn modelId="{92FD166F-C066-4201-9E2E-69DB9DE7638A}" srcId="{5B54FB58-0188-4E4F-A905-12388CCA9E50}" destId="{599965C6-C24F-4DEC-9D64-7BB22F9A4E8B}" srcOrd="0" destOrd="0" parTransId="{1970ADE2-BFF5-4DCF-A14E-CB756907E04C}" sibTransId="{1C007548-463C-4505-BCD9-DF4302C02862}"/>
    <dgm:cxn modelId="{4A7F24BE-85EC-49A1-9549-7AA51DC1B534}" srcId="{599965C6-C24F-4DEC-9D64-7BB22F9A4E8B}" destId="{248AC3A8-4568-4E4E-9FB6-4D089A9EF2F2}" srcOrd="0" destOrd="0" parTransId="{2465A7A1-41EB-4C53-8DBD-34C4599A3DBC}" sibTransId="{EF7EA4F0-4265-4E49-8BF7-5015A1136C4C}"/>
    <dgm:cxn modelId="{A19EFED3-4B5A-4765-A987-89EDFA1BCAAD}" type="presParOf" srcId="{8124E9BC-5AC2-4281-B75E-1359CFCEF0BE}" destId="{9F11B7A6-94B9-4B7A-9D39-4B2D41E1C74D}" srcOrd="0" destOrd="0" presId="urn:microsoft.com/office/officeart/2005/8/layout/hList3"/>
    <dgm:cxn modelId="{01677C74-5EAB-4009-8C39-98722CA090C5}" type="presParOf" srcId="{8124E9BC-5AC2-4281-B75E-1359CFCEF0BE}" destId="{E4678F88-0C00-4E85-8C0C-8549B7EC0808}" srcOrd="1" destOrd="0" presId="urn:microsoft.com/office/officeart/2005/8/layout/hList3"/>
    <dgm:cxn modelId="{8A9055DE-AE04-4505-9F88-A21352A0D1B1}" type="presParOf" srcId="{E4678F88-0C00-4E85-8C0C-8549B7EC0808}" destId="{C8B6873C-2683-4C27-81BB-DCE4F133558F}" srcOrd="0" destOrd="0" presId="urn:microsoft.com/office/officeart/2005/8/layout/hList3"/>
    <dgm:cxn modelId="{3BFCCF8D-92B2-4C9F-B0CF-916C0197964D}" type="presParOf" srcId="{E4678F88-0C00-4E85-8C0C-8549B7EC0808}" destId="{4DC8D273-3950-4AEE-8DA9-0125BFE2A522}" srcOrd="1" destOrd="0" presId="urn:microsoft.com/office/officeart/2005/8/layout/hList3"/>
    <dgm:cxn modelId="{DE60A411-EA6D-4CFE-B34B-1504C1BC3295}" type="presParOf" srcId="{E4678F88-0C00-4E85-8C0C-8549B7EC0808}" destId="{79BF1B2C-573A-4072-A890-1CDBFC0A222A}" srcOrd="2" destOrd="0" presId="urn:microsoft.com/office/officeart/2005/8/layout/hList3"/>
    <dgm:cxn modelId="{AC11DE68-A6B4-47E2-A3AA-79C5E196EF8C}" type="presParOf" srcId="{E4678F88-0C00-4E85-8C0C-8549B7EC0808}" destId="{605F588E-6289-47CA-886A-A57D3107AC5D}" srcOrd="3" destOrd="0" presId="urn:microsoft.com/office/officeart/2005/8/layout/hList3"/>
    <dgm:cxn modelId="{112F6D8C-DD10-437E-8FD8-EF37AC0A2638}" type="presParOf" srcId="{8124E9BC-5AC2-4281-B75E-1359CFCEF0BE}" destId="{0A851655-58A7-45F4-85A2-D7FF9C5ADE2F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CD5BFC9-3A7E-486A-B512-94094D1403D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PE"/>
        </a:p>
      </dgm:t>
    </dgm:pt>
    <dgm:pt modelId="{27B5FF5E-37BE-4A47-A250-B86E46557BB9}">
      <dgm:prSet phldrT="[Texto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algn="just"/>
          <a:r>
            <a:rPr lang="es-PE" sz="4400" dirty="0" smtClean="0">
              <a:latin typeface="Bodoni MT Condensed" pitchFamily="18" charset="0"/>
            </a:rPr>
            <a:t>Es toda acción u omisión que afecta el derecho a la vida, la salud, la información de las personas usuarios de los servicios de salud y la cobertura prestacional o financiera de su aseguramiento y los estándares de acceso, calidad, oportunidad, disponibilidad y aceptabilidad de las prestaciones.</a:t>
          </a:r>
          <a:endParaRPr lang="es-PE" sz="4400" dirty="0">
            <a:latin typeface="Bodoni MT Condensed" pitchFamily="18" charset="0"/>
          </a:endParaRPr>
        </a:p>
      </dgm:t>
    </dgm:pt>
    <dgm:pt modelId="{CE92C251-766B-4BE0-A29E-469C4818F644}" type="parTrans" cxnId="{47C7D614-AC9C-4E0C-906E-E3F4C1088B91}">
      <dgm:prSet/>
      <dgm:spPr/>
      <dgm:t>
        <a:bodyPr/>
        <a:lstStyle/>
        <a:p>
          <a:endParaRPr lang="es-PE"/>
        </a:p>
      </dgm:t>
    </dgm:pt>
    <dgm:pt modelId="{0BF6C8D0-AF13-4FA2-AFB6-25AC9A3EB903}" type="sibTrans" cxnId="{47C7D614-AC9C-4E0C-906E-E3F4C1088B91}">
      <dgm:prSet/>
      <dgm:spPr/>
      <dgm:t>
        <a:bodyPr/>
        <a:lstStyle/>
        <a:p>
          <a:endParaRPr lang="es-PE"/>
        </a:p>
      </dgm:t>
    </dgm:pt>
    <dgm:pt modelId="{F64ECF4D-D665-4760-BF87-157CF01D89D8}">
      <dgm:prSet phldrT="[Texto]" custT="1"/>
      <dgm:spPr/>
      <dgm:t>
        <a:bodyPr/>
        <a:lstStyle/>
        <a:p>
          <a:pPr algn="ctr"/>
          <a:endParaRPr lang="es-PE" sz="3600" dirty="0"/>
        </a:p>
      </dgm:t>
    </dgm:pt>
    <dgm:pt modelId="{2700DE86-997C-4B89-A1D5-E9C91797D3C0}" type="parTrans" cxnId="{FC0F8257-78C4-417E-9E4E-7B315D11097B}">
      <dgm:prSet/>
      <dgm:spPr/>
      <dgm:t>
        <a:bodyPr/>
        <a:lstStyle/>
        <a:p>
          <a:endParaRPr lang="es-PE"/>
        </a:p>
      </dgm:t>
    </dgm:pt>
    <dgm:pt modelId="{7B7EAA06-A515-4ABF-937B-416A8C9F693F}" type="sibTrans" cxnId="{FC0F8257-78C4-417E-9E4E-7B315D11097B}">
      <dgm:prSet/>
      <dgm:spPr/>
      <dgm:t>
        <a:bodyPr/>
        <a:lstStyle/>
        <a:p>
          <a:endParaRPr lang="es-PE"/>
        </a:p>
      </dgm:t>
    </dgm:pt>
    <dgm:pt modelId="{15959838-AE39-41BC-BD33-CCC5FBBB125A}" type="pres">
      <dgm:prSet presAssocID="{0CD5BFC9-3A7E-486A-B512-94094D1403D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PE"/>
        </a:p>
      </dgm:t>
    </dgm:pt>
    <dgm:pt modelId="{906B8E31-3818-4101-A354-4AC6C954FC35}" type="pres">
      <dgm:prSet presAssocID="{27B5FF5E-37BE-4A47-A250-B86E46557BB9}" presName="parentText" presStyleLbl="node1" presStyleIdx="0" presStyleCnt="1" custScaleY="1057818">
        <dgm:presLayoutVars>
          <dgm:chMax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96C28D6E-FF94-46A0-ABC6-1D47BF01AD0A}" type="pres">
      <dgm:prSet presAssocID="{27B5FF5E-37BE-4A47-A250-B86E46557BB9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</dgm:ptLst>
  <dgm:cxnLst>
    <dgm:cxn modelId="{FC0F8257-78C4-417E-9E4E-7B315D11097B}" srcId="{27B5FF5E-37BE-4A47-A250-B86E46557BB9}" destId="{F64ECF4D-D665-4760-BF87-157CF01D89D8}" srcOrd="0" destOrd="0" parTransId="{2700DE86-997C-4B89-A1D5-E9C91797D3C0}" sibTransId="{7B7EAA06-A515-4ABF-937B-416A8C9F693F}"/>
    <dgm:cxn modelId="{47C7D614-AC9C-4E0C-906E-E3F4C1088B91}" srcId="{0CD5BFC9-3A7E-486A-B512-94094D1403D8}" destId="{27B5FF5E-37BE-4A47-A250-B86E46557BB9}" srcOrd="0" destOrd="0" parTransId="{CE92C251-766B-4BE0-A29E-469C4818F644}" sibTransId="{0BF6C8D0-AF13-4FA2-AFB6-25AC9A3EB903}"/>
    <dgm:cxn modelId="{40CA61A1-1830-40EC-B024-7DB2C82A163B}" type="presOf" srcId="{27B5FF5E-37BE-4A47-A250-B86E46557BB9}" destId="{906B8E31-3818-4101-A354-4AC6C954FC35}" srcOrd="0" destOrd="0" presId="urn:microsoft.com/office/officeart/2005/8/layout/vList2"/>
    <dgm:cxn modelId="{7261FFE7-1445-4584-BD23-C3914E4BDDCA}" type="presOf" srcId="{F64ECF4D-D665-4760-BF87-157CF01D89D8}" destId="{96C28D6E-FF94-46A0-ABC6-1D47BF01AD0A}" srcOrd="0" destOrd="0" presId="urn:microsoft.com/office/officeart/2005/8/layout/vList2"/>
    <dgm:cxn modelId="{97BBECCB-570E-46E1-AF01-26A68F727B8C}" type="presOf" srcId="{0CD5BFC9-3A7E-486A-B512-94094D1403D8}" destId="{15959838-AE39-41BC-BD33-CCC5FBBB125A}" srcOrd="0" destOrd="0" presId="urn:microsoft.com/office/officeart/2005/8/layout/vList2"/>
    <dgm:cxn modelId="{6B7DFC5A-A707-4A99-A386-79F44B8F7ADA}" type="presParOf" srcId="{15959838-AE39-41BC-BD33-CCC5FBBB125A}" destId="{906B8E31-3818-4101-A354-4AC6C954FC35}" srcOrd="0" destOrd="0" presId="urn:microsoft.com/office/officeart/2005/8/layout/vList2"/>
    <dgm:cxn modelId="{6B986C8F-64AC-4338-A1D5-120CF735F101}" type="presParOf" srcId="{15959838-AE39-41BC-BD33-CCC5FBBB125A}" destId="{96C28D6E-FF94-46A0-ABC6-1D47BF01AD0A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C2E18CF-2C71-4476-ABEB-433CDDA3B139}" type="doc">
      <dgm:prSet loTypeId="urn:microsoft.com/office/officeart/2005/8/layout/vList3" loCatId="list" qsTypeId="urn:microsoft.com/office/officeart/2005/8/quickstyle/simple1" qsCatId="simple" csTypeId="urn:microsoft.com/office/officeart/2005/8/colors/colorful4" csCatId="colorful" phldr="1"/>
      <dgm:spPr/>
    </dgm:pt>
    <dgm:pt modelId="{0A47060F-16B1-436D-9445-DFD23A8B8625}">
      <dgm:prSet phldrT="[Texto]" custT="1"/>
      <dgm:spPr>
        <a:solidFill>
          <a:schemeClr val="accent3">
            <a:lumMod val="50000"/>
          </a:schemeClr>
        </a:solidFill>
      </dgm:spPr>
      <dgm:t>
        <a:bodyPr/>
        <a:lstStyle/>
        <a:p>
          <a:r>
            <a:rPr lang="es-PE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Instituciones Administradoras de Fondos de   Aseguramiento de Salud públicas, privadas y mixtas</a:t>
          </a:r>
          <a:endParaRPr lang="es-PE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6CF7908-D45F-455A-B446-6BDC00D473CE}" type="parTrans" cxnId="{5D4586BB-E92E-43FE-8FC9-FD8A15A7A62E}">
      <dgm:prSet/>
      <dgm:spPr/>
      <dgm:t>
        <a:bodyPr/>
        <a:lstStyle/>
        <a:p>
          <a:endParaRPr lang="es-PE"/>
        </a:p>
      </dgm:t>
    </dgm:pt>
    <dgm:pt modelId="{70950D4D-12CE-4FB4-A912-B4A411CFAD23}" type="sibTrans" cxnId="{5D4586BB-E92E-43FE-8FC9-FD8A15A7A62E}">
      <dgm:prSet/>
      <dgm:spPr/>
      <dgm:t>
        <a:bodyPr/>
        <a:lstStyle/>
        <a:p>
          <a:endParaRPr lang="es-PE"/>
        </a:p>
      </dgm:t>
    </dgm:pt>
    <dgm:pt modelId="{E9B707DC-5308-42A8-9A7D-7D7FFA541B4A}">
      <dgm:prSet phldrT="[Texto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s-PE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   Instituciones Prestadoras de Servicios de Salud públicas, privadas y mixtas</a:t>
          </a:r>
          <a:endParaRPr lang="es-PE" sz="2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956388D-1E72-49D1-BC66-C94A5091D8B5}" type="parTrans" cxnId="{D3C75CEB-A43F-4849-9DDA-39EAA9BF02E2}">
      <dgm:prSet/>
      <dgm:spPr/>
      <dgm:t>
        <a:bodyPr/>
        <a:lstStyle/>
        <a:p>
          <a:endParaRPr lang="es-PE"/>
        </a:p>
      </dgm:t>
    </dgm:pt>
    <dgm:pt modelId="{A98B60BF-6F88-4705-83DB-B56F242034EF}" type="sibTrans" cxnId="{D3C75CEB-A43F-4849-9DDA-39EAA9BF02E2}">
      <dgm:prSet/>
      <dgm:spPr/>
      <dgm:t>
        <a:bodyPr/>
        <a:lstStyle/>
        <a:p>
          <a:endParaRPr lang="es-PE"/>
        </a:p>
      </dgm:t>
    </dgm:pt>
    <dgm:pt modelId="{C636C22C-3C0D-4289-9C3E-8B2385A0AC32}">
      <dgm:prSet phldrT="[Texto]"/>
      <dgm:spPr>
        <a:solidFill>
          <a:schemeClr val="accent3"/>
        </a:solidFill>
      </dgm:spPr>
      <dgm:t>
        <a:bodyPr/>
        <a:lstStyle/>
        <a:p>
          <a:r>
            <a:rPr lang="es-P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            Unidad de Gestión de IPRESS públicas, privadas y mixtas</a:t>
          </a:r>
          <a:endParaRPr lang="es-P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086C786-6B7B-488E-A2AF-7B007A1BD5CD}" type="parTrans" cxnId="{871FF893-C4AE-4135-BB1A-91E2CF8B90C8}">
      <dgm:prSet/>
      <dgm:spPr/>
      <dgm:t>
        <a:bodyPr/>
        <a:lstStyle/>
        <a:p>
          <a:endParaRPr lang="es-PE"/>
        </a:p>
      </dgm:t>
    </dgm:pt>
    <dgm:pt modelId="{807FE5AE-09CB-451B-B027-46AD355393E0}" type="sibTrans" cxnId="{871FF893-C4AE-4135-BB1A-91E2CF8B90C8}">
      <dgm:prSet/>
      <dgm:spPr/>
      <dgm:t>
        <a:bodyPr/>
        <a:lstStyle/>
        <a:p>
          <a:endParaRPr lang="es-PE"/>
        </a:p>
      </dgm:t>
    </dgm:pt>
    <dgm:pt modelId="{FFBF056F-D488-4C01-9D2E-2F42394A9897}">
      <dgm:prSet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es-PE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Procedimiento Administrativo Sancionador</a:t>
          </a:r>
          <a:endParaRPr lang="es-PE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68D5D46-29F1-446C-A401-5953150BDEEF}" type="parTrans" cxnId="{675C50F2-E0FC-4DB8-94DF-A22B5135630B}">
      <dgm:prSet/>
      <dgm:spPr/>
      <dgm:t>
        <a:bodyPr/>
        <a:lstStyle/>
        <a:p>
          <a:endParaRPr lang="es-PE"/>
        </a:p>
      </dgm:t>
    </dgm:pt>
    <dgm:pt modelId="{1DB67DE6-F282-430B-A4F1-689E0E924232}" type="sibTrans" cxnId="{675C50F2-E0FC-4DB8-94DF-A22B5135630B}">
      <dgm:prSet/>
      <dgm:spPr/>
      <dgm:t>
        <a:bodyPr/>
        <a:lstStyle/>
        <a:p>
          <a:endParaRPr lang="es-PE"/>
        </a:p>
      </dgm:t>
    </dgm:pt>
    <dgm:pt modelId="{3CBB3281-F454-4356-92B3-36915A8F0FAF}" type="pres">
      <dgm:prSet presAssocID="{4C2E18CF-2C71-4476-ABEB-433CDDA3B139}" presName="linearFlow" presStyleCnt="0">
        <dgm:presLayoutVars>
          <dgm:dir/>
          <dgm:resizeHandles val="exact"/>
        </dgm:presLayoutVars>
      </dgm:prSet>
      <dgm:spPr/>
    </dgm:pt>
    <dgm:pt modelId="{8A100457-DAC7-431F-BAD1-8925744687CE}" type="pres">
      <dgm:prSet presAssocID="{0A47060F-16B1-436D-9445-DFD23A8B8625}" presName="composite" presStyleCnt="0"/>
      <dgm:spPr/>
    </dgm:pt>
    <dgm:pt modelId="{AC92D13C-71DC-4A65-BA08-E2692203B2C2}" type="pres">
      <dgm:prSet presAssocID="{0A47060F-16B1-436D-9445-DFD23A8B8625}" presName="imgShp" presStyleLbl="fgImgPlace1" presStyleIdx="0" presStyleCnt="4" custLinFactX="-619" custLinFactNeighborX="-100000" custLinFactNeighborY="5866"/>
      <dgm:spPr/>
    </dgm:pt>
    <dgm:pt modelId="{81B738F1-48C1-4162-92FB-68D8244DDD5D}" type="pres">
      <dgm:prSet presAssocID="{0A47060F-16B1-436D-9445-DFD23A8B8625}" presName="txShp" presStyleLbl="node1" presStyleIdx="0" presStyleCnt="4" custScaleX="150376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03EFD4AA-8D2B-454F-83DF-DCB591B85608}" type="pres">
      <dgm:prSet presAssocID="{70950D4D-12CE-4FB4-A912-B4A411CFAD23}" presName="spacing" presStyleCnt="0"/>
      <dgm:spPr/>
    </dgm:pt>
    <dgm:pt modelId="{9C6BCCD2-E871-4D69-B1A4-B47A0C45AEE6}" type="pres">
      <dgm:prSet presAssocID="{E9B707DC-5308-42A8-9A7D-7D7FFA541B4A}" presName="composite" presStyleCnt="0"/>
      <dgm:spPr/>
    </dgm:pt>
    <dgm:pt modelId="{A9C129C9-0B89-427D-BAC3-9D88F870D60F}" type="pres">
      <dgm:prSet presAssocID="{E9B707DC-5308-42A8-9A7D-7D7FFA541B4A}" presName="imgShp" presStyleLbl="fgImgPlace1" presStyleIdx="1" presStyleCnt="4" custLinFactX="-619" custLinFactNeighborX="-100000" custLinFactNeighborY="-7324"/>
      <dgm:spPr/>
    </dgm:pt>
    <dgm:pt modelId="{170E0BF2-C565-4D4D-83F8-8C741F4992C1}" type="pres">
      <dgm:prSet presAssocID="{E9B707DC-5308-42A8-9A7D-7D7FFA541B4A}" presName="txShp" presStyleLbl="node1" presStyleIdx="1" presStyleCnt="4" custScaleX="149604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556958C1-2FE9-456E-9B6C-F7C9E7ED0DB1}" type="pres">
      <dgm:prSet presAssocID="{A98B60BF-6F88-4705-83DB-B56F242034EF}" presName="spacing" presStyleCnt="0"/>
      <dgm:spPr/>
    </dgm:pt>
    <dgm:pt modelId="{1F59D33A-5695-4C58-A66F-83E06195D117}" type="pres">
      <dgm:prSet presAssocID="{FFBF056F-D488-4C01-9D2E-2F42394A9897}" presName="composite" presStyleCnt="0"/>
      <dgm:spPr/>
    </dgm:pt>
    <dgm:pt modelId="{C902FE0F-937A-499B-8C4C-4805E1590281}" type="pres">
      <dgm:prSet presAssocID="{FFBF056F-D488-4C01-9D2E-2F42394A9897}" presName="imgShp" presStyleLbl="fgImgPlace1" presStyleIdx="2" presStyleCnt="4" custLinFactNeighborX="-99152" custLinFactNeighborY="-317"/>
      <dgm:spPr/>
    </dgm:pt>
    <dgm:pt modelId="{E7A53024-EABC-40E4-A543-452E8CC41C31}" type="pres">
      <dgm:prSet presAssocID="{FFBF056F-D488-4C01-9D2E-2F42394A9897}" presName="txShp" presStyleLbl="node1" presStyleIdx="2" presStyleCnt="4" custScaleX="148499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3E173B1B-62B4-41F6-82A5-830895E5F11B}" type="pres">
      <dgm:prSet presAssocID="{1DB67DE6-F282-430B-A4F1-689E0E924232}" presName="spacing" presStyleCnt="0"/>
      <dgm:spPr/>
    </dgm:pt>
    <dgm:pt modelId="{3A5DA966-D26B-4943-8A36-3028E099C1DE}" type="pres">
      <dgm:prSet presAssocID="{C636C22C-3C0D-4289-9C3E-8B2385A0AC32}" presName="composite" presStyleCnt="0"/>
      <dgm:spPr/>
    </dgm:pt>
    <dgm:pt modelId="{696908B9-C0B6-46F3-A1B0-D5E3BB04659D}" type="pres">
      <dgm:prSet presAssocID="{C636C22C-3C0D-4289-9C3E-8B2385A0AC32}" presName="imgShp" presStyleLbl="fgImgPlace1" presStyleIdx="3" presStyleCnt="4" custLinFactX="-863" custLinFactNeighborX="-100000" custLinFactNeighborY="147"/>
      <dgm:spPr/>
    </dgm:pt>
    <dgm:pt modelId="{44AEED4F-9F67-453A-BD73-BB7CC46F81AA}" type="pres">
      <dgm:prSet presAssocID="{C636C22C-3C0D-4289-9C3E-8B2385A0AC32}" presName="txShp" presStyleLbl="node1" presStyleIdx="3" presStyleCnt="4" custScaleX="150376" custLinFactNeighborX="3156" custLinFactNeighborY="-7361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</dgm:ptLst>
  <dgm:cxnLst>
    <dgm:cxn modelId="{A0D78938-DCFE-4B71-ADF6-F37F99141618}" type="presOf" srcId="{4C2E18CF-2C71-4476-ABEB-433CDDA3B139}" destId="{3CBB3281-F454-4356-92B3-36915A8F0FAF}" srcOrd="0" destOrd="0" presId="urn:microsoft.com/office/officeart/2005/8/layout/vList3"/>
    <dgm:cxn modelId="{5D4586BB-E92E-43FE-8FC9-FD8A15A7A62E}" srcId="{4C2E18CF-2C71-4476-ABEB-433CDDA3B139}" destId="{0A47060F-16B1-436D-9445-DFD23A8B8625}" srcOrd="0" destOrd="0" parTransId="{F6CF7908-D45F-455A-B446-6BDC00D473CE}" sibTransId="{70950D4D-12CE-4FB4-A912-B4A411CFAD23}"/>
    <dgm:cxn modelId="{675C50F2-E0FC-4DB8-94DF-A22B5135630B}" srcId="{4C2E18CF-2C71-4476-ABEB-433CDDA3B139}" destId="{FFBF056F-D488-4C01-9D2E-2F42394A9897}" srcOrd="2" destOrd="0" parTransId="{268D5D46-29F1-446C-A401-5953150BDEEF}" sibTransId="{1DB67DE6-F282-430B-A4F1-689E0E924232}"/>
    <dgm:cxn modelId="{D3C75CEB-A43F-4849-9DDA-39EAA9BF02E2}" srcId="{4C2E18CF-2C71-4476-ABEB-433CDDA3B139}" destId="{E9B707DC-5308-42A8-9A7D-7D7FFA541B4A}" srcOrd="1" destOrd="0" parTransId="{3956388D-1E72-49D1-BC66-C94A5091D8B5}" sibTransId="{A98B60BF-6F88-4705-83DB-B56F242034EF}"/>
    <dgm:cxn modelId="{299F576C-E2F7-41E3-84E7-BBCD3317D30D}" type="presOf" srcId="{C636C22C-3C0D-4289-9C3E-8B2385A0AC32}" destId="{44AEED4F-9F67-453A-BD73-BB7CC46F81AA}" srcOrd="0" destOrd="0" presId="urn:microsoft.com/office/officeart/2005/8/layout/vList3"/>
    <dgm:cxn modelId="{871FF893-C4AE-4135-BB1A-91E2CF8B90C8}" srcId="{4C2E18CF-2C71-4476-ABEB-433CDDA3B139}" destId="{C636C22C-3C0D-4289-9C3E-8B2385A0AC32}" srcOrd="3" destOrd="0" parTransId="{F086C786-6B7B-488E-A2AF-7B007A1BD5CD}" sibTransId="{807FE5AE-09CB-451B-B027-46AD355393E0}"/>
    <dgm:cxn modelId="{08A291A6-72F4-403C-857E-3A6D5EA62B94}" type="presOf" srcId="{FFBF056F-D488-4C01-9D2E-2F42394A9897}" destId="{E7A53024-EABC-40E4-A543-452E8CC41C31}" srcOrd="0" destOrd="0" presId="urn:microsoft.com/office/officeart/2005/8/layout/vList3"/>
    <dgm:cxn modelId="{8F13F706-977B-42BB-9C1D-3DFE5BBE585B}" type="presOf" srcId="{E9B707DC-5308-42A8-9A7D-7D7FFA541B4A}" destId="{170E0BF2-C565-4D4D-83F8-8C741F4992C1}" srcOrd="0" destOrd="0" presId="urn:microsoft.com/office/officeart/2005/8/layout/vList3"/>
    <dgm:cxn modelId="{8E5C12F4-DDFF-4D86-A960-5307426798CB}" type="presOf" srcId="{0A47060F-16B1-436D-9445-DFD23A8B8625}" destId="{81B738F1-48C1-4162-92FB-68D8244DDD5D}" srcOrd="0" destOrd="0" presId="urn:microsoft.com/office/officeart/2005/8/layout/vList3"/>
    <dgm:cxn modelId="{DA8155F5-1490-4F2F-A855-4D2118CA7015}" type="presParOf" srcId="{3CBB3281-F454-4356-92B3-36915A8F0FAF}" destId="{8A100457-DAC7-431F-BAD1-8925744687CE}" srcOrd="0" destOrd="0" presId="urn:microsoft.com/office/officeart/2005/8/layout/vList3"/>
    <dgm:cxn modelId="{E150504E-1933-4B7F-9FFA-05AAB0BFBA73}" type="presParOf" srcId="{8A100457-DAC7-431F-BAD1-8925744687CE}" destId="{AC92D13C-71DC-4A65-BA08-E2692203B2C2}" srcOrd="0" destOrd="0" presId="urn:microsoft.com/office/officeart/2005/8/layout/vList3"/>
    <dgm:cxn modelId="{48D14F82-986B-490B-83F4-B75454DB0B85}" type="presParOf" srcId="{8A100457-DAC7-431F-BAD1-8925744687CE}" destId="{81B738F1-48C1-4162-92FB-68D8244DDD5D}" srcOrd="1" destOrd="0" presId="urn:microsoft.com/office/officeart/2005/8/layout/vList3"/>
    <dgm:cxn modelId="{726D133F-A07A-4560-9045-BC0AA9B0D19F}" type="presParOf" srcId="{3CBB3281-F454-4356-92B3-36915A8F0FAF}" destId="{03EFD4AA-8D2B-454F-83DF-DCB591B85608}" srcOrd="1" destOrd="0" presId="urn:microsoft.com/office/officeart/2005/8/layout/vList3"/>
    <dgm:cxn modelId="{95935DC0-EF3C-4160-84D2-B2FECCF0D884}" type="presParOf" srcId="{3CBB3281-F454-4356-92B3-36915A8F0FAF}" destId="{9C6BCCD2-E871-4D69-B1A4-B47A0C45AEE6}" srcOrd="2" destOrd="0" presId="urn:microsoft.com/office/officeart/2005/8/layout/vList3"/>
    <dgm:cxn modelId="{A94C8ECD-94E5-4406-84C5-D04751DE979B}" type="presParOf" srcId="{9C6BCCD2-E871-4D69-B1A4-B47A0C45AEE6}" destId="{A9C129C9-0B89-427D-BAC3-9D88F870D60F}" srcOrd="0" destOrd="0" presId="urn:microsoft.com/office/officeart/2005/8/layout/vList3"/>
    <dgm:cxn modelId="{219C75A7-F41F-4108-97B9-11842614FF74}" type="presParOf" srcId="{9C6BCCD2-E871-4D69-B1A4-B47A0C45AEE6}" destId="{170E0BF2-C565-4D4D-83F8-8C741F4992C1}" srcOrd="1" destOrd="0" presId="urn:microsoft.com/office/officeart/2005/8/layout/vList3"/>
    <dgm:cxn modelId="{84FDC91D-5DEF-4F39-8C4E-1111F7DD5BF6}" type="presParOf" srcId="{3CBB3281-F454-4356-92B3-36915A8F0FAF}" destId="{556958C1-2FE9-456E-9B6C-F7C9E7ED0DB1}" srcOrd="3" destOrd="0" presId="urn:microsoft.com/office/officeart/2005/8/layout/vList3"/>
    <dgm:cxn modelId="{2C30D3B4-DCD8-4B4D-9A16-444A3B9C8D07}" type="presParOf" srcId="{3CBB3281-F454-4356-92B3-36915A8F0FAF}" destId="{1F59D33A-5695-4C58-A66F-83E06195D117}" srcOrd="4" destOrd="0" presId="urn:microsoft.com/office/officeart/2005/8/layout/vList3"/>
    <dgm:cxn modelId="{E7528B96-7947-4ABE-9F2D-C342EA18A520}" type="presParOf" srcId="{1F59D33A-5695-4C58-A66F-83E06195D117}" destId="{C902FE0F-937A-499B-8C4C-4805E1590281}" srcOrd="0" destOrd="0" presId="urn:microsoft.com/office/officeart/2005/8/layout/vList3"/>
    <dgm:cxn modelId="{621605B5-73FD-486F-ADDE-0E4FCE0E602C}" type="presParOf" srcId="{1F59D33A-5695-4C58-A66F-83E06195D117}" destId="{E7A53024-EABC-40E4-A543-452E8CC41C31}" srcOrd="1" destOrd="0" presId="urn:microsoft.com/office/officeart/2005/8/layout/vList3"/>
    <dgm:cxn modelId="{0790E852-10E2-4741-BD3B-98AFDE840993}" type="presParOf" srcId="{3CBB3281-F454-4356-92B3-36915A8F0FAF}" destId="{3E173B1B-62B4-41F6-82A5-830895E5F11B}" srcOrd="5" destOrd="0" presId="urn:microsoft.com/office/officeart/2005/8/layout/vList3"/>
    <dgm:cxn modelId="{3705575F-97C4-4E19-ADE1-624E7016D5B1}" type="presParOf" srcId="{3CBB3281-F454-4356-92B3-36915A8F0FAF}" destId="{3A5DA966-D26B-4943-8A36-3028E099C1DE}" srcOrd="6" destOrd="0" presId="urn:microsoft.com/office/officeart/2005/8/layout/vList3"/>
    <dgm:cxn modelId="{974DBCA5-0873-4302-9270-D67E7E2C6683}" type="presParOf" srcId="{3A5DA966-D26B-4943-8A36-3028E099C1DE}" destId="{696908B9-C0B6-46F3-A1B0-D5E3BB04659D}" srcOrd="0" destOrd="0" presId="urn:microsoft.com/office/officeart/2005/8/layout/vList3"/>
    <dgm:cxn modelId="{0D57A04D-C44A-4045-9EE1-49B463712441}" type="presParOf" srcId="{3A5DA966-D26B-4943-8A36-3028E099C1DE}" destId="{44AEED4F-9F67-453A-BD73-BB7CC46F81AA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5C07B42-98DA-45B9-B96D-91556BB467F5}" type="doc">
      <dgm:prSet loTypeId="urn:microsoft.com/office/officeart/2005/8/layout/hierarchy4" loCatId="list" qsTypeId="urn:microsoft.com/office/officeart/2005/8/quickstyle/simple1" qsCatId="simple" csTypeId="urn:microsoft.com/office/officeart/2005/8/colors/accent3_5" csCatId="accent3" phldr="1"/>
      <dgm:spPr/>
      <dgm:t>
        <a:bodyPr/>
        <a:lstStyle/>
        <a:p>
          <a:endParaRPr lang="es-PE"/>
        </a:p>
      </dgm:t>
    </dgm:pt>
    <dgm:pt modelId="{11C7FC25-7F56-4E10-A8FF-C45618687BBE}">
      <dgm:prSet phldrT="[Texto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es-PE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Son de carácter progresivo hasta el 30 de junio 2015 y a partir del 1 de julio será el 100% según el calculo de SUSALUD</a:t>
          </a:r>
          <a:endParaRPr lang="es-PE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86DB972-0EFE-48D6-AD83-17ECA732F3CF}" type="parTrans" cxnId="{D48F31BF-E16B-4565-9EA5-3008644D8800}">
      <dgm:prSet/>
      <dgm:spPr/>
      <dgm:t>
        <a:bodyPr/>
        <a:lstStyle/>
        <a:p>
          <a:endParaRPr lang="es-PE"/>
        </a:p>
      </dgm:t>
    </dgm:pt>
    <dgm:pt modelId="{C6052742-9BC6-4EC9-9395-FB6AFD31A1C1}" type="sibTrans" cxnId="{D48F31BF-E16B-4565-9EA5-3008644D8800}">
      <dgm:prSet/>
      <dgm:spPr/>
      <dgm:t>
        <a:bodyPr/>
        <a:lstStyle/>
        <a:p>
          <a:endParaRPr lang="es-PE"/>
        </a:p>
      </dgm:t>
    </dgm:pt>
    <dgm:pt modelId="{62DDCCA8-50FD-49E0-B77B-1330D7206EEF}">
      <dgm:prSet phldrT="[Texto]" custT="1"/>
      <dgm:spPr/>
      <dgm:t>
        <a:bodyPr/>
        <a:lstStyle/>
        <a:p>
          <a:r>
            <a:rPr lang="es-PE" sz="4000" b="1" smtClean="0"/>
            <a:t>LAS INFRACCIONES SON:</a:t>
          </a:r>
          <a:endParaRPr lang="es-PE" sz="4000" b="1" dirty="0"/>
        </a:p>
      </dgm:t>
    </dgm:pt>
    <dgm:pt modelId="{7D38028C-D8BB-4596-AB9F-F48D365FEA95}" type="parTrans" cxnId="{7A25F572-F0DA-45AE-997F-346D32CA2449}">
      <dgm:prSet/>
      <dgm:spPr/>
      <dgm:t>
        <a:bodyPr/>
        <a:lstStyle/>
        <a:p>
          <a:endParaRPr lang="es-PE"/>
        </a:p>
      </dgm:t>
    </dgm:pt>
    <dgm:pt modelId="{7F4ED66F-D251-498F-AAAF-F4A8F3D8130D}" type="sibTrans" cxnId="{7A25F572-F0DA-45AE-997F-346D32CA2449}">
      <dgm:prSet/>
      <dgm:spPr/>
      <dgm:t>
        <a:bodyPr/>
        <a:lstStyle/>
        <a:p>
          <a:endParaRPr lang="es-PE"/>
        </a:p>
      </dgm:t>
    </dgm:pt>
    <dgm:pt modelId="{54C0059C-95AC-4647-9F3A-BB776FBD2ED0}">
      <dgm:prSet phldrT="[Texto]" custT="1"/>
      <dgm:spPr/>
      <dgm:t>
        <a:bodyPr/>
        <a:lstStyle/>
        <a:p>
          <a:r>
            <a:rPr lang="es-PE" sz="2400" dirty="0" smtClean="0">
              <a:solidFill>
                <a:srgbClr val="FF0000"/>
              </a:solidFill>
            </a:rPr>
            <a:t>3. Muy Graves </a:t>
          </a:r>
          <a:r>
            <a:rPr lang="es-PE" sz="2400" dirty="0" smtClean="0"/>
            <a:t>= 100% de la multa</a:t>
          </a:r>
          <a:endParaRPr lang="es-PE" sz="2400" dirty="0"/>
        </a:p>
      </dgm:t>
    </dgm:pt>
    <dgm:pt modelId="{C0BE3615-DA81-4BC0-940F-136D5C08884E}" type="parTrans" cxnId="{6FF609C7-2586-4E93-8D18-623DE2123217}">
      <dgm:prSet/>
      <dgm:spPr/>
      <dgm:t>
        <a:bodyPr/>
        <a:lstStyle/>
        <a:p>
          <a:endParaRPr lang="es-PE"/>
        </a:p>
      </dgm:t>
    </dgm:pt>
    <dgm:pt modelId="{882F3884-6EAF-4CD7-9470-C90E79788530}" type="sibTrans" cxnId="{6FF609C7-2586-4E93-8D18-623DE2123217}">
      <dgm:prSet/>
      <dgm:spPr/>
      <dgm:t>
        <a:bodyPr/>
        <a:lstStyle/>
        <a:p>
          <a:endParaRPr lang="es-PE"/>
        </a:p>
      </dgm:t>
    </dgm:pt>
    <dgm:pt modelId="{FAFE17FD-4E65-494D-9F0D-79696EC7D0A5}">
      <dgm:prSet phldrT="[Texto]" custT="1"/>
      <dgm:spPr/>
      <dgm:t>
        <a:bodyPr/>
        <a:lstStyle/>
        <a:p>
          <a:r>
            <a:rPr lang="es-PE" sz="2400" dirty="0" smtClean="0">
              <a:solidFill>
                <a:srgbClr val="FF0000"/>
              </a:solidFill>
            </a:rPr>
            <a:t>2. Graves </a:t>
          </a:r>
          <a:r>
            <a:rPr lang="es-PE" sz="2400" dirty="0" smtClean="0"/>
            <a:t>= 40% de la multa</a:t>
          </a:r>
          <a:endParaRPr lang="es-PE" sz="2400" dirty="0"/>
        </a:p>
      </dgm:t>
    </dgm:pt>
    <dgm:pt modelId="{01C283D1-BCA9-4FC3-B443-D272238BAF15}" type="parTrans" cxnId="{0BA664DC-87A1-4DDE-ABA0-F45E45D8D208}">
      <dgm:prSet/>
      <dgm:spPr/>
      <dgm:t>
        <a:bodyPr/>
        <a:lstStyle/>
        <a:p>
          <a:endParaRPr lang="es-PE"/>
        </a:p>
      </dgm:t>
    </dgm:pt>
    <dgm:pt modelId="{1FBA9810-BE99-41A4-BF1F-827116EDB87A}" type="sibTrans" cxnId="{0BA664DC-87A1-4DDE-ABA0-F45E45D8D208}">
      <dgm:prSet/>
      <dgm:spPr/>
      <dgm:t>
        <a:bodyPr/>
        <a:lstStyle/>
        <a:p>
          <a:endParaRPr lang="es-PE"/>
        </a:p>
      </dgm:t>
    </dgm:pt>
    <dgm:pt modelId="{B5351847-E256-4E03-923A-E8EA5F74B1F4}">
      <dgm:prSet phldrT="[Texto]" custT="1"/>
      <dgm:spPr/>
      <dgm:t>
        <a:bodyPr/>
        <a:lstStyle/>
        <a:p>
          <a:r>
            <a:rPr lang="es-PE" sz="2400" dirty="0" smtClean="0"/>
            <a:t>Las sanciones no pecuniarias son de solución inmediata</a:t>
          </a:r>
          <a:endParaRPr lang="es-PE" sz="2400" dirty="0"/>
        </a:p>
      </dgm:t>
    </dgm:pt>
    <dgm:pt modelId="{50BC088D-C2F1-4E89-89CF-E78FFC1E8566}" type="parTrans" cxnId="{25A2CB8C-8619-4CBA-95D5-28AEB88387BD}">
      <dgm:prSet/>
      <dgm:spPr/>
      <dgm:t>
        <a:bodyPr/>
        <a:lstStyle/>
        <a:p>
          <a:endParaRPr lang="es-PE"/>
        </a:p>
      </dgm:t>
    </dgm:pt>
    <dgm:pt modelId="{687C409D-C4FB-43A9-9476-A86A38832C4F}" type="sibTrans" cxnId="{25A2CB8C-8619-4CBA-95D5-28AEB88387BD}">
      <dgm:prSet/>
      <dgm:spPr/>
      <dgm:t>
        <a:bodyPr/>
        <a:lstStyle/>
        <a:p>
          <a:endParaRPr lang="es-PE"/>
        </a:p>
      </dgm:t>
    </dgm:pt>
    <dgm:pt modelId="{0A592D58-E1C9-49C3-B660-5D000BFE3A65}">
      <dgm:prSet phldrT="[Texto]" custT="1"/>
      <dgm:spPr/>
      <dgm:t>
        <a:bodyPr/>
        <a:lstStyle/>
        <a:p>
          <a:pPr algn="ctr"/>
          <a:r>
            <a:rPr lang="es-PE" sz="2000" b="1" dirty="0" smtClean="0">
              <a:solidFill>
                <a:srgbClr val="FF0000"/>
              </a:solidFill>
            </a:rPr>
            <a:t>1. Leves </a:t>
          </a:r>
          <a:r>
            <a:rPr lang="es-PE" sz="2000" b="1" dirty="0" smtClean="0"/>
            <a:t>= 20% de la multa y a partir del 1 de enero 2017 serán pasibles de sanción</a:t>
          </a:r>
          <a:endParaRPr lang="es-PE" sz="2000" b="1" dirty="0"/>
        </a:p>
      </dgm:t>
    </dgm:pt>
    <dgm:pt modelId="{C514954B-5882-43F6-A0B8-2CFF8F9A71F2}" type="parTrans" cxnId="{3369B1D7-40DC-4395-9E81-245C5B3294CD}">
      <dgm:prSet/>
      <dgm:spPr/>
      <dgm:t>
        <a:bodyPr/>
        <a:lstStyle/>
        <a:p>
          <a:endParaRPr lang="es-PE"/>
        </a:p>
      </dgm:t>
    </dgm:pt>
    <dgm:pt modelId="{678E83E7-0E0C-461F-9029-7F887E7FCEA5}" type="sibTrans" cxnId="{3369B1D7-40DC-4395-9E81-245C5B3294CD}">
      <dgm:prSet/>
      <dgm:spPr/>
      <dgm:t>
        <a:bodyPr/>
        <a:lstStyle/>
        <a:p>
          <a:endParaRPr lang="es-PE"/>
        </a:p>
      </dgm:t>
    </dgm:pt>
    <dgm:pt modelId="{627732EA-76C7-4D29-A3E5-4382F955149C}" type="pres">
      <dgm:prSet presAssocID="{45C07B42-98DA-45B9-B96D-91556BB467F5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PE"/>
        </a:p>
      </dgm:t>
    </dgm:pt>
    <dgm:pt modelId="{744B5B25-354C-4CB4-9DDC-44165D6D044D}" type="pres">
      <dgm:prSet presAssocID="{11C7FC25-7F56-4E10-A8FF-C45618687BBE}" presName="vertOne" presStyleCnt="0"/>
      <dgm:spPr/>
      <dgm:t>
        <a:bodyPr/>
        <a:lstStyle/>
        <a:p>
          <a:endParaRPr lang="es-PE"/>
        </a:p>
      </dgm:t>
    </dgm:pt>
    <dgm:pt modelId="{DF456448-B831-4B15-94CB-6F73E2198E8F}" type="pres">
      <dgm:prSet presAssocID="{11C7FC25-7F56-4E10-A8FF-C45618687BBE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s-PE"/>
        </a:p>
      </dgm:t>
    </dgm:pt>
    <dgm:pt modelId="{3927CC3A-EE7A-40F5-8ABB-79BE61F23C20}" type="pres">
      <dgm:prSet presAssocID="{11C7FC25-7F56-4E10-A8FF-C45618687BBE}" presName="parTransOne" presStyleCnt="0"/>
      <dgm:spPr/>
      <dgm:t>
        <a:bodyPr/>
        <a:lstStyle/>
        <a:p>
          <a:endParaRPr lang="es-PE"/>
        </a:p>
      </dgm:t>
    </dgm:pt>
    <dgm:pt modelId="{838FCF3D-FDB8-42BA-B5C8-780123C58158}" type="pres">
      <dgm:prSet presAssocID="{11C7FC25-7F56-4E10-A8FF-C45618687BBE}" presName="horzOne" presStyleCnt="0"/>
      <dgm:spPr/>
      <dgm:t>
        <a:bodyPr/>
        <a:lstStyle/>
        <a:p>
          <a:endParaRPr lang="es-PE"/>
        </a:p>
      </dgm:t>
    </dgm:pt>
    <dgm:pt modelId="{B83A3DB9-F638-4665-9621-0AC3D83082C6}" type="pres">
      <dgm:prSet presAssocID="{62DDCCA8-50FD-49E0-B77B-1330D7206EEF}" presName="vertTwo" presStyleCnt="0"/>
      <dgm:spPr/>
      <dgm:t>
        <a:bodyPr/>
        <a:lstStyle/>
        <a:p>
          <a:endParaRPr lang="es-PE"/>
        </a:p>
      </dgm:t>
    </dgm:pt>
    <dgm:pt modelId="{C04F7A30-6549-4E23-90D0-D4D738464CF1}" type="pres">
      <dgm:prSet presAssocID="{62DDCCA8-50FD-49E0-B77B-1330D7206EEF}" presName="txTwo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s-PE"/>
        </a:p>
      </dgm:t>
    </dgm:pt>
    <dgm:pt modelId="{E04A3310-90F7-4E1F-88C6-4475906E584C}" type="pres">
      <dgm:prSet presAssocID="{62DDCCA8-50FD-49E0-B77B-1330D7206EEF}" presName="parTransTwo" presStyleCnt="0"/>
      <dgm:spPr/>
      <dgm:t>
        <a:bodyPr/>
        <a:lstStyle/>
        <a:p>
          <a:endParaRPr lang="es-PE"/>
        </a:p>
      </dgm:t>
    </dgm:pt>
    <dgm:pt modelId="{AB459205-2A51-4167-86CC-D2178E92C289}" type="pres">
      <dgm:prSet presAssocID="{62DDCCA8-50FD-49E0-B77B-1330D7206EEF}" presName="horzTwo" presStyleCnt="0"/>
      <dgm:spPr/>
      <dgm:t>
        <a:bodyPr/>
        <a:lstStyle/>
        <a:p>
          <a:endParaRPr lang="es-PE"/>
        </a:p>
      </dgm:t>
    </dgm:pt>
    <dgm:pt modelId="{842D2FD1-86C0-475E-8451-670CA621EA2C}" type="pres">
      <dgm:prSet presAssocID="{54C0059C-95AC-4647-9F3A-BB776FBD2ED0}" presName="vertThree" presStyleCnt="0"/>
      <dgm:spPr/>
      <dgm:t>
        <a:bodyPr/>
        <a:lstStyle/>
        <a:p>
          <a:endParaRPr lang="es-PE"/>
        </a:p>
      </dgm:t>
    </dgm:pt>
    <dgm:pt modelId="{3924692D-2D03-4EF6-BA09-C673F324176E}" type="pres">
      <dgm:prSet presAssocID="{54C0059C-95AC-4647-9F3A-BB776FBD2ED0}" presName="txThre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es-PE"/>
        </a:p>
      </dgm:t>
    </dgm:pt>
    <dgm:pt modelId="{CBDF98D3-B151-499A-90FA-FBABCDDDB226}" type="pres">
      <dgm:prSet presAssocID="{54C0059C-95AC-4647-9F3A-BB776FBD2ED0}" presName="horzThree" presStyleCnt="0"/>
      <dgm:spPr/>
      <dgm:t>
        <a:bodyPr/>
        <a:lstStyle/>
        <a:p>
          <a:endParaRPr lang="es-PE"/>
        </a:p>
      </dgm:t>
    </dgm:pt>
    <dgm:pt modelId="{44616654-A275-4FDA-9A34-4B8D0CF3A210}" type="pres">
      <dgm:prSet presAssocID="{882F3884-6EAF-4CD7-9470-C90E79788530}" presName="sibSpaceThree" presStyleCnt="0"/>
      <dgm:spPr/>
      <dgm:t>
        <a:bodyPr/>
        <a:lstStyle/>
        <a:p>
          <a:endParaRPr lang="es-PE"/>
        </a:p>
      </dgm:t>
    </dgm:pt>
    <dgm:pt modelId="{4BE521E6-574D-4878-BA94-0C520E3795F1}" type="pres">
      <dgm:prSet presAssocID="{FAFE17FD-4E65-494D-9F0D-79696EC7D0A5}" presName="vertThree" presStyleCnt="0"/>
      <dgm:spPr/>
      <dgm:t>
        <a:bodyPr/>
        <a:lstStyle/>
        <a:p>
          <a:endParaRPr lang="es-PE"/>
        </a:p>
      </dgm:t>
    </dgm:pt>
    <dgm:pt modelId="{0C7E498C-6BB4-4C45-B242-D78CD5F61AF8}" type="pres">
      <dgm:prSet presAssocID="{FAFE17FD-4E65-494D-9F0D-79696EC7D0A5}" presName="txThre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es-PE"/>
        </a:p>
      </dgm:t>
    </dgm:pt>
    <dgm:pt modelId="{B4FB15EB-09C7-4A43-8140-AF406DF5DFF6}" type="pres">
      <dgm:prSet presAssocID="{FAFE17FD-4E65-494D-9F0D-79696EC7D0A5}" presName="horzThree" presStyleCnt="0"/>
      <dgm:spPr/>
      <dgm:t>
        <a:bodyPr/>
        <a:lstStyle/>
        <a:p>
          <a:endParaRPr lang="es-PE"/>
        </a:p>
      </dgm:t>
    </dgm:pt>
    <dgm:pt modelId="{92B54963-4EB9-47D2-B562-09168A3B27B8}" type="pres">
      <dgm:prSet presAssocID="{7F4ED66F-D251-498F-AAAF-F4A8F3D8130D}" presName="sibSpaceTwo" presStyleCnt="0"/>
      <dgm:spPr/>
      <dgm:t>
        <a:bodyPr/>
        <a:lstStyle/>
        <a:p>
          <a:endParaRPr lang="es-PE"/>
        </a:p>
      </dgm:t>
    </dgm:pt>
    <dgm:pt modelId="{57217355-2DD5-429F-A9F1-71635F09D76F}" type="pres">
      <dgm:prSet presAssocID="{B5351847-E256-4E03-923A-E8EA5F74B1F4}" presName="vertTwo" presStyleCnt="0"/>
      <dgm:spPr/>
      <dgm:t>
        <a:bodyPr/>
        <a:lstStyle/>
        <a:p>
          <a:endParaRPr lang="es-PE"/>
        </a:p>
      </dgm:t>
    </dgm:pt>
    <dgm:pt modelId="{CAE50982-7F69-4F12-877C-DFE1C9A1E5C7}" type="pres">
      <dgm:prSet presAssocID="{B5351847-E256-4E03-923A-E8EA5F74B1F4}" presName="txTwo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s-PE"/>
        </a:p>
      </dgm:t>
    </dgm:pt>
    <dgm:pt modelId="{BC4FEB94-F04F-480B-B67C-D5F6F3BDE84B}" type="pres">
      <dgm:prSet presAssocID="{B5351847-E256-4E03-923A-E8EA5F74B1F4}" presName="parTransTwo" presStyleCnt="0"/>
      <dgm:spPr/>
      <dgm:t>
        <a:bodyPr/>
        <a:lstStyle/>
        <a:p>
          <a:endParaRPr lang="es-PE"/>
        </a:p>
      </dgm:t>
    </dgm:pt>
    <dgm:pt modelId="{245BA3FD-B100-4B70-8CA6-79C70041BAE5}" type="pres">
      <dgm:prSet presAssocID="{B5351847-E256-4E03-923A-E8EA5F74B1F4}" presName="horzTwo" presStyleCnt="0"/>
      <dgm:spPr/>
      <dgm:t>
        <a:bodyPr/>
        <a:lstStyle/>
        <a:p>
          <a:endParaRPr lang="es-PE"/>
        </a:p>
      </dgm:t>
    </dgm:pt>
    <dgm:pt modelId="{07AB6954-A853-4CEC-8EC4-7E3C75852EDB}" type="pres">
      <dgm:prSet presAssocID="{0A592D58-E1C9-49C3-B660-5D000BFE3A65}" presName="vertThree" presStyleCnt="0"/>
      <dgm:spPr/>
      <dgm:t>
        <a:bodyPr/>
        <a:lstStyle/>
        <a:p>
          <a:endParaRPr lang="es-PE"/>
        </a:p>
      </dgm:t>
    </dgm:pt>
    <dgm:pt modelId="{27E19ABB-B296-419D-A3D9-253A0463B978}" type="pres">
      <dgm:prSet presAssocID="{0A592D58-E1C9-49C3-B660-5D000BFE3A65}" presName="txThree" presStyleLbl="node3" presStyleIdx="2" presStyleCnt="3" custLinFactNeighborX="-235" custLinFactNeighborY="2263">
        <dgm:presLayoutVars>
          <dgm:chPref val="3"/>
        </dgm:presLayoutVars>
      </dgm:prSet>
      <dgm:spPr/>
      <dgm:t>
        <a:bodyPr/>
        <a:lstStyle/>
        <a:p>
          <a:endParaRPr lang="es-PE"/>
        </a:p>
      </dgm:t>
    </dgm:pt>
    <dgm:pt modelId="{21E5C55A-B210-47D3-AB75-5A88BB0E266E}" type="pres">
      <dgm:prSet presAssocID="{0A592D58-E1C9-49C3-B660-5D000BFE3A65}" presName="horzThree" presStyleCnt="0"/>
      <dgm:spPr/>
      <dgm:t>
        <a:bodyPr/>
        <a:lstStyle/>
        <a:p>
          <a:endParaRPr lang="es-PE"/>
        </a:p>
      </dgm:t>
    </dgm:pt>
  </dgm:ptLst>
  <dgm:cxnLst>
    <dgm:cxn modelId="{25A2CB8C-8619-4CBA-95D5-28AEB88387BD}" srcId="{11C7FC25-7F56-4E10-A8FF-C45618687BBE}" destId="{B5351847-E256-4E03-923A-E8EA5F74B1F4}" srcOrd="1" destOrd="0" parTransId="{50BC088D-C2F1-4E89-89CF-E78FFC1E8566}" sibTransId="{687C409D-C4FB-43A9-9476-A86A38832C4F}"/>
    <dgm:cxn modelId="{7A25F572-F0DA-45AE-997F-346D32CA2449}" srcId="{11C7FC25-7F56-4E10-A8FF-C45618687BBE}" destId="{62DDCCA8-50FD-49E0-B77B-1330D7206EEF}" srcOrd="0" destOrd="0" parTransId="{7D38028C-D8BB-4596-AB9F-F48D365FEA95}" sibTransId="{7F4ED66F-D251-498F-AAAF-F4A8F3D8130D}"/>
    <dgm:cxn modelId="{D48F31BF-E16B-4565-9EA5-3008644D8800}" srcId="{45C07B42-98DA-45B9-B96D-91556BB467F5}" destId="{11C7FC25-7F56-4E10-A8FF-C45618687BBE}" srcOrd="0" destOrd="0" parTransId="{386DB972-0EFE-48D6-AD83-17ECA732F3CF}" sibTransId="{C6052742-9BC6-4EC9-9395-FB6AFD31A1C1}"/>
    <dgm:cxn modelId="{3369B1D7-40DC-4395-9E81-245C5B3294CD}" srcId="{B5351847-E256-4E03-923A-E8EA5F74B1F4}" destId="{0A592D58-E1C9-49C3-B660-5D000BFE3A65}" srcOrd="0" destOrd="0" parTransId="{C514954B-5882-43F6-A0B8-2CFF8F9A71F2}" sibTransId="{678E83E7-0E0C-461F-9029-7F887E7FCEA5}"/>
    <dgm:cxn modelId="{AE948EF1-8470-4FCC-9243-BD89753A5A56}" type="presOf" srcId="{FAFE17FD-4E65-494D-9F0D-79696EC7D0A5}" destId="{0C7E498C-6BB4-4C45-B242-D78CD5F61AF8}" srcOrd="0" destOrd="0" presId="urn:microsoft.com/office/officeart/2005/8/layout/hierarchy4"/>
    <dgm:cxn modelId="{73699830-6285-4776-A6A2-642D9970F5B6}" type="presOf" srcId="{B5351847-E256-4E03-923A-E8EA5F74B1F4}" destId="{CAE50982-7F69-4F12-877C-DFE1C9A1E5C7}" srcOrd="0" destOrd="0" presId="urn:microsoft.com/office/officeart/2005/8/layout/hierarchy4"/>
    <dgm:cxn modelId="{6FF609C7-2586-4E93-8D18-623DE2123217}" srcId="{62DDCCA8-50FD-49E0-B77B-1330D7206EEF}" destId="{54C0059C-95AC-4647-9F3A-BB776FBD2ED0}" srcOrd="0" destOrd="0" parTransId="{C0BE3615-DA81-4BC0-940F-136D5C08884E}" sibTransId="{882F3884-6EAF-4CD7-9470-C90E79788530}"/>
    <dgm:cxn modelId="{CCF8FD0A-95A1-4061-878B-D1B7C0EAD742}" type="presOf" srcId="{11C7FC25-7F56-4E10-A8FF-C45618687BBE}" destId="{DF456448-B831-4B15-94CB-6F73E2198E8F}" srcOrd="0" destOrd="0" presId="urn:microsoft.com/office/officeart/2005/8/layout/hierarchy4"/>
    <dgm:cxn modelId="{AABB4584-2206-464C-A249-987865721FF0}" type="presOf" srcId="{54C0059C-95AC-4647-9F3A-BB776FBD2ED0}" destId="{3924692D-2D03-4EF6-BA09-C673F324176E}" srcOrd="0" destOrd="0" presId="urn:microsoft.com/office/officeart/2005/8/layout/hierarchy4"/>
    <dgm:cxn modelId="{334C5D68-A0D6-4A9E-8C6E-AFC3EC5F5BC9}" type="presOf" srcId="{0A592D58-E1C9-49C3-B660-5D000BFE3A65}" destId="{27E19ABB-B296-419D-A3D9-253A0463B978}" srcOrd="0" destOrd="0" presId="urn:microsoft.com/office/officeart/2005/8/layout/hierarchy4"/>
    <dgm:cxn modelId="{9755A499-D43B-41FE-80A5-59C7693546CE}" type="presOf" srcId="{62DDCCA8-50FD-49E0-B77B-1330D7206EEF}" destId="{C04F7A30-6549-4E23-90D0-D4D738464CF1}" srcOrd="0" destOrd="0" presId="urn:microsoft.com/office/officeart/2005/8/layout/hierarchy4"/>
    <dgm:cxn modelId="{979D4C7A-8DFF-4D0B-A8E0-CE6EDFA51E93}" type="presOf" srcId="{45C07B42-98DA-45B9-B96D-91556BB467F5}" destId="{627732EA-76C7-4D29-A3E5-4382F955149C}" srcOrd="0" destOrd="0" presId="urn:microsoft.com/office/officeart/2005/8/layout/hierarchy4"/>
    <dgm:cxn modelId="{0BA664DC-87A1-4DDE-ABA0-F45E45D8D208}" srcId="{62DDCCA8-50FD-49E0-B77B-1330D7206EEF}" destId="{FAFE17FD-4E65-494D-9F0D-79696EC7D0A5}" srcOrd="1" destOrd="0" parTransId="{01C283D1-BCA9-4FC3-B443-D272238BAF15}" sibTransId="{1FBA9810-BE99-41A4-BF1F-827116EDB87A}"/>
    <dgm:cxn modelId="{AD02550A-4ACD-46AF-9D13-7C9CD03A0B0A}" type="presParOf" srcId="{627732EA-76C7-4D29-A3E5-4382F955149C}" destId="{744B5B25-354C-4CB4-9DDC-44165D6D044D}" srcOrd="0" destOrd="0" presId="urn:microsoft.com/office/officeart/2005/8/layout/hierarchy4"/>
    <dgm:cxn modelId="{B4537686-4E6B-4C7E-8EB6-7D2428F0A917}" type="presParOf" srcId="{744B5B25-354C-4CB4-9DDC-44165D6D044D}" destId="{DF456448-B831-4B15-94CB-6F73E2198E8F}" srcOrd="0" destOrd="0" presId="urn:microsoft.com/office/officeart/2005/8/layout/hierarchy4"/>
    <dgm:cxn modelId="{1A48AF93-ADB4-4A4C-BD76-EA01531E5C42}" type="presParOf" srcId="{744B5B25-354C-4CB4-9DDC-44165D6D044D}" destId="{3927CC3A-EE7A-40F5-8ABB-79BE61F23C20}" srcOrd="1" destOrd="0" presId="urn:microsoft.com/office/officeart/2005/8/layout/hierarchy4"/>
    <dgm:cxn modelId="{DA9B2DAC-2437-4864-8E8E-8FCD7A6ACC0D}" type="presParOf" srcId="{744B5B25-354C-4CB4-9DDC-44165D6D044D}" destId="{838FCF3D-FDB8-42BA-B5C8-780123C58158}" srcOrd="2" destOrd="0" presId="urn:microsoft.com/office/officeart/2005/8/layout/hierarchy4"/>
    <dgm:cxn modelId="{88D022AE-2BCD-41E3-B71C-F8270933E929}" type="presParOf" srcId="{838FCF3D-FDB8-42BA-B5C8-780123C58158}" destId="{B83A3DB9-F638-4665-9621-0AC3D83082C6}" srcOrd="0" destOrd="0" presId="urn:microsoft.com/office/officeart/2005/8/layout/hierarchy4"/>
    <dgm:cxn modelId="{9A2DA1AE-A6FB-46E4-B1CB-65B9ECACD7BC}" type="presParOf" srcId="{B83A3DB9-F638-4665-9621-0AC3D83082C6}" destId="{C04F7A30-6549-4E23-90D0-D4D738464CF1}" srcOrd="0" destOrd="0" presId="urn:microsoft.com/office/officeart/2005/8/layout/hierarchy4"/>
    <dgm:cxn modelId="{55B86EBC-2EF5-49E4-A698-DDF6E51C202D}" type="presParOf" srcId="{B83A3DB9-F638-4665-9621-0AC3D83082C6}" destId="{E04A3310-90F7-4E1F-88C6-4475906E584C}" srcOrd="1" destOrd="0" presId="urn:microsoft.com/office/officeart/2005/8/layout/hierarchy4"/>
    <dgm:cxn modelId="{B7D19CED-A3D7-4088-A8C8-561E8B32235D}" type="presParOf" srcId="{B83A3DB9-F638-4665-9621-0AC3D83082C6}" destId="{AB459205-2A51-4167-86CC-D2178E92C289}" srcOrd="2" destOrd="0" presId="urn:microsoft.com/office/officeart/2005/8/layout/hierarchy4"/>
    <dgm:cxn modelId="{C0D481E3-5877-4117-A182-0A3851B591B3}" type="presParOf" srcId="{AB459205-2A51-4167-86CC-D2178E92C289}" destId="{842D2FD1-86C0-475E-8451-670CA621EA2C}" srcOrd="0" destOrd="0" presId="urn:microsoft.com/office/officeart/2005/8/layout/hierarchy4"/>
    <dgm:cxn modelId="{C8FD8EF5-7B6B-4AD4-BBCF-8F1514269794}" type="presParOf" srcId="{842D2FD1-86C0-475E-8451-670CA621EA2C}" destId="{3924692D-2D03-4EF6-BA09-C673F324176E}" srcOrd="0" destOrd="0" presId="urn:microsoft.com/office/officeart/2005/8/layout/hierarchy4"/>
    <dgm:cxn modelId="{AB4D5467-1754-4836-8618-AF17B7F1CD58}" type="presParOf" srcId="{842D2FD1-86C0-475E-8451-670CA621EA2C}" destId="{CBDF98D3-B151-499A-90FA-FBABCDDDB226}" srcOrd="1" destOrd="0" presId="urn:microsoft.com/office/officeart/2005/8/layout/hierarchy4"/>
    <dgm:cxn modelId="{7F45016F-194E-49FA-BD47-A0FED7DE7264}" type="presParOf" srcId="{AB459205-2A51-4167-86CC-D2178E92C289}" destId="{44616654-A275-4FDA-9A34-4B8D0CF3A210}" srcOrd="1" destOrd="0" presId="urn:microsoft.com/office/officeart/2005/8/layout/hierarchy4"/>
    <dgm:cxn modelId="{6578505D-35DF-40E3-924A-B6495DC9305A}" type="presParOf" srcId="{AB459205-2A51-4167-86CC-D2178E92C289}" destId="{4BE521E6-574D-4878-BA94-0C520E3795F1}" srcOrd="2" destOrd="0" presId="urn:microsoft.com/office/officeart/2005/8/layout/hierarchy4"/>
    <dgm:cxn modelId="{01A40BE9-534C-499B-B9C9-C085F7AE6E74}" type="presParOf" srcId="{4BE521E6-574D-4878-BA94-0C520E3795F1}" destId="{0C7E498C-6BB4-4C45-B242-D78CD5F61AF8}" srcOrd="0" destOrd="0" presId="urn:microsoft.com/office/officeart/2005/8/layout/hierarchy4"/>
    <dgm:cxn modelId="{E2ECFB34-CF23-499D-AEBD-22682B1CEE52}" type="presParOf" srcId="{4BE521E6-574D-4878-BA94-0C520E3795F1}" destId="{B4FB15EB-09C7-4A43-8140-AF406DF5DFF6}" srcOrd="1" destOrd="0" presId="urn:microsoft.com/office/officeart/2005/8/layout/hierarchy4"/>
    <dgm:cxn modelId="{4781787F-9C14-470B-9D55-D26EAF91387C}" type="presParOf" srcId="{838FCF3D-FDB8-42BA-B5C8-780123C58158}" destId="{92B54963-4EB9-47D2-B562-09168A3B27B8}" srcOrd="1" destOrd="0" presId="urn:microsoft.com/office/officeart/2005/8/layout/hierarchy4"/>
    <dgm:cxn modelId="{06179541-D1B6-4917-BF89-A8673DF77105}" type="presParOf" srcId="{838FCF3D-FDB8-42BA-B5C8-780123C58158}" destId="{57217355-2DD5-429F-A9F1-71635F09D76F}" srcOrd="2" destOrd="0" presId="urn:microsoft.com/office/officeart/2005/8/layout/hierarchy4"/>
    <dgm:cxn modelId="{1FA151BC-F0BD-4569-8A6F-142A02E87312}" type="presParOf" srcId="{57217355-2DD5-429F-A9F1-71635F09D76F}" destId="{CAE50982-7F69-4F12-877C-DFE1C9A1E5C7}" srcOrd="0" destOrd="0" presId="urn:microsoft.com/office/officeart/2005/8/layout/hierarchy4"/>
    <dgm:cxn modelId="{B1AF6BC0-6195-4269-9851-1CE4920AA5E6}" type="presParOf" srcId="{57217355-2DD5-429F-A9F1-71635F09D76F}" destId="{BC4FEB94-F04F-480B-B67C-D5F6F3BDE84B}" srcOrd="1" destOrd="0" presId="urn:microsoft.com/office/officeart/2005/8/layout/hierarchy4"/>
    <dgm:cxn modelId="{8C8639A9-9E01-469C-BC0B-2F2809A1250E}" type="presParOf" srcId="{57217355-2DD5-429F-A9F1-71635F09D76F}" destId="{245BA3FD-B100-4B70-8CA6-79C70041BAE5}" srcOrd="2" destOrd="0" presId="urn:microsoft.com/office/officeart/2005/8/layout/hierarchy4"/>
    <dgm:cxn modelId="{D2179FD4-F948-4DF1-9480-26E8342DCEE5}" type="presParOf" srcId="{245BA3FD-B100-4B70-8CA6-79C70041BAE5}" destId="{07AB6954-A853-4CEC-8EC4-7E3C75852EDB}" srcOrd="0" destOrd="0" presId="urn:microsoft.com/office/officeart/2005/8/layout/hierarchy4"/>
    <dgm:cxn modelId="{CC72BFA5-DFC2-4120-B6B6-14417A1B3E6B}" type="presParOf" srcId="{07AB6954-A853-4CEC-8EC4-7E3C75852EDB}" destId="{27E19ABB-B296-419D-A3D9-253A0463B978}" srcOrd="0" destOrd="0" presId="urn:microsoft.com/office/officeart/2005/8/layout/hierarchy4"/>
    <dgm:cxn modelId="{D51765C1-6493-483A-866B-D3EBF64D2E8E}" type="presParOf" srcId="{07AB6954-A853-4CEC-8EC4-7E3C75852EDB}" destId="{21E5C55A-B210-47D3-AB75-5A88BB0E266E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7E5C111-B054-4F41-8128-A0B96C790009}" type="doc">
      <dgm:prSet loTypeId="urn:microsoft.com/office/officeart/2005/8/layout/radial6" loCatId="cycle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s-PE"/>
        </a:p>
      </dgm:t>
    </dgm:pt>
    <dgm:pt modelId="{29250863-25C0-4AD5-BF63-D4C3B23CC2EF}">
      <dgm:prSet phldrT="[Texto]" custT="1"/>
      <dgm:spPr/>
      <dgm:t>
        <a:bodyPr/>
        <a:lstStyle/>
        <a:p>
          <a:r>
            <a:rPr lang="es-PE" sz="2400" smtClean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Constitución Política del Perú</a:t>
          </a:r>
          <a:endParaRPr lang="es-PE" sz="2400" dirty="0">
            <a:solidFill>
              <a:schemeClr val="accent6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87081C9-765C-4BDB-89BE-83D54C459801}" type="parTrans" cxnId="{B0B96329-AA2E-4373-B3AC-8775BACCE708}">
      <dgm:prSet/>
      <dgm:spPr/>
      <dgm:t>
        <a:bodyPr/>
        <a:lstStyle/>
        <a:p>
          <a:endParaRPr lang="es-PE"/>
        </a:p>
      </dgm:t>
    </dgm:pt>
    <dgm:pt modelId="{A7D9F89D-D46E-4A06-A840-69483927415B}" type="sibTrans" cxnId="{B0B96329-AA2E-4373-B3AC-8775BACCE708}">
      <dgm:prSet/>
      <dgm:spPr/>
      <dgm:t>
        <a:bodyPr/>
        <a:lstStyle/>
        <a:p>
          <a:endParaRPr lang="es-PE"/>
        </a:p>
      </dgm:t>
    </dgm:pt>
    <dgm:pt modelId="{F22C1066-AF88-43C7-BA04-9DAAD3440A01}">
      <dgm:prSet phldrT="[Texto]" custT="1"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es-PE" sz="1800" dirty="0" smtClean="0"/>
            <a:t>Ley 26842 Ley General de Salud</a:t>
          </a:r>
          <a:endParaRPr lang="es-PE" sz="1800" dirty="0"/>
        </a:p>
      </dgm:t>
    </dgm:pt>
    <dgm:pt modelId="{C116BA99-1D4A-487A-86E7-2518ADC56532}" type="parTrans" cxnId="{B9BFA5C5-C93D-476D-A75A-2FF1594358B3}">
      <dgm:prSet/>
      <dgm:spPr/>
      <dgm:t>
        <a:bodyPr/>
        <a:lstStyle/>
        <a:p>
          <a:endParaRPr lang="es-PE"/>
        </a:p>
      </dgm:t>
    </dgm:pt>
    <dgm:pt modelId="{16D6D0FB-660A-4161-A680-9382B74AF9E2}" type="sibTrans" cxnId="{B9BFA5C5-C93D-476D-A75A-2FF1594358B3}">
      <dgm:prSet/>
      <dgm:spPr/>
      <dgm:t>
        <a:bodyPr/>
        <a:lstStyle/>
        <a:p>
          <a:endParaRPr lang="es-PE"/>
        </a:p>
      </dgm:t>
    </dgm:pt>
    <dgm:pt modelId="{B9116F49-2A2D-41AA-963C-43FBC5EEA512}">
      <dgm:prSet phldrT="[Texto]" custT="1"/>
      <dgm:spPr/>
      <dgm:t>
        <a:bodyPr/>
        <a:lstStyle/>
        <a:p>
          <a:r>
            <a:rPr lang="es-PE" sz="1600" dirty="0" smtClean="0"/>
            <a:t>Ley 29571 Código de Protección y Defensa del Consumidor</a:t>
          </a:r>
          <a:endParaRPr lang="es-PE" sz="1600" dirty="0"/>
        </a:p>
      </dgm:t>
    </dgm:pt>
    <dgm:pt modelId="{64CB79D3-88CD-4C66-9D21-A46154CEA53F}" type="parTrans" cxnId="{0A0A6518-4C41-43A0-A996-B9AAEB8C3BBB}">
      <dgm:prSet/>
      <dgm:spPr/>
      <dgm:t>
        <a:bodyPr/>
        <a:lstStyle/>
        <a:p>
          <a:endParaRPr lang="es-PE"/>
        </a:p>
      </dgm:t>
    </dgm:pt>
    <dgm:pt modelId="{12C761C3-C68D-47AB-B150-9753AAD3DBB5}" type="sibTrans" cxnId="{0A0A6518-4C41-43A0-A996-B9AAEB8C3BBB}">
      <dgm:prSet/>
      <dgm:spPr/>
      <dgm:t>
        <a:bodyPr/>
        <a:lstStyle/>
        <a:p>
          <a:endParaRPr lang="es-PE"/>
        </a:p>
      </dgm:t>
    </dgm:pt>
    <dgm:pt modelId="{5346B0FD-E573-4AD5-B2FA-F0CA6BDC3607}">
      <dgm:prSet phldrT="[Texto]" custT="1"/>
      <dgm:spPr/>
      <dgm:t>
        <a:bodyPr/>
        <a:lstStyle/>
        <a:p>
          <a:r>
            <a:rPr lang="es-PE" sz="2000" dirty="0" smtClean="0"/>
            <a:t>Ley 29946 Contrato de Seguros</a:t>
          </a:r>
          <a:endParaRPr lang="es-PE" sz="2000" dirty="0"/>
        </a:p>
      </dgm:t>
    </dgm:pt>
    <dgm:pt modelId="{E0DD20B3-029A-4436-8FF3-E52E309B5FA6}" type="parTrans" cxnId="{14B7E308-2D58-4A76-B3C6-D32363287CD1}">
      <dgm:prSet/>
      <dgm:spPr/>
      <dgm:t>
        <a:bodyPr/>
        <a:lstStyle/>
        <a:p>
          <a:endParaRPr lang="es-PE"/>
        </a:p>
      </dgm:t>
    </dgm:pt>
    <dgm:pt modelId="{E0F8DBD7-A37B-41F9-A4B4-590D8ADA840F}" type="sibTrans" cxnId="{14B7E308-2D58-4A76-B3C6-D32363287CD1}">
      <dgm:prSet/>
      <dgm:spPr/>
      <dgm:t>
        <a:bodyPr/>
        <a:lstStyle/>
        <a:p>
          <a:endParaRPr lang="es-PE"/>
        </a:p>
      </dgm:t>
    </dgm:pt>
    <dgm:pt modelId="{22EDE390-6EBE-4CEA-8D19-B54469C893AA}">
      <dgm:prSet phldrT="[Texto]" custT="1"/>
      <dgm:spPr/>
      <dgm:t>
        <a:bodyPr/>
        <a:lstStyle/>
        <a:p>
          <a:r>
            <a:rPr lang="es-PE" sz="2000" dirty="0" smtClean="0"/>
            <a:t>Ley 26702  Orgánica de Banca y  Seguros</a:t>
          </a:r>
          <a:endParaRPr lang="es-PE" sz="2000" dirty="0"/>
        </a:p>
      </dgm:t>
    </dgm:pt>
    <dgm:pt modelId="{12E83FCC-AA53-45CB-91DE-575361FA6D53}" type="parTrans" cxnId="{B8602001-1302-470B-849F-BC08018B7F0A}">
      <dgm:prSet/>
      <dgm:spPr/>
      <dgm:t>
        <a:bodyPr/>
        <a:lstStyle/>
        <a:p>
          <a:endParaRPr lang="es-PE"/>
        </a:p>
      </dgm:t>
    </dgm:pt>
    <dgm:pt modelId="{6FD2FE63-CB8E-4944-8658-6036B2C4B608}" type="sibTrans" cxnId="{B8602001-1302-470B-849F-BC08018B7F0A}">
      <dgm:prSet/>
      <dgm:spPr/>
      <dgm:t>
        <a:bodyPr/>
        <a:lstStyle/>
        <a:p>
          <a:endParaRPr lang="es-PE"/>
        </a:p>
      </dgm:t>
    </dgm:pt>
    <dgm:pt modelId="{C731A468-4789-49C8-89B1-AB9CDA7B058A}">
      <dgm:prSet phldrT="[Texto]" phldr="1"/>
      <dgm:spPr/>
      <dgm:t>
        <a:bodyPr/>
        <a:lstStyle/>
        <a:p>
          <a:endParaRPr lang="es-PE"/>
        </a:p>
      </dgm:t>
    </dgm:pt>
    <dgm:pt modelId="{2EF7A7BA-5106-4AD6-AB60-FF7F9F0CC849}" type="parTrans" cxnId="{589FF68F-83FC-4CA1-9C84-BE62A54ED720}">
      <dgm:prSet/>
      <dgm:spPr/>
      <dgm:t>
        <a:bodyPr/>
        <a:lstStyle/>
        <a:p>
          <a:endParaRPr lang="es-PE"/>
        </a:p>
      </dgm:t>
    </dgm:pt>
    <dgm:pt modelId="{0667D2D3-6373-41D8-9569-B9B7AC424F43}" type="sibTrans" cxnId="{589FF68F-83FC-4CA1-9C84-BE62A54ED720}">
      <dgm:prSet/>
      <dgm:spPr/>
      <dgm:t>
        <a:bodyPr/>
        <a:lstStyle/>
        <a:p>
          <a:endParaRPr lang="es-PE"/>
        </a:p>
      </dgm:t>
    </dgm:pt>
    <dgm:pt modelId="{925E6F89-C034-4BC0-B601-6AE602602A89}">
      <dgm:prSet custT="1"/>
      <dgm:spPr/>
      <dgm:t>
        <a:bodyPr/>
        <a:lstStyle/>
        <a:p>
          <a:r>
            <a:rPr lang="es-PE" sz="1800" dirty="0" smtClean="0"/>
            <a:t>Ley 29344 Marco de Aseguramiento Universal</a:t>
          </a:r>
          <a:endParaRPr lang="es-PE" sz="1800" dirty="0"/>
        </a:p>
      </dgm:t>
    </dgm:pt>
    <dgm:pt modelId="{6167B91B-A052-48CC-80CB-D8458A3EE2B0}" type="parTrans" cxnId="{7AAB8244-A6AA-4196-BA45-2FF0823EFD31}">
      <dgm:prSet/>
      <dgm:spPr/>
      <dgm:t>
        <a:bodyPr/>
        <a:lstStyle/>
        <a:p>
          <a:endParaRPr lang="es-PE"/>
        </a:p>
      </dgm:t>
    </dgm:pt>
    <dgm:pt modelId="{BB94BA4E-B461-4361-A23E-7866B8005CEF}" type="sibTrans" cxnId="{7AAB8244-A6AA-4196-BA45-2FF0823EFD31}">
      <dgm:prSet/>
      <dgm:spPr/>
      <dgm:t>
        <a:bodyPr/>
        <a:lstStyle/>
        <a:p>
          <a:endParaRPr lang="es-PE"/>
        </a:p>
      </dgm:t>
    </dgm:pt>
    <dgm:pt modelId="{3E28E87E-0677-476E-B070-95E6B5AC9B9C}">
      <dgm:prSet custT="1"/>
      <dgm:spPr/>
      <dgm:t>
        <a:bodyPr/>
        <a:lstStyle/>
        <a:p>
          <a:r>
            <a:rPr lang="es-PE" sz="1600" dirty="0" smtClean="0"/>
            <a:t>Ley 29114 Derecho de los Usuarios de Servicios de Salud</a:t>
          </a:r>
          <a:endParaRPr lang="es-PE" sz="1600" dirty="0"/>
        </a:p>
      </dgm:t>
    </dgm:pt>
    <dgm:pt modelId="{0D6E101E-6D51-4C59-8184-7451E6F5DA1A}" type="parTrans" cxnId="{4DC0EE2B-6959-4F41-BFEE-77B351ABA4DC}">
      <dgm:prSet/>
      <dgm:spPr/>
      <dgm:t>
        <a:bodyPr/>
        <a:lstStyle/>
        <a:p>
          <a:endParaRPr lang="es-PE"/>
        </a:p>
      </dgm:t>
    </dgm:pt>
    <dgm:pt modelId="{D74CCDE1-B49E-487C-8F1C-77056A921EAE}" type="sibTrans" cxnId="{4DC0EE2B-6959-4F41-BFEE-77B351ABA4DC}">
      <dgm:prSet/>
      <dgm:spPr/>
      <dgm:t>
        <a:bodyPr/>
        <a:lstStyle/>
        <a:p>
          <a:endParaRPr lang="es-PE"/>
        </a:p>
      </dgm:t>
    </dgm:pt>
    <dgm:pt modelId="{FB802DDB-3564-4F21-B086-BBF714205739}">
      <dgm:prSet custT="1"/>
      <dgm:spPr/>
      <dgm:t>
        <a:bodyPr/>
        <a:lstStyle/>
        <a:p>
          <a:r>
            <a:rPr lang="es-PE" sz="1800" dirty="0" smtClean="0"/>
            <a:t>Ley 27444 Procedimiento Administrativo General</a:t>
          </a:r>
          <a:endParaRPr lang="es-PE" sz="1800" dirty="0"/>
        </a:p>
      </dgm:t>
    </dgm:pt>
    <dgm:pt modelId="{EBFF8E5F-5987-4356-88D2-0B40A5CF88CE}" type="parTrans" cxnId="{508B472E-EB84-4AF3-9BFF-A4681713ADF1}">
      <dgm:prSet/>
      <dgm:spPr/>
      <dgm:t>
        <a:bodyPr/>
        <a:lstStyle/>
        <a:p>
          <a:endParaRPr lang="es-PE"/>
        </a:p>
      </dgm:t>
    </dgm:pt>
    <dgm:pt modelId="{01AE884A-DE68-42BA-B062-9560A5FC6E7A}" type="sibTrans" cxnId="{508B472E-EB84-4AF3-9BFF-A4681713ADF1}">
      <dgm:prSet/>
      <dgm:spPr/>
      <dgm:t>
        <a:bodyPr/>
        <a:lstStyle/>
        <a:p>
          <a:endParaRPr lang="es-PE"/>
        </a:p>
      </dgm:t>
    </dgm:pt>
    <dgm:pt modelId="{AFBD9204-0BA3-4C19-8BDA-2DA2D8B22826}" type="pres">
      <dgm:prSet presAssocID="{97E5C111-B054-4F41-8128-A0B96C790009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s-PE"/>
        </a:p>
      </dgm:t>
    </dgm:pt>
    <dgm:pt modelId="{2B255030-090A-41CB-BEC7-72B74D5093F9}" type="pres">
      <dgm:prSet presAssocID="{29250863-25C0-4AD5-BF63-D4C3B23CC2EF}" presName="centerShape" presStyleLbl="node0" presStyleIdx="0" presStyleCnt="1" custScaleX="139608" custScaleY="113375"/>
      <dgm:spPr/>
      <dgm:t>
        <a:bodyPr/>
        <a:lstStyle/>
        <a:p>
          <a:endParaRPr lang="es-PE"/>
        </a:p>
      </dgm:t>
    </dgm:pt>
    <dgm:pt modelId="{CEBA515C-E0B3-449A-8F12-75D486FEDE5B}" type="pres">
      <dgm:prSet presAssocID="{F22C1066-AF88-43C7-BA04-9DAAD3440A01}" presName="node" presStyleLbl="node1" presStyleIdx="0" presStyleCnt="7" custScaleX="118440" custScaleY="115560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A7CAEADD-E08C-42B4-8A2E-B0D2BD6D76BA}" type="pres">
      <dgm:prSet presAssocID="{F22C1066-AF88-43C7-BA04-9DAAD3440A01}" presName="dummy" presStyleCnt="0"/>
      <dgm:spPr/>
      <dgm:t>
        <a:bodyPr/>
        <a:lstStyle/>
        <a:p>
          <a:endParaRPr lang="es-PE"/>
        </a:p>
      </dgm:t>
    </dgm:pt>
    <dgm:pt modelId="{94D4BB00-61A5-4B3C-A8EA-2420A6D682C5}" type="pres">
      <dgm:prSet presAssocID="{16D6D0FB-660A-4161-A680-9382B74AF9E2}" presName="sibTrans" presStyleLbl="sibTrans2D1" presStyleIdx="0" presStyleCnt="7"/>
      <dgm:spPr/>
      <dgm:t>
        <a:bodyPr/>
        <a:lstStyle/>
        <a:p>
          <a:endParaRPr lang="es-PE"/>
        </a:p>
      </dgm:t>
    </dgm:pt>
    <dgm:pt modelId="{4C5322A4-1231-40A4-AF0E-1E3DA289C8EB}" type="pres">
      <dgm:prSet presAssocID="{925E6F89-C034-4BC0-B601-6AE602602A89}" presName="node" presStyleLbl="node1" presStyleIdx="1" presStyleCnt="7" custScaleX="156329" custScaleY="135806" custRadScaleRad="99229" custRadScaleInc="1685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1A628193-48C9-4F45-AF5A-0F3585B54E4B}" type="pres">
      <dgm:prSet presAssocID="{925E6F89-C034-4BC0-B601-6AE602602A89}" presName="dummy" presStyleCnt="0"/>
      <dgm:spPr/>
      <dgm:t>
        <a:bodyPr/>
        <a:lstStyle/>
        <a:p>
          <a:endParaRPr lang="es-PE"/>
        </a:p>
      </dgm:t>
    </dgm:pt>
    <dgm:pt modelId="{5682F562-6F43-436E-8D4A-09B3C71EDEF1}" type="pres">
      <dgm:prSet presAssocID="{BB94BA4E-B461-4361-A23E-7866B8005CEF}" presName="sibTrans" presStyleLbl="sibTrans2D1" presStyleIdx="1" presStyleCnt="7"/>
      <dgm:spPr/>
      <dgm:t>
        <a:bodyPr/>
        <a:lstStyle/>
        <a:p>
          <a:endParaRPr lang="es-PE"/>
        </a:p>
      </dgm:t>
    </dgm:pt>
    <dgm:pt modelId="{53AFA45D-91BB-4ACF-A16E-DA88B9AC4384}" type="pres">
      <dgm:prSet presAssocID="{FB802DDB-3564-4F21-B086-BBF714205739}" presName="node" presStyleLbl="node1" presStyleIdx="2" presStyleCnt="7" custScaleX="166487" custScaleY="140754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60074F1F-9D9F-4480-BB77-A84B45443831}" type="pres">
      <dgm:prSet presAssocID="{FB802DDB-3564-4F21-B086-BBF714205739}" presName="dummy" presStyleCnt="0"/>
      <dgm:spPr/>
      <dgm:t>
        <a:bodyPr/>
        <a:lstStyle/>
        <a:p>
          <a:endParaRPr lang="es-PE"/>
        </a:p>
      </dgm:t>
    </dgm:pt>
    <dgm:pt modelId="{7FED4EEA-1392-476B-A3C0-216747704DB2}" type="pres">
      <dgm:prSet presAssocID="{01AE884A-DE68-42BA-B062-9560A5FC6E7A}" presName="sibTrans" presStyleLbl="sibTrans2D1" presStyleIdx="2" presStyleCnt="7"/>
      <dgm:spPr/>
      <dgm:t>
        <a:bodyPr/>
        <a:lstStyle/>
        <a:p>
          <a:endParaRPr lang="es-PE"/>
        </a:p>
      </dgm:t>
    </dgm:pt>
    <dgm:pt modelId="{FD9AF370-6F28-4151-BA12-EEA5271C26AC}" type="pres">
      <dgm:prSet presAssocID="{3E28E87E-0677-476E-B070-95E6B5AC9B9C}" presName="node" presStyleLbl="node1" presStyleIdx="3" presStyleCnt="7" custScaleX="126202" custScaleY="123339" custRadScaleRad="102215" custRadScaleInc="5507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AE403336-91C9-43C2-BB0F-9437F5D17D6C}" type="pres">
      <dgm:prSet presAssocID="{3E28E87E-0677-476E-B070-95E6B5AC9B9C}" presName="dummy" presStyleCnt="0"/>
      <dgm:spPr/>
      <dgm:t>
        <a:bodyPr/>
        <a:lstStyle/>
        <a:p>
          <a:endParaRPr lang="es-PE"/>
        </a:p>
      </dgm:t>
    </dgm:pt>
    <dgm:pt modelId="{DF2E2966-0446-43D6-BE19-F2F0F78EAEC9}" type="pres">
      <dgm:prSet presAssocID="{D74CCDE1-B49E-487C-8F1C-77056A921EAE}" presName="sibTrans" presStyleLbl="sibTrans2D1" presStyleIdx="3" presStyleCnt="7"/>
      <dgm:spPr/>
      <dgm:t>
        <a:bodyPr/>
        <a:lstStyle/>
        <a:p>
          <a:endParaRPr lang="es-PE"/>
        </a:p>
      </dgm:t>
    </dgm:pt>
    <dgm:pt modelId="{4DE2F9EF-C833-4D1B-A1DE-C268FF607F38}" type="pres">
      <dgm:prSet presAssocID="{B9116F49-2A2D-41AA-963C-43FBC5EEA512}" presName="node" presStyleLbl="node1" presStyleIdx="4" presStyleCnt="7" custScaleX="134644" custScaleY="132000" custRadScaleRad="98619" custRadScaleInc="-8604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FD2C561E-A761-4837-950E-3FADD6113D44}" type="pres">
      <dgm:prSet presAssocID="{B9116F49-2A2D-41AA-963C-43FBC5EEA512}" presName="dummy" presStyleCnt="0"/>
      <dgm:spPr/>
      <dgm:t>
        <a:bodyPr/>
        <a:lstStyle/>
        <a:p>
          <a:endParaRPr lang="es-PE"/>
        </a:p>
      </dgm:t>
    </dgm:pt>
    <dgm:pt modelId="{433EB8F6-34C1-4ED5-93D2-D9B1F3C974AE}" type="pres">
      <dgm:prSet presAssocID="{12C761C3-C68D-47AB-B150-9753AAD3DBB5}" presName="sibTrans" presStyleLbl="sibTrans2D1" presStyleIdx="4" presStyleCnt="7"/>
      <dgm:spPr/>
      <dgm:t>
        <a:bodyPr/>
        <a:lstStyle/>
        <a:p>
          <a:endParaRPr lang="es-PE"/>
        </a:p>
      </dgm:t>
    </dgm:pt>
    <dgm:pt modelId="{3B694E36-3E77-4BAA-8E12-471E5A212583}" type="pres">
      <dgm:prSet presAssocID="{5346B0FD-E573-4AD5-B2FA-F0CA6BDC3607}" presName="node" presStyleLbl="node1" presStyleIdx="5" presStyleCnt="7" custScaleX="127392" custScaleY="134061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171271C2-8F64-4AC4-A7D2-20EFB2578589}" type="pres">
      <dgm:prSet presAssocID="{5346B0FD-E573-4AD5-B2FA-F0CA6BDC3607}" presName="dummy" presStyleCnt="0"/>
      <dgm:spPr/>
      <dgm:t>
        <a:bodyPr/>
        <a:lstStyle/>
        <a:p>
          <a:endParaRPr lang="es-PE"/>
        </a:p>
      </dgm:t>
    </dgm:pt>
    <dgm:pt modelId="{A93401DB-8ECA-4C4C-9F6F-4210E1B9FA2F}" type="pres">
      <dgm:prSet presAssocID="{E0F8DBD7-A37B-41F9-A4B4-590D8ADA840F}" presName="sibTrans" presStyleLbl="sibTrans2D1" presStyleIdx="5" presStyleCnt="7"/>
      <dgm:spPr/>
      <dgm:t>
        <a:bodyPr/>
        <a:lstStyle/>
        <a:p>
          <a:endParaRPr lang="es-PE"/>
        </a:p>
      </dgm:t>
    </dgm:pt>
    <dgm:pt modelId="{23CA9556-F0DF-4526-A1BD-8BA4307A5B65}" type="pres">
      <dgm:prSet presAssocID="{22EDE390-6EBE-4CEA-8D19-B54469C893AA}" presName="node" presStyleLbl="node1" presStyleIdx="6" presStyleCnt="7" custScaleX="134829" custScaleY="135670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BCE9ED93-6DC0-471C-BC35-A7DCF63956F8}" type="pres">
      <dgm:prSet presAssocID="{22EDE390-6EBE-4CEA-8D19-B54469C893AA}" presName="dummy" presStyleCnt="0"/>
      <dgm:spPr/>
      <dgm:t>
        <a:bodyPr/>
        <a:lstStyle/>
        <a:p>
          <a:endParaRPr lang="es-PE"/>
        </a:p>
      </dgm:t>
    </dgm:pt>
    <dgm:pt modelId="{9897F37E-B7B8-49A3-B219-91CEDE3308E0}" type="pres">
      <dgm:prSet presAssocID="{6FD2FE63-CB8E-4944-8658-6036B2C4B608}" presName="sibTrans" presStyleLbl="sibTrans2D1" presStyleIdx="6" presStyleCnt="7"/>
      <dgm:spPr/>
      <dgm:t>
        <a:bodyPr/>
        <a:lstStyle/>
        <a:p>
          <a:endParaRPr lang="es-PE"/>
        </a:p>
      </dgm:t>
    </dgm:pt>
  </dgm:ptLst>
  <dgm:cxnLst>
    <dgm:cxn modelId="{C2612810-9864-4696-BAA6-1A91B77662B8}" type="presOf" srcId="{6FD2FE63-CB8E-4944-8658-6036B2C4B608}" destId="{9897F37E-B7B8-49A3-B219-91CEDE3308E0}" srcOrd="0" destOrd="0" presId="urn:microsoft.com/office/officeart/2005/8/layout/radial6"/>
    <dgm:cxn modelId="{6C6FA81D-10F7-47CF-8F22-070C88128832}" type="presOf" srcId="{D74CCDE1-B49E-487C-8F1C-77056A921EAE}" destId="{DF2E2966-0446-43D6-BE19-F2F0F78EAEC9}" srcOrd="0" destOrd="0" presId="urn:microsoft.com/office/officeart/2005/8/layout/radial6"/>
    <dgm:cxn modelId="{0A0A6518-4C41-43A0-A996-B9AAEB8C3BBB}" srcId="{29250863-25C0-4AD5-BF63-D4C3B23CC2EF}" destId="{B9116F49-2A2D-41AA-963C-43FBC5EEA512}" srcOrd="4" destOrd="0" parTransId="{64CB79D3-88CD-4C66-9D21-A46154CEA53F}" sibTransId="{12C761C3-C68D-47AB-B150-9753AAD3DBB5}"/>
    <dgm:cxn modelId="{B344C608-7EE1-4594-B77B-43E972E81F34}" type="presOf" srcId="{B9116F49-2A2D-41AA-963C-43FBC5EEA512}" destId="{4DE2F9EF-C833-4D1B-A1DE-C268FF607F38}" srcOrd="0" destOrd="0" presId="urn:microsoft.com/office/officeart/2005/8/layout/radial6"/>
    <dgm:cxn modelId="{B0B96329-AA2E-4373-B3AC-8775BACCE708}" srcId="{97E5C111-B054-4F41-8128-A0B96C790009}" destId="{29250863-25C0-4AD5-BF63-D4C3B23CC2EF}" srcOrd="0" destOrd="0" parTransId="{287081C9-765C-4BDB-89BE-83D54C459801}" sibTransId="{A7D9F89D-D46E-4A06-A840-69483927415B}"/>
    <dgm:cxn modelId="{4E0499C2-8A67-4E96-A4BB-EC90DC6B4EA6}" type="presOf" srcId="{F22C1066-AF88-43C7-BA04-9DAAD3440A01}" destId="{CEBA515C-E0B3-449A-8F12-75D486FEDE5B}" srcOrd="0" destOrd="0" presId="urn:microsoft.com/office/officeart/2005/8/layout/radial6"/>
    <dgm:cxn modelId="{6F07BBE5-6733-4981-A640-B7B6B4118E05}" type="presOf" srcId="{16D6D0FB-660A-4161-A680-9382B74AF9E2}" destId="{94D4BB00-61A5-4B3C-A8EA-2420A6D682C5}" srcOrd="0" destOrd="0" presId="urn:microsoft.com/office/officeart/2005/8/layout/radial6"/>
    <dgm:cxn modelId="{FBF6D35A-5AF1-4D9B-A13C-AEF5B38FA4DF}" type="presOf" srcId="{97E5C111-B054-4F41-8128-A0B96C790009}" destId="{AFBD9204-0BA3-4C19-8BDA-2DA2D8B22826}" srcOrd="0" destOrd="0" presId="urn:microsoft.com/office/officeart/2005/8/layout/radial6"/>
    <dgm:cxn modelId="{4C6606F8-0A5F-426E-8BC1-EB8C251C2D3A}" type="presOf" srcId="{BB94BA4E-B461-4361-A23E-7866B8005CEF}" destId="{5682F562-6F43-436E-8D4A-09B3C71EDEF1}" srcOrd="0" destOrd="0" presId="urn:microsoft.com/office/officeart/2005/8/layout/radial6"/>
    <dgm:cxn modelId="{7AAB8244-A6AA-4196-BA45-2FF0823EFD31}" srcId="{29250863-25C0-4AD5-BF63-D4C3B23CC2EF}" destId="{925E6F89-C034-4BC0-B601-6AE602602A89}" srcOrd="1" destOrd="0" parTransId="{6167B91B-A052-48CC-80CB-D8458A3EE2B0}" sibTransId="{BB94BA4E-B461-4361-A23E-7866B8005CEF}"/>
    <dgm:cxn modelId="{589FF68F-83FC-4CA1-9C84-BE62A54ED720}" srcId="{97E5C111-B054-4F41-8128-A0B96C790009}" destId="{C731A468-4789-49C8-89B1-AB9CDA7B058A}" srcOrd="1" destOrd="0" parTransId="{2EF7A7BA-5106-4AD6-AB60-FF7F9F0CC849}" sibTransId="{0667D2D3-6373-41D8-9569-B9B7AC424F43}"/>
    <dgm:cxn modelId="{B62E6084-AA07-4B63-B5D0-6E3B8E714B66}" type="presOf" srcId="{5346B0FD-E573-4AD5-B2FA-F0CA6BDC3607}" destId="{3B694E36-3E77-4BAA-8E12-471E5A212583}" srcOrd="0" destOrd="0" presId="urn:microsoft.com/office/officeart/2005/8/layout/radial6"/>
    <dgm:cxn modelId="{5665DC3F-AAB1-427F-A557-358636CE0E4B}" type="presOf" srcId="{22EDE390-6EBE-4CEA-8D19-B54469C893AA}" destId="{23CA9556-F0DF-4526-A1BD-8BA4307A5B65}" srcOrd="0" destOrd="0" presId="urn:microsoft.com/office/officeart/2005/8/layout/radial6"/>
    <dgm:cxn modelId="{14B7E308-2D58-4A76-B3C6-D32363287CD1}" srcId="{29250863-25C0-4AD5-BF63-D4C3B23CC2EF}" destId="{5346B0FD-E573-4AD5-B2FA-F0CA6BDC3607}" srcOrd="5" destOrd="0" parTransId="{E0DD20B3-029A-4436-8FF3-E52E309B5FA6}" sibTransId="{E0F8DBD7-A37B-41F9-A4B4-590D8ADA840F}"/>
    <dgm:cxn modelId="{1CD4F905-AA48-4641-A3E0-A7E427780654}" type="presOf" srcId="{01AE884A-DE68-42BA-B062-9560A5FC6E7A}" destId="{7FED4EEA-1392-476B-A3C0-216747704DB2}" srcOrd="0" destOrd="0" presId="urn:microsoft.com/office/officeart/2005/8/layout/radial6"/>
    <dgm:cxn modelId="{8C7D49CB-364E-42BB-8F09-51E65CDE556A}" type="presOf" srcId="{12C761C3-C68D-47AB-B150-9753AAD3DBB5}" destId="{433EB8F6-34C1-4ED5-93D2-D9B1F3C974AE}" srcOrd="0" destOrd="0" presId="urn:microsoft.com/office/officeart/2005/8/layout/radial6"/>
    <dgm:cxn modelId="{B8602001-1302-470B-849F-BC08018B7F0A}" srcId="{29250863-25C0-4AD5-BF63-D4C3B23CC2EF}" destId="{22EDE390-6EBE-4CEA-8D19-B54469C893AA}" srcOrd="6" destOrd="0" parTransId="{12E83FCC-AA53-45CB-91DE-575361FA6D53}" sibTransId="{6FD2FE63-CB8E-4944-8658-6036B2C4B608}"/>
    <dgm:cxn modelId="{4DC0EE2B-6959-4F41-BFEE-77B351ABA4DC}" srcId="{29250863-25C0-4AD5-BF63-D4C3B23CC2EF}" destId="{3E28E87E-0677-476E-B070-95E6B5AC9B9C}" srcOrd="3" destOrd="0" parTransId="{0D6E101E-6D51-4C59-8184-7451E6F5DA1A}" sibTransId="{D74CCDE1-B49E-487C-8F1C-77056A921EAE}"/>
    <dgm:cxn modelId="{7267E649-2071-453A-A4AF-A7200031E9B4}" type="presOf" srcId="{925E6F89-C034-4BC0-B601-6AE602602A89}" destId="{4C5322A4-1231-40A4-AF0E-1E3DA289C8EB}" srcOrd="0" destOrd="0" presId="urn:microsoft.com/office/officeart/2005/8/layout/radial6"/>
    <dgm:cxn modelId="{12511D98-3404-4228-9C3D-CA8C913E66A4}" type="presOf" srcId="{FB802DDB-3564-4F21-B086-BBF714205739}" destId="{53AFA45D-91BB-4ACF-A16E-DA88B9AC4384}" srcOrd="0" destOrd="0" presId="urn:microsoft.com/office/officeart/2005/8/layout/radial6"/>
    <dgm:cxn modelId="{1B6603BD-0D2C-4535-97D1-4CE209FF0F65}" type="presOf" srcId="{E0F8DBD7-A37B-41F9-A4B4-590D8ADA840F}" destId="{A93401DB-8ECA-4C4C-9F6F-4210E1B9FA2F}" srcOrd="0" destOrd="0" presId="urn:microsoft.com/office/officeart/2005/8/layout/radial6"/>
    <dgm:cxn modelId="{508B472E-EB84-4AF3-9BFF-A4681713ADF1}" srcId="{29250863-25C0-4AD5-BF63-D4C3B23CC2EF}" destId="{FB802DDB-3564-4F21-B086-BBF714205739}" srcOrd="2" destOrd="0" parTransId="{EBFF8E5F-5987-4356-88D2-0B40A5CF88CE}" sibTransId="{01AE884A-DE68-42BA-B062-9560A5FC6E7A}"/>
    <dgm:cxn modelId="{F8EFC15D-4051-4A9A-9BA0-B8DAD55CB63D}" type="presOf" srcId="{29250863-25C0-4AD5-BF63-D4C3B23CC2EF}" destId="{2B255030-090A-41CB-BEC7-72B74D5093F9}" srcOrd="0" destOrd="0" presId="urn:microsoft.com/office/officeart/2005/8/layout/radial6"/>
    <dgm:cxn modelId="{B9BFA5C5-C93D-476D-A75A-2FF1594358B3}" srcId="{29250863-25C0-4AD5-BF63-D4C3B23CC2EF}" destId="{F22C1066-AF88-43C7-BA04-9DAAD3440A01}" srcOrd="0" destOrd="0" parTransId="{C116BA99-1D4A-487A-86E7-2518ADC56532}" sibTransId="{16D6D0FB-660A-4161-A680-9382B74AF9E2}"/>
    <dgm:cxn modelId="{4547CDF2-B9FB-496E-BF2B-D022D64EAA0F}" type="presOf" srcId="{3E28E87E-0677-476E-B070-95E6B5AC9B9C}" destId="{FD9AF370-6F28-4151-BA12-EEA5271C26AC}" srcOrd="0" destOrd="0" presId="urn:microsoft.com/office/officeart/2005/8/layout/radial6"/>
    <dgm:cxn modelId="{B3047B70-629C-4CEC-854E-94B6C75AFD71}" type="presParOf" srcId="{AFBD9204-0BA3-4C19-8BDA-2DA2D8B22826}" destId="{2B255030-090A-41CB-BEC7-72B74D5093F9}" srcOrd="0" destOrd="0" presId="urn:microsoft.com/office/officeart/2005/8/layout/radial6"/>
    <dgm:cxn modelId="{EACF86EC-226E-40C9-9760-6A18390789E5}" type="presParOf" srcId="{AFBD9204-0BA3-4C19-8BDA-2DA2D8B22826}" destId="{CEBA515C-E0B3-449A-8F12-75D486FEDE5B}" srcOrd="1" destOrd="0" presId="urn:microsoft.com/office/officeart/2005/8/layout/radial6"/>
    <dgm:cxn modelId="{0E3D4BFB-5592-4F4D-A853-BDB8CB5DD2BD}" type="presParOf" srcId="{AFBD9204-0BA3-4C19-8BDA-2DA2D8B22826}" destId="{A7CAEADD-E08C-42B4-8A2E-B0D2BD6D76BA}" srcOrd="2" destOrd="0" presId="urn:microsoft.com/office/officeart/2005/8/layout/radial6"/>
    <dgm:cxn modelId="{1E15EECE-D3ED-42DB-B954-63B780027581}" type="presParOf" srcId="{AFBD9204-0BA3-4C19-8BDA-2DA2D8B22826}" destId="{94D4BB00-61A5-4B3C-A8EA-2420A6D682C5}" srcOrd="3" destOrd="0" presId="urn:microsoft.com/office/officeart/2005/8/layout/radial6"/>
    <dgm:cxn modelId="{2B73FBBB-C034-4496-BDF2-47BAE550374F}" type="presParOf" srcId="{AFBD9204-0BA3-4C19-8BDA-2DA2D8B22826}" destId="{4C5322A4-1231-40A4-AF0E-1E3DA289C8EB}" srcOrd="4" destOrd="0" presId="urn:microsoft.com/office/officeart/2005/8/layout/radial6"/>
    <dgm:cxn modelId="{358D967B-0C62-4759-8E33-DFFFE111FE1C}" type="presParOf" srcId="{AFBD9204-0BA3-4C19-8BDA-2DA2D8B22826}" destId="{1A628193-48C9-4F45-AF5A-0F3585B54E4B}" srcOrd="5" destOrd="0" presId="urn:microsoft.com/office/officeart/2005/8/layout/radial6"/>
    <dgm:cxn modelId="{10FF1495-75C5-410A-AC52-96A50450B937}" type="presParOf" srcId="{AFBD9204-0BA3-4C19-8BDA-2DA2D8B22826}" destId="{5682F562-6F43-436E-8D4A-09B3C71EDEF1}" srcOrd="6" destOrd="0" presId="urn:microsoft.com/office/officeart/2005/8/layout/radial6"/>
    <dgm:cxn modelId="{C36E7511-EF83-42BC-8B74-9301AF2E962B}" type="presParOf" srcId="{AFBD9204-0BA3-4C19-8BDA-2DA2D8B22826}" destId="{53AFA45D-91BB-4ACF-A16E-DA88B9AC4384}" srcOrd="7" destOrd="0" presId="urn:microsoft.com/office/officeart/2005/8/layout/radial6"/>
    <dgm:cxn modelId="{B9EF595A-3CD1-4131-8A60-88A9CB03CEF7}" type="presParOf" srcId="{AFBD9204-0BA3-4C19-8BDA-2DA2D8B22826}" destId="{60074F1F-9D9F-4480-BB77-A84B45443831}" srcOrd="8" destOrd="0" presId="urn:microsoft.com/office/officeart/2005/8/layout/radial6"/>
    <dgm:cxn modelId="{57D65FA3-DFA0-4010-92DC-EA0F5D78CDA4}" type="presParOf" srcId="{AFBD9204-0BA3-4C19-8BDA-2DA2D8B22826}" destId="{7FED4EEA-1392-476B-A3C0-216747704DB2}" srcOrd="9" destOrd="0" presId="urn:microsoft.com/office/officeart/2005/8/layout/radial6"/>
    <dgm:cxn modelId="{7493BC93-FF1D-4915-BBA4-B8814A23BE02}" type="presParOf" srcId="{AFBD9204-0BA3-4C19-8BDA-2DA2D8B22826}" destId="{FD9AF370-6F28-4151-BA12-EEA5271C26AC}" srcOrd="10" destOrd="0" presId="urn:microsoft.com/office/officeart/2005/8/layout/radial6"/>
    <dgm:cxn modelId="{34043BE3-6F8C-4AD5-A7C7-181BB9A7BE07}" type="presParOf" srcId="{AFBD9204-0BA3-4C19-8BDA-2DA2D8B22826}" destId="{AE403336-91C9-43C2-BB0F-9437F5D17D6C}" srcOrd="11" destOrd="0" presId="urn:microsoft.com/office/officeart/2005/8/layout/radial6"/>
    <dgm:cxn modelId="{0F6A62FB-76F5-4D9A-97D4-2776FF3BC0BB}" type="presParOf" srcId="{AFBD9204-0BA3-4C19-8BDA-2DA2D8B22826}" destId="{DF2E2966-0446-43D6-BE19-F2F0F78EAEC9}" srcOrd="12" destOrd="0" presId="urn:microsoft.com/office/officeart/2005/8/layout/radial6"/>
    <dgm:cxn modelId="{D0CE584F-6BDC-449B-B499-2E5F4FA7192B}" type="presParOf" srcId="{AFBD9204-0BA3-4C19-8BDA-2DA2D8B22826}" destId="{4DE2F9EF-C833-4D1B-A1DE-C268FF607F38}" srcOrd="13" destOrd="0" presId="urn:microsoft.com/office/officeart/2005/8/layout/radial6"/>
    <dgm:cxn modelId="{74D28226-382E-444A-876A-438ECAD08879}" type="presParOf" srcId="{AFBD9204-0BA3-4C19-8BDA-2DA2D8B22826}" destId="{FD2C561E-A761-4837-950E-3FADD6113D44}" srcOrd="14" destOrd="0" presId="urn:microsoft.com/office/officeart/2005/8/layout/radial6"/>
    <dgm:cxn modelId="{D0DE46F4-745D-4518-9721-DC4F03866888}" type="presParOf" srcId="{AFBD9204-0BA3-4C19-8BDA-2DA2D8B22826}" destId="{433EB8F6-34C1-4ED5-93D2-D9B1F3C974AE}" srcOrd="15" destOrd="0" presId="urn:microsoft.com/office/officeart/2005/8/layout/radial6"/>
    <dgm:cxn modelId="{BBEF6037-E81F-47C8-A1DF-A282F7081648}" type="presParOf" srcId="{AFBD9204-0BA3-4C19-8BDA-2DA2D8B22826}" destId="{3B694E36-3E77-4BAA-8E12-471E5A212583}" srcOrd="16" destOrd="0" presId="urn:microsoft.com/office/officeart/2005/8/layout/radial6"/>
    <dgm:cxn modelId="{953ECB67-7364-4512-916A-575ECCC4E05F}" type="presParOf" srcId="{AFBD9204-0BA3-4C19-8BDA-2DA2D8B22826}" destId="{171271C2-8F64-4AC4-A7D2-20EFB2578589}" srcOrd="17" destOrd="0" presId="urn:microsoft.com/office/officeart/2005/8/layout/radial6"/>
    <dgm:cxn modelId="{C85871E6-28CE-4107-9A96-E1DC879E95D2}" type="presParOf" srcId="{AFBD9204-0BA3-4C19-8BDA-2DA2D8B22826}" destId="{A93401DB-8ECA-4C4C-9F6F-4210E1B9FA2F}" srcOrd="18" destOrd="0" presId="urn:microsoft.com/office/officeart/2005/8/layout/radial6"/>
    <dgm:cxn modelId="{F40E82BD-D782-4EB0-BB75-161AA177DEA0}" type="presParOf" srcId="{AFBD9204-0BA3-4C19-8BDA-2DA2D8B22826}" destId="{23CA9556-F0DF-4526-A1BD-8BA4307A5B65}" srcOrd="19" destOrd="0" presId="urn:microsoft.com/office/officeart/2005/8/layout/radial6"/>
    <dgm:cxn modelId="{DE9DCDDF-940C-4970-BFDC-61428A80A243}" type="presParOf" srcId="{AFBD9204-0BA3-4C19-8BDA-2DA2D8B22826}" destId="{BCE9ED93-6DC0-471C-BC35-A7DCF63956F8}" srcOrd="20" destOrd="0" presId="urn:microsoft.com/office/officeart/2005/8/layout/radial6"/>
    <dgm:cxn modelId="{5FB76F4E-9F91-4491-B837-2872511C167C}" type="presParOf" srcId="{AFBD9204-0BA3-4C19-8BDA-2DA2D8B22826}" destId="{9897F37E-B7B8-49A3-B219-91CEDE3308E0}" srcOrd="21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D652D99-D3C9-4877-A0C0-E3EEEC752655}" type="doc">
      <dgm:prSet loTypeId="urn:microsoft.com/office/officeart/2005/8/layout/vList6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PE"/>
        </a:p>
      </dgm:t>
    </dgm:pt>
    <dgm:pt modelId="{AD6FB15F-5CC6-40B1-8F13-D341EEEEB2E9}">
      <dgm:prSet phldrT="[Texto]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es-P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RESPONSABILIDAD</a:t>
          </a:r>
          <a:endParaRPr lang="es-P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EF6ECD2-2B57-411C-9CD7-A1A4A00950D5}" type="parTrans" cxnId="{E1A69059-E357-41D4-A376-6707E091FE82}">
      <dgm:prSet/>
      <dgm:spPr/>
      <dgm:t>
        <a:bodyPr/>
        <a:lstStyle/>
        <a:p>
          <a:endParaRPr lang="es-PE"/>
        </a:p>
      </dgm:t>
    </dgm:pt>
    <dgm:pt modelId="{7DEA3189-ED6A-4D73-99EC-C12503EF406C}" type="sibTrans" cxnId="{E1A69059-E357-41D4-A376-6707E091FE82}">
      <dgm:prSet/>
      <dgm:spPr/>
      <dgm:t>
        <a:bodyPr/>
        <a:lstStyle/>
        <a:p>
          <a:endParaRPr lang="es-PE"/>
        </a:p>
      </dgm:t>
    </dgm:pt>
    <dgm:pt modelId="{A5F9712D-9917-4CAF-B15B-67B908DF1C34}">
      <dgm:prSet phldrT="[Texto]" custT="1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pPr algn="just"/>
          <a:r>
            <a:rPr lang="es-PE" sz="1600" dirty="0" smtClean="0"/>
            <a:t>Las IAFAS, IPRESS, UGIPRESS: responden solidariamente en la vía administrativa por las infracciones</a:t>
          </a:r>
          <a:endParaRPr lang="es-PE" sz="1600" dirty="0"/>
        </a:p>
      </dgm:t>
    </dgm:pt>
    <dgm:pt modelId="{D826E2C1-E678-4FD9-A255-7D25179FAE25}" type="parTrans" cxnId="{00066F60-EB5E-44A6-B5B0-6C352A4DC3FD}">
      <dgm:prSet/>
      <dgm:spPr/>
      <dgm:t>
        <a:bodyPr/>
        <a:lstStyle/>
        <a:p>
          <a:endParaRPr lang="es-PE"/>
        </a:p>
      </dgm:t>
    </dgm:pt>
    <dgm:pt modelId="{B16C94A4-058D-433F-AC2D-6C49FD9BEAFD}" type="sibTrans" cxnId="{00066F60-EB5E-44A6-B5B0-6C352A4DC3FD}">
      <dgm:prSet/>
      <dgm:spPr/>
      <dgm:t>
        <a:bodyPr/>
        <a:lstStyle/>
        <a:p>
          <a:endParaRPr lang="es-PE"/>
        </a:p>
      </dgm:t>
    </dgm:pt>
    <dgm:pt modelId="{2369D838-0B6F-4B48-8A1C-405C54D3F682}">
      <dgm:prSet phldrT="[Texto]" custT="1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pPr algn="just"/>
          <a:r>
            <a:rPr lang="es-PE" sz="1600" dirty="0" smtClean="0"/>
            <a:t>Las IAFAS, IPRESS, UGIPRESS: públicas y privas o mixtas asumen responsabilidad individual</a:t>
          </a:r>
          <a:endParaRPr lang="es-PE" sz="1600" dirty="0"/>
        </a:p>
      </dgm:t>
    </dgm:pt>
    <dgm:pt modelId="{4E6573E9-F79A-4EE8-A0C8-23ABC2943623}" type="parTrans" cxnId="{F8E8CC56-69DA-4CA9-89A1-F08272479309}">
      <dgm:prSet/>
      <dgm:spPr/>
      <dgm:t>
        <a:bodyPr/>
        <a:lstStyle/>
        <a:p>
          <a:endParaRPr lang="es-PE"/>
        </a:p>
      </dgm:t>
    </dgm:pt>
    <dgm:pt modelId="{083D8AF8-2E6B-487E-92C6-29B26E0F8091}" type="sibTrans" cxnId="{F8E8CC56-69DA-4CA9-89A1-F08272479309}">
      <dgm:prSet/>
      <dgm:spPr/>
      <dgm:t>
        <a:bodyPr/>
        <a:lstStyle/>
        <a:p>
          <a:endParaRPr lang="es-PE"/>
        </a:p>
      </dgm:t>
    </dgm:pt>
    <dgm:pt modelId="{BD13FCF5-E078-4602-AF53-BC7F8DAFA14E}">
      <dgm:prSet phldrT="[Texto]"/>
      <dgm:spPr/>
      <dgm:t>
        <a:bodyPr/>
        <a:lstStyle/>
        <a:p>
          <a:r>
            <a:rPr lang="es-PE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NOTIFICACION</a:t>
          </a:r>
          <a:endParaRPr lang="es-P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43E78F4-6225-472F-A553-BBB22B84B554}" type="parTrans" cxnId="{EAF7DA67-8431-473E-978D-0CDA36474DD8}">
      <dgm:prSet/>
      <dgm:spPr/>
      <dgm:t>
        <a:bodyPr/>
        <a:lstStyle/>
        <a:p>
          <a:endParaRPr lang="es-PE"/>
        </a:p>
      </dgm:t>
    </dgm:pt>
    <dgm:pt modelId="{8050F324-77C8-4577-AC53-E6A9AE03DC64}" type="sibTrans" cxnId="{EAF7DA67-8431-473E-978D-0CDA36474DD8}">
      <dgm:prSet/>
      <dgm:spPr/>
      <dgm:t>
        <a:bodyPr/>
        <a:lstStyle/>
        <a:p>
          <a:endParaRPr lang="es-PE"/>
        </a:p>
      </dgm:t>
    </dgm:pt>
    <dgm:pt modelId="{E8FDC5BC-65B4-47C6-8E8E-EAEC4C9931F8}">
      <dgm:prSet phldrT="[Texto]" custT="1"/>
      <dgm:spPr/>
      <dgm:t>
        <a:bodyPr/>
        <a:lstStyle/>
        <a:p>
          <a:pPr algn="l"/>
          <a:r>
            <a:rPr lang="es-PE" sz="1600" dirty="0" smtClean="0"/>
            <a:t>Se rige por la Ley 27444</a:t>
          </a:r>
          <a:endParaRPr lang="es-PE" sz="1600" dirty="0"/>
        </a:p>
      </dgm:t>
    </dgm:pt>
    <dgm:pt modelId="{BDD28A47-0B54-487C-84C2-5F8481621A20}" type="parTrans" cxnId="{076A7AF6-EEB3-43D6-8AA4-249EA2D3F17F}">
      <dgm:prSet/>
      <dgm:spPr/>
      <dgm:t>
        <a:bodyPr/>
        <a:lstStyle/>
        <a:p>
          <a:endParaRPr lang="es-PE"/>
        </a:p>
      </dgm:t>
    </dgm:pt>
    <dgm:pt modelId="{9EF795CF-A4DA-46B8-B24B-4EC7E29B954F}" type="sibTrans" cxnId="{076A7AF6-EEB3-43D6-8AA4-249EA2D3F17F}">
      <dgm:prSet/>
      <dgm:spPr/>
      <dgm:t>
        <a:bodyPr/>
        <a:lstStyle/>
        <a:p>
          <a:endParaRPr lang="es-PE"/>
        </a:p>
      </dgm:t>
    </dgm:pt>
    <dgm:pt modelId="{C73003FE-84F5-49D5-888E-CDE4AB63A6FC}">
      <dgm:prSet phldrT="[Texto]" custT="1"/>
      <dgm:spPr/>
      <dgm:t>
        <a:bodyPr/>
        <a:lstStyle/>
        <a:p>
          <a:pPr algn="just"/>
          <a:r>
            <a:rPr lang="es-PE" sz="1600" dirty="0" smtClean="0"/>
            <a:t>El inicio del PAS será de conocimiento de la máxima autoridad de la IAFAS, IPRESS, UGIPRESS</a:t>
          </a:r>
          <a:endParaRPr lang="es-PE" sz="1600" dirty="0"/>
        </a:p>
      </dgm:t>
    </dgm:pt>
    <dgm:pt modelId="{7C171675-B925-488F-B5B8-C2D7A72CCABC}" type="parTrans" cxnId="{0721EDAC-0CCF-4409-8F45-12E5616BBC98}">
      <dgm:prSet/>
      <dgm:spPr/>
      <dgm:t>
        <a:bodyPr/>
        <a:lstStyle/>
        <a:p>
          <a:endParaRPr lang="es-PE"/>
        </a:p>
      </dgm:t>
    </dgm:pt>
    <dgm:pt modelId="{FAECA3BD-2DD6-4999-8C03-21C07AD6AFFD}" type="sibTrans" cxnId="{0721EDAC-0CCF-4409-8F45-12E5616BBC98}">
      <dgm:prSet/>
      <dgm:spPr/>
      <dgm:t>
        <a:bodyPr/>
        <a:lstStyle/>
        <a:p>
          <a:endParaRPr lang="es-PE"/>
        </a:p>
      </dgm:t>
    </dgm:pt>
    <dgm:pt modelId="{02A84A08-A776-4DB9-85F3-14B6D8A4A373}">
      <dgm:prSet phldrT="[Texto]" custT="1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pPr algn="just"/>
          <a:r>
            <a:rPr lang="es-PE" sz="1600" dirty="0" smtClean="0"/>
            <a:t>Las IAFAS, IPRESS, UGIPRESS: se rigen por las normas de la materia</a:t>
          </a:r>
          <a:endParaRPr lang="es-PE" sz="1600" dirty="0"/>
        </a:p>
      </dgm:t>
    </dgm:pt>
    <dgm:pt modelId="{8D9D61D1-F5C4-4828-82D2-6D6658958384}" type="parTrans" cxnId="{9A0B9957-B821-4D74-B6B8-EF8DABBC40CC}">
      <dgm:prSet/>
      <dgm:spPr/>
      <dgm:t>
        <a:bodyPr/>
        <a:lstStyle/>
        <a:p>
          <a:endParaRPr lang="es-PE"/>
        </a:p>
      </dgm:t>
    </dgm:pt>
    <dgm:pt modelId="{63A7D9D8-D836-4392-ACC6-683EBF5D05A6}" type="sibTrans" cxnId="{9A0B9957-B821-4D74-B6B8-EF8DABBC40CC}">
      <dgm:prSet/>
      <dgm:spPr/>
      <dgm:t>
        <a:bodyPr/>
        <a:lstStyle/>
        <a:p>
          <a:endParaRPr lang="es-PE"/>
        </a:p>
      </dgm:t>
    </dgm:pt>
    <dgm:pt modelId="{E953392B-23D5-4EEC-9D38-3CE0E3F0027E}">
      <dgm:prSet phldrT="[Texto]" custT="1"/>
      <dgm:spPr/>
      <dgm:t>
        <a:bodyPr/>
        <a:lstStyle/>
        <a:p>
          <a:pPr algn="just"/>
          <a:r>
            <a:rPr lang="es-PE" sz="1600" dirty="0" smtClean="0"/>
            <a:t>La notificación deberá de realizarse en su sede central</a:t>
          </a:r>
          <a:endParaRPr lang="es-PE" sz="1600" dirty="0"/>
        </a:p>
      </dgm:t>
    </dgm:pt>
    <dgm:pt modelId="{11A1F6A4-DB57-4FDA-9901-D2248DD77390}" type="parTrans" cxnId="{8134CC07-A667-4284-9B1F-6389CE474765}">
      <dgm:prSet/>
      <dgm:spPr/>
      <dgm:t>
        <a:bodyPr/>
        <a:lstStyle/>
        <a:p>
          <a:endParaRPr lang="es-PE"/>
        </a:p>
      </dgm:t>
    </dgm:pt>
    <dgm:pt modelId="{10F25108-AC55-4A2A-B624-6EAF84C738EF}" type="sibTrans" cxnId="{8134CC07-A667-4284-9B1F-6389CE474765}">
      <dgm:prSet/>
      <dgm:spPr/>
      <dgm:t>
        <a:bodyPr/>
        <a:lstStyle/>
        <a:p>
          <a:endParaRPr lang="es-PE"/>
        </a:p>
      </dgm:t>
    </dgm:pt>
    <dgm:pt modelId="{71B248A7-E9E6-40A0-8C20-5CB37DB96267}">
      <dgm:prSet phldrT="[Texto]" custT="1"/>
      <dgm:spPr/>
      <dgm:t>
        <a:bodyPr/>
        <a:lstStyle/>
        <a:p>
          <a:pPr algn="just"/>
          <a:r>
            <a:rPr lang="es-PE" sz="1600" dirty="0" smtClean="0"/>
            <a:t>SUSALUD implementará un sistema de comunicación electrónica</a:t>
          </a:r>
          <a:endParaRPr lang="es-PE" sz="1600" dirty="0"/>
        </a:p>
      </dgm:t>
    </dgm:pt>
    <dgm:pt modelId="{31A522DB-CAB6-4900-8DEE-0184BBA7DF67}" type="parTrans" cxnId="{C6D6EEAC-6CB4-404A-98E2-F1DB41AF246C}">
      <dgm:prSet/>
      <dgm:spPr/>
      <dgm:t>
        <a:bodyPr/>
        <a:lstStyle/>
        <a:p>
          <a:endParaRPr lang="es-PE"/>
        </a:p>
      </dgm:t>
    </dgm:pt>
    <dgm:pt modelId="{DB509DDF-7BAC-42FF-8375-DFA97691857A}" type="sibTrans" cxnId="{C6D6EEAC-6CB4-404A-98E2-F1DB41AF246C}">
      <dgm:prSet/>
      <dgm:spPr/>
      <dgm:t>
        <a:bodyPr/>
        <a:lstStyle/>
        <a:p>
          <a:endParaRPr lang="es-PE"/>
        </a:p>
      </dgm:t>
    </dgm:pt>
    <dgm:pt modelId="{272EDCD8-9B1C-469A-9F6C-273A6AC7E652}" type="pres">
      <dgm:prSet presAssocID="{DD652D99-D3C9-4877-A0C0-E3EEEC752655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s-PE"/>
        </a:p>
      </dgm:t>
    </dgm:pt>
    <dgm:pt modelId="{64F40A4C-EEC9-4D89-889B-ED51C2D01A66}" type="pres">
      <dgm:prSet presAssocID="{AD6FB15F-5CC6-40B1-8F13-D341EEEEB2E9}" presName="linNode" presStyleCnt="0"/>
      <dgm:spPr/>
      <dgm:t>
        <a:bodyPr/>
        <a:lstStyle/>
        <a:p>
          <a:endParaRPr lang="es-PE"/>
        </a:p>
      </dgm:t>
    </dgm:pt>
    <dgm:pt modelId="{E294608D-D44F-420D-AF67-A21C5773E8B1}" type="pres">
      <dgm:prSet presAssocID="{AD6FB15F-5CC6-40B1-8F13-D341EEEEB2E9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1195886D-6C4C-4B1B-B5C2-3CF188213129}" type="pres">
      <dgm:prSet presAssocID="{AD6FB15F-5CC6-40B1-8F13-D341EEEEB2E9}" presName="childShp" presStyleLbl="bgAccFollowNode1" presStyleIdx="0" presStyleCnt="2" custScaleY="290099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6709C374-E202-4B30-9861-6D46AC43F060}" type="pres">
      <dgm:prSet presAssocID="{7DEA3189-ED6A-4D73-99EC-C12503EF406C}" presName="spacing" presStyleCnt="0"/>
      <dgm:spPr/>
      <dgm:t>
        <a:bodyPr/>
        <a:lstStyle/>
        <a:p>
          <a:endParaRPr lang="es-PE"/>
        </a:p>
      </dgm:t>
    </dgm:pt>
    <dgm:pt modelId="{D303BBD1-341C-4C3B-8868-65D053379169}" type="pres">
      <dgm:prSet presAssocID="{BD13FCF5-E078-4602-AF53-BC7F8DAFA14E}" presName="linNode" presStyleCnt="0"/>
      <dgm:spPr/>
      <dgm:t>
        <a:bodyPr/>
        <a:lstStyle/>
        <a:p>
          <a:endParaRPr lang="es-PE"/>
        </a:p>
      </dgm:t>
    </dgm:pt>
    <dgm:pt modelId="{1FED3F25-FD54-4327-8AFD-4E5F9682F3AA}" type="pres">
      <dgm:prSet presAssocID="{BD13FCF5-E078-4602-AF53-BC7F8DAFA14E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DB6F568B-DB1E-48CB-BC63-B1DB6E3FE4B6}" type="pres">
      <dgm:prSet presAssocID="{BD13FCF5-E078-4602-AF53-BC7F8DAFA14E}" presName="childShp" presStyleLbl="bgAccFollowNode1" presStyleIdx="1" presStyleCnt="2" custScaleY="295900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</dgm:ptLst>
  <dgm:cxnLst>
    <dgm:cxn modelId="{7011BD83-E5DD-4164-BC94-12B3CA2392E3}" type="presOf" srcId="{DD652D99-D3C9-4877-A0C0-E3EEEC752655}" destId="{272EDCD8-9B1C-469A-9F6C-273A6AC7E652}" srcOrd="0" destOrd="0" presId="urn:microsoft.com/office/officeart/2005/8/layout/vList6"/>
    <dgm:cxn modelId="{C6D6EEAC-6CB4-404A-98E2-F1DB41AF246C}" srcId="{BD13FCF5-E078-4602-AF53-BC7F8DAFA14E}" destId="{71B248A7-E9E6-40A0-8C20-5CB37DB96267}" srcOrd="3" destOrd="0" parTransId="{31A522DB-CAB6-4900-8DEE-0184BBA7DF67}" sibTransId="{DB509DDF-7BAC-42FF-8375-DFA97691857A}"/>
    <dgm:cxn modelId="{1954B20A-E475-49F0-B5CE-58F22BDCBBC3}" type="presOf" srcId="{E8FDC5BC-65B4-47C6-8E8E-EAEC4C9931F8}" destId="{DB6F568B-DB1E-48CB-BC63-B1DB6E3FE4B6}" srcOrd="0" destOrd="0" presId="urn:microsoft.com/office/officeart/2005/8/layout/vList6"/>
    <dgm:cxn modelId="{1328572B-1FDE-4B0F-94E4-D977979789D9}" type="presOf" srcId="{AD6FB15F-5CC6-40B1-8F13-D341EEEEB2E9}" destId="{E294608D-D44F-420D-AF67-A21C5773E8B1}" srcOrd="0" destOrd="0" presId="urn:microsoft.com/office/officeart/2005/8/layout/vList6"/>
    <dgm:cxn modelId="{56BE704B-20F2-4DEC-A6C6-EE7F433C6638}" type="presOf" srcId="{C73003FE-84F5-49D5-888E-CDE4AB63A6FC}" destId="{DB6F568B-DB1E-48CB-BC63-B1DB6E3FE4B6}" srcOrd="0" destOrd="2" presId="urn:microsoft.com/office/officeart/2005/8/layout/vList6"/>
    <dgm:cxn modelId="{9A0B9957-B821-4D74-B6B8-EF8DABBC40CC}" srcId="{AD6FB15F-5CC6-40B1-8F13-D341EEEEB2E9}" destId="{02A84A08-A776-4DB9-85F3-14B6D8A4A373}" srcOrd="2" destOrd="0" parTransId="{8D9D61D1-F5C4-4828-82D2-6D6658958384}" sibTransId="{63A7D9D8-D836-4392-ACC6-683EBF5D05A6}"/>
    <dgm:cxn modelId="{252609AE-8795-45AC-BCDD-57E4C670422E}" type="presOf" srcId="{02A84A08-A776-4DB9-85F3-14B6D8A4A373}" destId="{1195886D-6C4C-4B1B-B5C2-3CF188213129}" srcOrd="0" destOrd="2" presId="urn:microsoft.com/office/officeart/2005/8/layout/vList6"/>
    <dgm:cxn modelId="{0D9BEDC1-2406-4092-8020-6DB9065FFEF0}" type="presOf" srcId="{BD13FCF5-E078-4602-AF53-BC7F8DAFA14E}" destId="{1FED3F25-FD54-4327-8AFD-4E5F9682F3AA}" srcOrd="0" destOrd="0" presId="urn:microsoft.com/office/officeart/2005/8/layout/vList6"/>
    <dgm:cxn modelId="{D076AC5F-6999-4A04-BBA3-E2568393D3AB}" type="presOf" srcId="{E953392B-23D5-4EEC-9D38-3CE0E3F0027E}" destId="{DB6F568B-DB1E-48CB-BC63-B1DB6E3FE4B6}" srcOrd="0" destOrd="1" presId="urn:microsoft.com/office/officeart/2005/8/layout/vList6"/>
    <dgm:cxn modelId="{8134CC07-A667-4284-9B1F-6389CE474765}" srcId="{BD13FCF5-E078-4602-AF53-BC7F8DAFA14E}" destId="{E953392B-23D5-4EEC-9D38-3CE0E3F0027E}" srcOrd="1" destOrd="0" parTransId="{11A1F6A4-DB57-4FDA-9901-D2248DD77390}" sibTransId="{10F25108-AC55-4A2A-B624-6EAF84C738EF}"/>
    <dgm:cxn modelId="{3CBF2E03-855F-45CA-A4BC-20C1634829DB}" type="presOf" srcId="{A5F9712D-9917-4CAF-B15B-67B908DF1C34}" destId="{1195886D-6C4C-4B1B-B5C2-3CF188213129}" srcOrd="0" destOrd="0" presId="urn:microsoft.com/office/officeart/2005/8/layout/vList6"/>
    <dgm:cxn modelId="{076A7AF6-EEB3-43D6-8AA4-249EA2D3F17F}" srcId="{BD13FCF5-E078-4602-AF53-BC7F8DAFA14E}" destId="{E8FDC5BC-65B4-47C6-8E8E-EAEC4C9931F8}" srcOrd="0" destOrd="0" parTransId="{BDD28A47-0B54-487C-84C2-5F8481621A20}" sibTransId="{9EF795CF-A4DA-46B8-B24B-4EC7E29B954F}"/>
    <dgm:cxn modelId="{00066F60-EB5E-44A6-B5B0-6C352A4DC3FD}" srcId="{AD6FB15F-5CC6-40B1-8F13-D341EEEEB2E9}" destId="{A5F9712D-9917-4CAF-B15B-67B908DF1C34}" srcOrd="0" destOrd="0" parTransId="{D826E2C1-E678-4FD9-A255-7D25179FAE25}" sibTransId="{B16C94A4-058D-433F-AC2D-6C49FD9BEAFD}"/>
    <dgm:cxn modelId="{DFB5B5CB-14C6-48E9-B87E-E29C4BE41FCF}" type="presOf" srcId="{2369D838-0B6F-4B48-8A1C-405C54D3F682}" destId="{1195886D-6C4C-4B1B-B5C2-3CF188213129}" srcOrd="0" destOrd="1" presId="urn:microsoft.com/office/officeart/2005/8/layout/vList6"/>
    <dgm:cxn modelId="{61ED1648-7E3A-4CC9-886D-F823F2F166CE}" type="presOf" srcId="{71B248A7-E9E6-40A0-8C20-5CB37DB96267}" destId="{DB6F568B-DB1E-48CB-BC63-B1DB6E3FE4B6}" srcOrd="0" destOrd="3" presId="urn:microsoft.com/office/officeart/2005/8/layout/vList6"/>
    <dgm:cxn modelId="{EAF7DA67-8431-473E-978D-0CDA36474DD8}" srcId="{DD652D99-D3C9-4877-A0C0-E3EEEC752655}" destId="{BD13FCF5-E078-4602-AF53-BC7F8DAFA14E}" srcOrd="1" destOrd="0" parTransId="{443E78F4-6225-472F-A553-BBB22B84B554}" sibTransId="{8050F324-77C8-4577-AC53-E6A9AE03DC64}"/>
    <dgm:cxn modelId="{0721EDAC-0CCF-4409-8F45-12E5616BBC98}" srcId="{BD13FCF5-E078-4602-AF53-BC7F8DAFA14E}" destId="{C73003FE-84F5-49D5-888E-CDE4AB63A6FC}" srcOrd="2" destOrd="0" parTransId="{7C171675-B925-488F-B5B8-C2D7A72CCABC}" sibTransId="{FAECA3BD-2DD6-4999-8C03-21C07AD6AFFD}"/>
    <dgm:cxn modelId="{E1A69059-E357-41D4-A376-6707E091FE82}" srcId="{DD652D99-D3C9-4877-A0C0-E3EEEC752655}" destId="{AD6FB15F-5CC6-40B1-8F13-D341EEEEB2E9}" srcOrd="0" destOrd="0" parTransId="{8EF6ECD2-2B57-411C-9CD7-A1A4A00950D5}" sibTransId="{7DEA3189-ED6A-4D73-99EC-C12503EF406C}"/>
    <dgm:cxn modelId="{F8E8CC56-69DA-4CA9-89A1-F08272479309}" srcId="{AD6FB15F-5CC6-40B1-8F13-D341EEEEB2E9}" destId="{2369D838-0B6F-4B48-8A1C-405C54D3F682}" srcOrd="1" destOrd="0" parTransId="{4E6573E9-F79A-4EE8-A0C8-23ABC2943623}" sibTransId="{083D8AF8-2E6B-487E-92C6-29B26E0F8091}"/>
    <dgm:cxn modelId="{E4F3FFA2-9EFD-4049-9BDC-6B7DBF319786}" type="presParOf" srcId="{272EDCD8-9B1C-469A-9F6C-273A6AC7E652}" destId="{64F40A4C-EEC9-4D89-889B-ED51C2D01A66}" srcOrd="0" destOrd="0" presId="urn:microsoft.com/office/officeart/2005/8/layout/vList6"/>
    <dgm:cxn modelId="{705387F1-FFDA-4DD5-850B-29653DD158A4}" type="presParOf" srcId="{64F40A4C-EEC9-4D89-889B-ED51C2D01A66}" destId="{E294608D-D44F-420D-AF67-A21C5773E8B1}" srcOrd="0" destOrd="0" presId="urn:microsoft.com/office/officeart/2005/8/layout/vList6"/>
    <dgm:cxn modelId="{CBE5BF2E-3F29-4813-B261-CFA75E2552BE}" type="presParOf" srcId="{64F40A4C-EEC9-4D89-889B-ED51C2D01A66}" destId="{1195886D-6C4C-4B1B-B5C2-3CF188213129}" srcOrd="1" destOrd="0" presId="urn:microsoft.com/office/officeart/2005/8/layout/vList6"/>
    <dgm:cxn modelId="{2033DF51-B033-4FE4-B500-DD4E086F6609}" type="presParOf" srcId="{272EDCD8-9B1C-469A-9F6C-273A6AC7E652}" destId="{6709C374-E202-4B30-9861-6D46AC43F060}" srcOrd="1" destOrd="0" presId="urn:microsoft.com/office/officeart/2005/8/layout/vList6"/>
    <dgm:cxn modelId="{73BDED76-E38E-4D36-88D6-DA10875F72C7}" type="presParOf" srcId="{272EDCD8-9B1C-469A-9F6C-273A6AC7E652}" destId="{D303BBD1-341C-4C3B-8868-65D053379169}" srcOrd="2" destOrd="0" presId="urn:microsoft.com/office/officeart/2005/8/layout/vList6"/>
    <dgm:cxn modelId="{BC3DBC0D-6B7C-4FE3-B1B8-BAF1E88F940B}" type="presParOf" srcId="{D303BBD1-341C-4C3B-8868-65D053379169}" destId="{1FED3F25-FD54-4327-8AFD-4E5F9682F3AA}" srcOrd="0" destOrd="0" presId="urn:microsoft.com/office/officeart/2005/8/layout/vList6"/>
    <dgm:cxn modelId="{0470DF4D-4530-41A7-8D2C-81DAF54DCB08}" type="presParOf" srcId="{D303BBD1-341C-4C3B-8868-65D053379169}" destId="{DB6F568B-DB1E-48CB-BC63-B1DB6E3FE4B6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3F0A35F-5644-4C9C-BEF4-B0CFD6214245}" type="doc">
      <dgm:prSet loTypeId="urn:microsoft.com/office/officeart/2005/8/layout/hProcess6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PE"/>
        </a:p>
      </dgm:t>
    </dgm:pt>
    <dgm:pt modelId="{B945BAC8-8F81-4325-973B-98C05C1EF878}">
      <dgm:prSet phldrT="[Texto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es-PE" sz="20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ART. 20°. SUSALUD puede imponer sanciones a : IAFAS, IPRESS, UGIPRESS</a:t>
          </a:r>
          <a:endParaRPr lang="es-PE" sz="20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B0106E6-9382-4694-B596-F62F42414CFD}" type="parTrans" cxnId="{88AFCCBD-DF14-4A71-96B0-CA43F48F014F}">
      <dgm:prSet/>
      <dgm:spPr/>
      <dgm:t>
        <a:bodyPr/>
        <a:lstStyle/>
        <a:p>
          <a:endParaRPr lang="es-PE"/>
        </a:p>
      </dgm:t>
    </dgm:pt>
    <dgm:pt modelId="{E0882CC7-C58B-4EDA-AF08-5A8822EE6A7E}" type="sibTrans" cxnId="{88AFCCBD-DF14-4A71-96B0-CA43F48F014F}">
      <dgm:prSet/>
      <dgm:spPr/>
      <dgm:t>
        <a:bodyPr/>
        <a:lstStyle/>
        <a:p>
          <a:endParaRPr lang="es-PE"/>
        </a:p>
      </dgm:t>
    </dgm:pt>
    <dgm:pt modelId="{A36260F7-DE00-4372-A979-5199A5376B52}">
      <dgm:prSet phldrT="[Texto]"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pPr algn="just"/>
          <a:r>
            <a:rPr lang="es-PE" sz="2000" dirty="0" smtClean="0"/>
            <a:t>a. Amonestación escrita</a:t>
          </a:r>
          <a:endParaRPr lang="es-PE" sz="2000" dirty="0"/>
        </a:p>
      </dgm:t>
    </dgm:pt>
    <dgm:pt modelId="{DDDBF4E5-D7E5-4225-A50B-469AEE81B629}" type="parTrans" cxnId="{DE4B0A44-5736-4A25-B6D6-230B2DC5016F}">
      <dgm:prSet/>
      <dgm:spPr/>
      <dgm:t>
        <a:bodyPr/>
        <a:lstStyle/>
        <a:p>
          <a:endParaRPr lang="es-PE"/>
        </a:p>
      </dgm:t>
    </dgm:pt>
    <dgm:pt modelId="{17F89DFF-0677-4D5B-A10B-1C50B6573285}" type="sibTrans" cxnId="{DE4B0A44-5736-4A25-B6D6-230B2DC5016F}">
      <dgm:prSet/>
      <dgm:spPr/>
      <dgm:t>
        <a:bodyPr/>
        <a:lstStyle/>
        <a:p>
          <a:endParaRPr lang="es-PE"/>
        </a:p>
      </dgm:t>
    </dgm:pt>
    <dgm:pt modelId="{89BF2314-7F92-4A4A-93AD-C4216787E6E8}">
      <dgm:prSet phldrT="[Texto]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pPr algn="l"/>
          <a:endParaRPr lang="es-PE" sz="1800" dirty="0"/>
        </a:p>
      </dgm:t>
    </dgm:pt>
    <dgm:pt modelId="{7922883B-F2E8-4C04-8B11-55CB4ACB5C97}" type="parTrans" cxnId="{7984AE69-AC37-487F-A0C8-26DAEE792449}">
      <dgm:prSet/>
      <dgm:spPr/>
      <dgm:t>
        <a:bodyPr/>
        <a:lstStyle/>
        <a:p>
          <a:endParaRPr lang="es-PE"/>
        </a:p>
      </dgm:t>
    </dgm:pt>
    <dgm:pt modelId="{532777B9-55DF-4F6C-B692-7587FC4C4E5B}" type="sibTrans" cxnId="{7984AE69-AC37-487F-A0C8-26DAEE792449}">
      <dgm:prSet/>
      <dgm:spPr/>
      <dgm:t>
        <a:bodyPr/>
        <a:lstStyle/>
        <a:p>
          <a:endParaRPr lang="es-PE"/>
        </a:p>
      </dgm:t>
    </dgm:pt>
    <dgm:pt modelId="{75D1A380-6BA4-4EDC-9E59-8C180AD2833E}">
      <dgm:prSet phldrT="[Texto]"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pPr algn="just"/>
          <a:r>
            <a:rPr lang="es-PE" sz="2000" dirty="0" smtClean="0"/>
            <a:t>b. Multa hasta un máximo de 500 UIT</a:t>
          </a:r>
          <a:endParaRPr lang="es-PE" sz="2000" dirty="0"/>
        </a:p>
      </dgm:t>
    </dgm:pt>
    <dgm:pt modelId="{46470BEA-60C7-4A6B-B4C0-3E770FDAE1E3}" type="parTrans" cxnId="{9894E386-107C-4349-B7E1-16EFD03903D4}">
      <dgm:prSet/>
      <dgm:spPr/>
      <dgm:t>
        <a:bodyPr/>
        <a:lstStyle/>
        <a:p>
          <a:endParaRPr lang="es-PE"/>
        </a:p>
      </dgm:t>
    </dgm:pt>
    <dgm:pt modelId="{BA6CCDB2-ADBE-437B-AE92-159F189EB022}" type="sibTrans" cxnId="{9894E386-107C-4349-B7E1-16EFD03903D4}">
      <dgm:prSet/>
      <dgm:spPr/>
      <dgm:t>
        <a:bodyPr/>
        <a:lstStyle/>
        <a:p>
          <a:endParaRPr lang="es-PE"/>
        </a:p>
      </dgm:t>
    </dgm:pt>
    <dgm:pt modelId="{CA039DD3-2F4F-4A67-9D37-6E039E160F49}">
      <dgm:prSet phldrT="[Texto]"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pPr algn="just"/>
          <a:r>
            <a:rPr lang="es-PE" sz="2000" dirty="0" smtClean="0"/>
            <a:t>c. Suspensión de las IAFAS hasta por 6 meses</a:t>
          </a:r>
          <a:endParaRPr lang="es-PE" sz="2000" dirty="0"/>
        </a:p>
      </dgm:t>
    </dgm:pt>
    <dgm:pt modelId="{670AFFFF-9EA9-4546-AA24-1D47F131B571}" type="parTrans" cxnId="{37E9B3FD-4D37-4249-97B0-8C6D18FE5E11}">
      <dgm:prSet/>
      <dgm:spPr/>
      <dgm:t>
        <a:bodyPr/>
        <a:lstStyle/>
        <a:p>
          <a:endParaRPr lang="es-PE"/>
        </a:p>
      </dgm:t>
    </dgm:pt>
    <dgm:pt modelId="{A855E794-5F1F-4055-B9D9-E5BA9CCD0D76}" type="sibTrans" cxnId="{37E9B3FD-4D37-4249-97B0-8C6D18FE5E11}">
      <dgm:prSet/>
      <dgm:spPr/>
      <dgm:t>
        <a:bodyPr/>
        <a:lstStyle/>
        <a:p>
          <a:endParaRPr lang="es-PE"/>
        </a:p>
      </dgm:t>
    </dgm:pt>
    <dgm:pt modelId="{B4C8BB46-8362-494C-A737-B2404B993633}">
      <dgm:prSet phldrT="[Texto]"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pPr algn="just"/>
          <a:r>
            <a:rPr lang="es-PE" sz="2000" dirty="0" smtClean="0"/>
            <a:t>d. Resolución de uno o mas servicios de las IPRESS máximo 6 meses</a:t>
          </a:r>
          <a:endParaRPr lang="es-PE" sz="2000" dirty="0"/>
        </a:p>
      </dgm:t>
    </dgm:pt>
    <dgm:pt modelId="{E8A6EEAA-77C6-44E9-9ACE-5DC66F0A7444}" type="parTrans" cxnId="{1FC6D19C-0C32-469F-B66A-616F3EBBACDF}">
      <dgm:prSet/>
      <dgm:spPr/>
      <dgm:t>
        <a:bodyPr/>
        <a:lstStyle/>
        <a:p>
          <a:endParaRPr lang="es-PE"/>
        </a:p>
      </dgm:t>
    </dgm:pt>
    <dgm:pt modelId="{F5F11553-7545-4829-8A37-A40D8517C64F}" type="sibTrans" cxnId="{1FC6D19C-0C32-469F-B66A-616F3EBBACDF}">
      <dgm:prSet/>
      <dgm:spPr/>
      <dgm:t>
        <a:bodyPr/>
        <a:lstStyle/>
        <a:p>
          <a:endParaRPr lang="es-PE"/>
        </a:p>
      </dgm:t>
    </dgm:pt>
    <dgm:pt modelId="{42255DE0-7FEF-484A-9B01-F0E76AFBEE43}">
      <dgm:prSet phldrT="[Texto]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pPr algn="l"/>
          <a:endParaRPr lang="es-PE" sz="1800" dirty="0"/>
        </a:p>
      </dgm:t>
    </dgm:pt>
    <dgm:pt modelId="{0E6F1163-004C-4B6F-A86C-B32D2EB22638}" type="parTrans" cxnId="{0BAD9E5C-9022-4AB4-A9B3-3B84EB43C211}">
      <dgm:prSet/>
      <dgm:spPr/>
      <dgm:t>
        <a:bodyPr/>
        <a:lstStyle/>
        <a:p>
          <a:endParaRPr lang="es-PE"/>
        </a:p>
      </dgm:t>
    </dgm:pt>
    <dgm:pt modelId="{57FAE725-EB8E-4CE8-B626-CD2EA30B4865}" type="sibTrans" cxnId="{0BAD9E5C-9022-4AB4-A9B3-3B84EB43C211}">
      <dgm:prSet/>
      <dgm:spPr/>
      <dgm:t>
        <a:bodyPr/>
        <a:lstStyle/>
        <a:p>
          <a:endParaRPr lang="es-PE"/>
        </a:p>
      </dgm:t>
    </dgm:pt>
    <dgm:pt modelId="{AF974A90-BA28-4B72-A797-58904FAB9742}">
      <dgm:prSet phldrT="[Texto]"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pPr algn="just"/>
          <a:r>
            <a:rPr lang="es-PE" sz="2000" dirty="0" smtClean="0"/>
            <a:t>e. Cierre temporal de IPRESS por 6 meses</a:t>
          </a:r>
          <a:endParaRPr lang="es-PE" sz="2000" dirty="0"/>
        </a:p>
      </dgm:t>
    </dgm:pt>
    <dgm:pt modelId="{05022DAB-F83E-4112-B2D7-A00F95C7E716}" type="parTrans" cxnId="{21E3AADE-C7C8-402B-9330-BA1C313016BD}">
      <dgm:prSet/>
      <dgm:spPr/>
      <dgm:t>
        <a:bodyPr/>
        <a:lstStyle/>
        <a:p>
          <a:endParaRPr lang="es-PE"/>
        </a:p>
      </dgm:t>
    </dgm:pt>
    <dgm:pt modelId="{9F0C74FC-EE29-4CE1-9FB0-504E4DFCB146}" type="sibTrans" cxnId="{21E3AADE-C7C8-402B-9330-BA1C313016BD}">
      <dgm:prSet/>
      <dgm:spPr/>
      <dgm:t>
        <a:bodyPr/>
        <a:lstStyle/>
        <a:p>
          <a:endParaRPr lang="es-PE"/>
        </a:p>
      </dgm:t>
    </dgm:pt>
    <dgm:pt modelId="{3A0DA542-2900-4285-8B21-9388692C8FF8}">
      <dgm:prSet phldrT="[Texto]"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pPr algn="just"/>
          <a:r>
            <a:rPr lang="es-PE" sz="2000" dirty="0" smtClean="0"/>
            <a:t>f. Revocación de la Autorización de Funcionamiento de IAFAS</a:t>
          </a:r>
          <a:endParaRPr lang="es-PE" sz="2000" dirty="0"/>
        </a:p>
      </dgm:t>
    </dgm:pt>
    <dgm:pt modelId="{4F7AA2C0-F48B-4DC0-80BF-74FCE09EDF2E}" type="parTrans" cxnId="{F2349848-0358-41CB-8C6F-B020C61B6F36}">
      <dgm:prSet/>
      <dgm:spPr/>
      <dgm:t>
        <a:bodyPr/>
        <a:lstStyle/>
        <a:p>
          <a:endParaRPr lang="es-PE"/>
        </a:p>
      </dgm:t>
    </dgm:pt>
    <dgm:pt modelId="{6D636BAD-C993-452B-9718-84A7814914BD}" type="sibTrans" cxnId="{F2349848-0358-41CB-8C6F-B020C61B6F36}">
      <dgm:prSet/>
      <dgm:spPr/>
      <dgm:t>
        <a:bodyPr/>
        <a:lstStyle/>
        <a:p>
          <a:endParaRPr lang="es-PE"/>
        </a:p>
      </dgm:t>
    </dgm:pt>
    <dgm:pt modelId="{712D04DA-7D89-4C40-9098-5E74533AAD6F}">
      <dgm:prSet phldrT="[Texto]"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pPr algn="just"/>
          <a:r>
            <a:rPr lang="es-PE" sz="2000" dirty="0" smtClean="0"/>
            <a:t>g. Cierre definitivo de IPRESS</a:t>
          </a:r>
          <a:endParaRPr lang="es-PE" sz="2000" dirty="0"/>
        </a:p>
      </dgm:t>
    </dgm:pt>
    <dgm:pt modelId="{AED8BAD7-B038-4F08-858C-4C24EE87D8DF}" type="parTrans" cxnId="{10021AA3-1DE6-4081-B763-7B21A220A3DA}">
      <dgm:prSet/>
      <dgm:spPr/>
      <dgm:t>
        <a:bodyPr/>
        <a:lstStyle/>
        <a:p>
          <a:endParaRPr lang="es-PE"/>
        </a:p>
      </dgm:t>
    </dgm:pt>
    <dgm:pt modelId="{1ED68952-1BB3-41F1-8724-55D93FE761E4}" type="sibTrans" cxnId="{10021AA3-1DE6-4081-B763-7B21A220A3DA}">
      <dgm:prSet/>
      <dgm:spPr/>
      <dgm:t>
        <a:bodyPr/>
        <a:lstStyle/>
        <a:p>
          <a:endParaRPr lang="es-PE"/>
        </a:p>
      </dgm:t>
    </dgm:pt>
    <dgm:pt modelId="{10A930ED-7D8B-4825-A27A-3D39FDA14FFA}">
      <dgm:prSet phldrT="[Texto]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pPr algn="just"/>
          <a:endParaRPr lang="es-PE" sz="1800" dirty="0"/>
        </a:p>
      </dgm:t>
    </dgm:pt>
    <dgm:pt modelId="{6D7DB927-BED8-4C98-BC39-FCB2F5BF2918}" type="parTrans" cxnId="{7479B424-8133-4561-AC6A-A906EAA8F685}">
      <dgm:prSet/>
      <dgm:spPr/>
      <dgm:t>
        <a:bodyPr/>
        <a:lstStyle/>
        <a:p>
          <a:endParaRPr lang="es-PE"/>
        </a:p>
      </dgm:t>
    </dgm:pt>
    <dgm:pt modelId="{49EBC9EC-A1D6-4C02-8AE3-009533E5B960}" type="sibTrans" cxnId="{7479B424-8133-4561-AC6A-A906EAA8F685}">
      <dgm:prSet/>
      <dgm:spPr/>
      <dgm:t>
        <a:bodyPr/>
        <a:lstStyle/>
        <a:p>
          <a:endParaRPr lang="es-PE"/>
        </a:p>
      </dgm:t>
    </dgm:pt>
    <dgm:pt modelId="{49CEE184-125B-4C74-A27F-09EB353BF0E0}" type="pres">
      <dgm:prSet presAssocID="{63F0A35F-5644-4C9C-BEF4-B0CFD6214245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PE"/>
        </a:p>
      </dgm:t>
    </dgm:pt>
    <dgm:pt modelId="{73810E3D-6D7D-446C-9C3D-FDA0AD2DC8E2}" type="pres">
      <dgm:prSet presAssocID="{B945BAC8-8F81-4325-973B-98C05C1EF878}" presName="compNode" presStyleCnt="0"/>
      <dgm:spPr/>
      <dgm:t>
        <a:bodyPr/>
        <a:lstStyle/>
        <a:p>
          <a:endParaRPr lang="es-PE"/>
        </a:p>
      </dgm:t>
    </dgm:pt>
    <dgm:pt modelId="{10A98770-3537-4873-AFF4-95AF198EF583}" type="pres">
      <dgm:prSet presAssocID="{B945BAC8-8F81-4325-973B-98C05C1EF878}" presName="noGeometry" presStyleCnt="0"/>
      <dgm:spPr/>
      <dgm:t>
        <a:bodyPr/>
        <a:lstStyle/>
        <a:p>
          <a:endParaRPr lang="es-PE"/>
        </a:p>
      </dgm:t>
    </dgm:pt>
    <dgm:pt modelId="{3ABDF856-98ED-4A7A-A947-B4866306024B}" type="pres">
      <dgm:prSet presAssocID="{B945BAC8-8F81-4325-973B-98C05C1EF878}" presName="childTextVisible" presStyleLbl="bgAccFollowNode1" presStyleIdx="0" presStyleCnt="1" custScaleX="150059" custScaleY="107335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AFDD2774-9E13-4FA6-9517-EF30E3048C4D}" type="pres">
      <dgm:prSet presAssocID="{B945BAC8-8F81-4325-973B-98C05C1EF878}" presName="childTextHidden" presStyleLbl="bgAccFollowNode1" presStyleIdx="0" presStyleCnt="1"/>
      <dgm:spPr/>
      <dgm:t>
        <a:bodyPr/>
        <a:lstStyle/>
        <a:p>
          <a:endParaRPr lang="es-PE"/>
        </a:p>
      </dgm:t>
    </dgm:pt>
    <dgm:pt modelId="{0876D006-0240-4471-9648-FA208D17FD80}" type="pres">
      <dgm:prSet presAssocID="{B945BAC8-8F81-4325-973B-98C05C1EF878}" presName="parentText" presStyleLbl="node1" presStyleIdx="0" presStyleCnt="1" custScaleX="81318" custScaleY="87937" custLinFactNeighborX="-8006" custLinFactNeighborY="3951">
        <dgm:presLayoutVars>
          <dgm:chMax val="1"/>
          <dgm:bulletEnabled val="1"/>
        </dgm:presLayoutVars>
      </dgm:prSet>
      <dgm:spPr/>
      <dgm:t>
        <a:bodyPr/>
        <a:lstStyle/>
        <a:p>
          <a:endParaRPr lang="es-PE"/>
        </a:p>
      </dgm:t>
    </dgm:pt>
  </dgm:ptLst>
  <dgm:cxnLst>
    <dgm:cxn modelId="{7CBCCF5F-D66C-4E6A-A1D2-E23072E15D2D}" type="presOf" srcId="{712D04DA-7D89-4C40-9098-5E74533AAD6F}" destId="{AFDD2774-9E13-4FA6-9517-EF30E3048C4D}" srcOrd="1" destOrd="7" presId="urn:microsoft.com/office/officeart/2005/8/layout/hProcess6"/>
    <dgm:cxn modelId="{37E9B3FD-4D37-4249-97B0-8C6D18FE5E11}" srcId="{B945BAC8-8F81-4325-973B-98C05C1EF878}" destId="{CA039DD3-2F4F-4A67-9D37-6E039E160F49}" srcOrd="3" destOrd="0" parTransId="{670AFFFF-9EA9-4546-AA24-1D47F131B571}" sibTransId="{A855E794-5F1F-4055-B9D9-E5BA9CCD0D76}"/>
    <dgm:cxn modelId="{9894E386-107C-4349-B7E1-16EFD03903D4}" srcId="{B945BAC8-8F81-4325-973B-98C05C1EF878}" destId="{75D1A380-6BA4-4EDC-9E59-8C180AD2833E}" srcOrd="2" destOrd="0" parTransId="{46470BEA-60C7-4A6B-B4C0-3E770FDAE1E3}" sibTransId="{BA6CCDB2-ADBE-437B-AE92-159F189EB022}"/>
    <dgm:cxn modelId="{916E13F4-BE8F-4073-B66A-E25F6C02DAA8}" type="presOf" srcId="{75D1A380-6BA4-4EDC-9E59-8C180AD2833E}" destId="{3ABDF856-98ED-4A7A-A947-B4866306024B}" srcOrd="0" destOrd="2" presId="urn:microsoft.com/office/officeart/2005/8/layout/hProcess6"/>
    <dgm:cxn modelId="{7253877A-5F2E-4723-8E08-BEDF0C3B3D35}" type="presOf" srcId="{10A930ED-7D8B-4825-A27A-3D39FDA14FFA}" destId="{AFDD2774-9E13-4FA6-9517-EF30E3048C4D}" srcOrd="1" destOrd="0" presId="urn:microsoft.com/office/officeart/2005/8/layout/hProcess6"/>
    <dgm:cxn modelId="{7984AE69-AC37-487F-A0C8-26DAEE792449}" srcId="{B945BAC8-8F81-4325-973B-98C05C1EF878}" destId="{89BF2314-7F92-4A4A-93AD-C4216787E6E8}" srcOrd="9" destOrd="0" parTransId="{7922883B-F2E8-4C04-8B11-55CB4ACB5C97}" sibTransId="{532777B9-55DF-4F6C-B692-7587FC4C4E5B}"/>
    <dgm:cxn modelId="{60C51F30-582D-4BA7-9C08-019C2DEF7BBE}" type="presOf" srcId="{B945BAC8-8F81-4325-973B-98C05C1EF878}" destId="{0876D006-0240-4471-9648-FA208D17FD80}" srcOrd="0" destOrd="0" presId="urn:microsoft.com/office/officeart/2005/8/layout/hProcess6"/>
    <dgm:cxn modelId="{7479B424-8133-4561-AC6A-A906EAA8F685}" srcId="{B945BAC8-8F81-4325-973B-98C05C1EF878}" destId="{10A930ED-7D8B-4825-A27A-3D39FDA14FFA}" srcOrd="0" destOrd="0" parTransId="{6D7DB927-BED8-4C98-BC39-FCB2F5BF2918}" sibTransId="{49EBC9EC-A1D6-4C02-8AE3-009533E5B960}"/>
    <dgm:cxn modelId="{CA7513F6-BE25-4A67-814B-61974FCA144F}" type="presOf" srcId="{AF974A90-BA28-4B72-A797-58904FAB9742}" destId="{3ABDF856-98ED-4A7A-A947-B4866306024B}" srcOrd="0" destOrd="5" presId="urn:microsoft.com/office/officeart/2005/8/layout/hProcess6"/>
    <dgm:cxn modelId="{21E3AADE-C7C8-402B-9330-BA1C313016BD}" srcId="{B945BAC8-8F81-4325-973B-98C05C1EF878}" destId="{AF974A90-BA28-4B72-A797-58904FAB9742}" srcOrd="5" destOrd="0" parTransId="{05022DAB-F83E-4112-B2D7-A00F95C7E716}" sibTransId="{9F0C74FC-EE29-4CE1-9FB0-504E4DFCB146}"/>
    <dgm:cxn modelId="{DB81F770-5C93-44E9-A34F-BC047715CE70}" type="presOf" srcId="{A36260F7-DE00-4372-A979-5199A5376B52}" destId="{3ABDF856-98ED-4A7A-A947-B4866306024B}" srcOrd="0" destOrd="1" presId="urn:microsoft.com/office/officeart/2005/8/layout/hProcess6"/>
    <dgm:cxn modelId="{F2349848-0358-41CB-8C6F-B020C61B6F36}" srcId="{B945BAC8-8F81-4325-973B-98C05C1EF878}" destId="{3A0DA542-2900-4285-8B21-9388692C8FF8}" srcOrd="6" destOrd="0" parTransId="{4F7AA2C0-F48B-4DC0-80BF-74FCE09EDF2E}" sibTransId="{6D636BAD-C993-452B-9718-84A7814914BD}"/>
    <dgm:cxn modelId="{A7F4256E-0B4B-4244-A385-A111A42E1C7E}" type="presOf" srcId="{B4C8BB46-8362-494C-A737-B2404B993633}" destId="{AFDD2774-9E13-4FA6-9517-EF30E3048C4D}" srcOrd="1" destOrd="4" presId="urn:microsoft.com/office/officeart/2005/8/layout/hProcess6"/>
    <dgm:cxn modelId="{1D820380-BA4D-4E60-BD7C-BC70C4BE38EB}" type="presOf" srcId="{A36260F7-DE00-4372-A979-5199A5376B52}" destId="{AFDD2774-9E13-4FA6-9517-EF30E3048C4D}" srcOrd="1" destOrd="1" presId="urn:microsoft.com/office/officeart/2005/8/layout/hProcess6"/>
    <dgm:cxn modelId="{1FC6D19C-0C32-469F-B66A-616F3EBBACDF}" srcId="{B945BAC8-8F81-4325-973B-98C05C1EF878}" destId="{B4C8BB46-8362-494C-A737-B2404B993633}" srcOrd="4" destOrd="0" parTransId="{E8A6EEAA-77C6-44E9-9ACE-5DC66F0A7444}" sibTransId="{F5F11553-7545-4829-8A37-A40D8517C64F}"/>
    <dgm:cxn modelId="{F19CC5AE-09E7-41E3-AF1E-76811ADEB319}" type="presOf" srcId="{42255DE0-7FEF-484A-9B01-F0E76AFBEE43}" destId="{3ABDF856-98ED-4A7A-A947-B4866306024B}" srcOrd="0" destOrd="8" presId="urn:microsoft.com/office/officeart/2005/8/layout/hProcess6"/>
    <dgm:cxn modelId="{92C54775-2D5C-4204-965A-9ACEC603E84D}" type="presOf" srcId="{B4C8BB46-8362-494C-A737-B2404B993633}" destId="{3ABDF856-98ED-4A7A-A947-B4866306024B}" srcOrd="0" destOrd="4" presId="urn:microsoft.com/office/officeart/2005/8/layout/hProcess6"/>
    <dgm:cxn modelId="{B207AC03-6843-489D-8610-BD5EC0A859E3}" type="presOf" srcId="{712D04DA-7D89-4C40-9098-5E74533AAD6F}" destId="{3ABDF856-98ED-4A7A-A947-B4866306024B}" srcOrd="0" destOrd="7" presId="urn:microsoft.com/office/officeart/2005/8/layout/hProcess6"/>
    <dgm:cxn modelId="{5F1CAF50-8A5D-4FF5-B8F7-9865E0672778}" type="presOf" srcId="{CA039DD3-2F4F-4A67-9D37-6E039E160F49}" destId="{AFDD2774-9E13-4FA6-9517-EF30E3048C4D}" srcOrd="1" destOrd="3" presId="urn:microsoft.com/office/officeart/2005/8/layout/hProcess6"/>
    <dgm:cxn modelId="{F2A4849B-EE90-4A15-9B32-8A1D1A5C1624}" type="presOf" srcId="{CA039DD3-2F4F-4A67-9D37-6E039E160F49}" destId="{3ABDF856-98ED-4A7A-A947-B4866306024B}" srcOrd="0" destOrd="3" presId="urn:microsoft.com/office/officeart/2005/8/layout/hProcess6"/>
    <dgm:cxn modelId="{01E07BF8-182F-4D92-834C-9B7C213C331C}" type="presOf" srcId="{42255DE0-7FEF-484A-9B01-F0E76AFBEE43}" destId="{AFDD2774-9E13-4FA6-9517-EF30E3048C4D}" srcOrd="1" destOrd="8" presId="urn:microsoft.com/office/officeart/2005/8/layout/hProcess6"/>
    <dgm:cxn modelId="{9744B426-F146-40AE-8FCA-5E3ACB6C337A}" type="presOf" srcId="{3A0DA542-2900-4285-8B21-9388692C8FF8}" destId="{3ABDF856-98ED-4A7A-A947-B4866306024B}" srcOrd="0" destOrd="6" presId="urn:microsoft.com/office/officeart/2005/8/layout/hProcess6"/>
    <dgm:cxn modelId="{10021AA3-1DE6-4081-B763-7B21A220A3DA}" srcId="{B945BAC8-8F81-4325-973B-98C05C1EF878}" destId="{712D04DA-7D89-4C40-9098-5E74533AAD6F}" srcOrd="7" destOrd="0" parTransId="{AED8BAD7-B038-4F08-858C-4C24EE87D8DF}" sibTransId="{1ED68952-1BB3-41F1-8724-55D93FE761E4}"/>
    <dgm:cxn modelId="{810A5A2D-6AF4-4857-ADFF-D93ECB1B818A}" type="presOf" srcId="{89BF2314-7F92-4A4A-93AD-C4216787E6E8}" destId="{3ABDF856-98ED-4A7A-A947-B4866306024B}" srcOrd="0" destOrd="9" presId="urn:microsoft.com/office/officeart/2005/8/layout/hProcess6"/>
    <dgm:cxn modelId="{DE4B0A44-5736-4A25-B6D6-230B2DC5016F}" srcId="{B945BAC8-8F81-4325-973B-98C05C1EF878}" destId="{A36260F7-DE00-4372-A979-5199A5376B52}" srcOrd="1" destOrd="0" parTransId="{DDDBF4E5-D7E5-4225-A50B-469AEE81B629}" sibTransId="{17F89DFF-0677-4D5B-A10B-1C50B6573285}"/>
    <dgm:cxn modelId="{0BAD9E5C-9022-4AB4-A9B3-3B84EB43C211}" srcId="{B945BAC8-8F81-4325-973B-98C05C1EF878}" destId="{42255DE0-7FEF-484A-9B01-F0E76AFBEE43}" srcOrd="8" destOrd="0" parTransId="{0E6F1163-004C-4B6F-A86C-B32D2EB22638}" sibTransId="{57FAE725-EB8E-4CE8-B626-CD2EA30B4865}"/>
    <dgm:cxn modelId="{24199FF2-FC7B-4EFF-AC6B-CBC45239D909}" type="presOf" srcId="{3A0DA542-2900-4285-8B21-9388692C8FF8}" destId="{AFDD2774-9E13-4FA6-9517-EF30E3048C4D}" srcOrd="1" destOrd="6" presId="urn:microsoft.com/office/officeart/2005/8/layout/hProcess6"/>
    <dgm:cxn modelId="{88AFCCBD-DF14-4A71-96B0-CA43F48F014F}" srcId="{63F0A35F-5644-4C9C-BEF4-B0CFD6214245}" destId="{B945BAC8-8F81-4325-973B-98C05C1EF878}" srcOrd="0" destOrd="0" parTransId="{CB0106E6-9382-4694-B596-F62F42414CFD}" sibTransId="{E0882CC7-C58B-4EDA-AF08-5A8822EE6A7E}"/>
    <dgm:cxn modelId="{27E7228E-2026-43E5-9781-62F8EF389EE8}" type="presOf" srcId="{89BF2314-7F92-4A4A-93AD-C4216787E6E8}" destId="{AFDD2774-9E13-4FA6-9517-EF30E3048C4D}" srcOrd="1" destOrd="9" presId="urn:microsoft.com/office/officeart/2005/8/layout/hProcess6"/>
    <dgm:cxn modelId="{2640B368-9C56-4E58-BBEC-766A01D15D61}" type="presOf" srcId="{AF974A90-BA28-4B72-A797-58904FAB9742}" destId="{AFDD2774-9E13-4FA6-9517-EF30E3048C4D}" srcOrd="1" destOrd="5" presId="urn:microsoft.com/office/officeart/2005/8/layout/hProcess6"/>
    <dgm:cxn modelId="{9B3757A1-F8A8-4105-A148-B4F3599091E8}" type="presOf" srcId="{63F0A35F-5644-4C9C-BEF4-B0CFD6214245}" destId="{49CEE184-125B-4C74-A27F-09EB353BF0E0}" srcOrd="0" destOrd="0" presId="urn:microsoft.com/office/officeart/2005/8/layout/hProcess6"/>
    <dgm:cxn modelId="{0D975C9C-8DA5-4A5F-91BD-9E3AE7000031}" type="presOf" srcId="{10A930ED-7D8B-4825-A27A-3D39FDA14FFA}" destId="{3ABDF856-98ED-4A7A-A947-B4866306024B}" srcOrd="0" destOrd="0" presId="urn:microsoft.com/office/officeart/2005/8/layout/hProcess6"/>
    <dgm:cxn modelId="{624374E7-08E2-4F20-A8D0-F4464DA64470}" type="presOf" srcId="{75D1A380-6BA4-4EDC-9E59-8C180AD2833E}" destId="{AFDD2774-9E13-4FA6-9517-EF30E3048C4D}" srcOrd="1" destOrd="2" presId="urn:microsoft.com/office/officeart/2005/8/layout/hProcess6"/>
    <dgm:cxn modelId="{AC4DA0C5-D24F-42B2-BF5C-979D387C1F49}" type="presParOf" srcId="{49CEE184-125B-4C74-A27F-09EB353BF0E0}" destId="{73810E3D-6D7D-446C-9C3D-FDA0AD2DC8E2}" srcOrd="0" destOrd="0" presId="urn:microsoft.com/office/officeart/2005/8/layout/hProcess6"/>
    <dgm:cxn modelId="{0E469758-3BBF-4951-8187-1273EE76BCEE}" type="presParOf" srcId="{73810E3D-6D7D-446C-9C3D-FDA0AD2DC8E2}" destId="{10A98770-3537-4873-AFF4-95AF198EF583}" srcOrd="0" destOrd="0" presId="urn:microsoft.com/office/officeart/2005/8/layout/hProcess6"/>
    <dgm:cxn modelId="{486C304F-A5DC-4FD4-8E63-E0C2FBD0C564}" type="presParOf" srcId="{73810E3D-6D7D-446C-9C3D-FDA0AD2DC8E2}" destId="{3ABDF856-98ED-4A7A-A947-B4866306024B}" srcOrd="1" destOrd="0" presId="urn:microsoft.com/office/officeart/2005/8/layout/hProcess6"/>
    <dgm:cxn modelId="{E80740DF-3855-4C95-816C-9C9FEEF0D165}" type="presParOf" srcId="{73810E3D-6D7D-446C-9C3D-FDA0AD2DC8E2}" destId="{AFDD2774-9E13-4FA6-9517-EF30E3048C4D}" srcOrd="2" destOrd="0" presId="urn:microsoft.com/office/officeart/2005/8/layout/hProcess6"/>
    <dgm:cxn modelId="{2DBA61E2-7383-43BD-BE6A-A2F193C8E518}" type="presParOf" srcId="{73810E3D-6D7D-446C-9C3D-FDA0AD2DC8E2}" destId="{0876D006-0240-4471-9648-FA208D17FD80}" srcOrd="3" destOrd="0" presId="urn:microsoft.com/office/officeart/2005/8/layout/hProcess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8FF5373-F963-4485-A545-78035F855FB0}" type="doc">
      <dgm:prSet loTypeId="urn:microsoft.com/office/officeart/2005/8/layout/hList1" loCatId="list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es-PE"/>
        </a:p>
      </dgm:t>
    </dgm:pt>
    <dgm:pt modelId="{9AA95782-3490-4798-9CDE-98D30691BE61}">
      <dgm:prSet phldrT="[Texto]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es-PE" b="1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RESPONSABILIDAD CIVIL Y PENAL</a:t>
          </a:r>
          <a:endParaRPr lang="es-PE" b="1" cap="none" spc="0" dirty="0">
            <a:ln w="18000">
              <a:solidFill>
                <a:schemeClr val="accent2">
                  <a:satMod val="140000"/>
                </a:schemeClr>
              </a:solidFill>
              <a:prstDash val="solid"/>
              <a:miter lim="800000"/>
            </a:ln>
            <a:solidFill>
              <a:srgbClr val="FF0000"/>
            </a:solidFill>
            <a:effectLst>
              <a:outerShdw blurRad="25500" dist="23000" dir="7020000" algn="tl">
                <a:srgbClr val="000000">
                  <a:alpha val="50000"/>
                </a:srgbClr>
              </a:outerShdw>
            </a:effectLst>
          </a:endParaRPr>
        </a:p>
      </dgm:t>
    </dgm:pt>
    <dgm:pt modelId="{34EADA0D-45AA-4101-BF19-53E489168646}" type="parTrans" cxnId="{4C782CB0-5E3C-4CB0-9420-C0929D699D07}">
      <dgm:prSet/>
      <dgm:spPr/>
      <dgm:t>
        <a:bodyPr/>
        <a:lstStyle/>
        <a:p>
          <a:endParaRPr lang="es-PE"/>
        </a:p>
      </dgm:t>
    </dgm:pt>
    <dgm:pt modelId="{E54A3FA0-77F2-45EF-A9B0-CCF94C6C9358}" type="sibTrans" cxnId="{4C782CB0-5E3C-4CB0-9420-C0929D699D07}">
      <dgm:prSet/>
      <dgm:spPr/>
      <dgm:t>
        <a:bodyPr/>
        <a:lstStyle/>
        <a:p>
          <a:endParaRPr lang="es-PE"/>
        </a:p>
      </dgm:t>
    </dgm:pt>
    <dgm:pt modelId="{88B279ED-B9FB-4141-9925-9CF5381DA6B9}">
      <dgm:prSet phldrT="[Texto]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pPr algn="just"/>
          <a:r>
            <a:rPr lang="es-PE" dirty="0" smtClean="0"/>
            <a:t>Se aplican sin perjuicio de la responsabilidad civil o penal  y se regulan de acuerdo a lo previsto en la legislación de la materia</a:t>
          </a:r>
          <a:endParaRPr lang="es-PE" dirty="0"/>
        </a:p>
      </dgm:t>
    </dgm:pt>
    <dgm:pt modelId="{21E2F79A-168A-4C4D-9B48-0A05CF70498B}" type="parTrans" cxnId="{33F5D4E7-176F-419E-9372-B4E50383C189}">
      <dgm:prSet/>
      <dgm:spPr/>
      <dgm:t>
        <a:bodyPr/>
        <a:lstStyle/>
        <a:p>
          <a:endParaRPr lang="es-PE"/>
        </a:p>
      </dgm:t>
    </dgm:pt>
    <dgm:pt modelId="{FA8954E8-E253-4BC0-B359-96AC03E11248}" type="sibTrans" cxnId="{33F5D4E7-176F-419E-9372-B4E50383C189}">
      <dgm:prSet/>
      <dgm:spPr/>
      <dgm:t>
        <a:bodyPr/>
        <a:lstStyle/>
        <a:p>
          <a:endParaRPr lang="es-PE"/>
        </a:p>
      </dgm:t>
    </dgm:pt>
    <dgm:pt modelId="{C9348342-E6F1-4256-B9FD-0E6C40FDD28A}" type="pres">
      <dgm:prSet presAssocID="{F8FF5373-F963-4485-A545-78035F855FB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PE"/>
        </a:p>
      </dgm:t>
    </dgm:pt>
    <dgm:pt modelId="{BEE3E712-1205-4DEA-A31D-AA5DC3E3B3A5}" type="pres">
      <dgm:prSet presAssocID="{9AA95782-3490-4798-9CDE-98D30691BE61}" presName="composite" presStyleCnt="0"/>
      <dgm:spPr/>
      <dgm:t>
        <a:bodyPr/>
        <a:lstStyle/>
        <a:p>
          <a:endParaRPr lang="es-PE"/>
        </a:p>
      </dgm:t>
    </dgm:pt>
    <dgm:pt modelId="{21D7417D-C423-456B-998D-1519E0656E04}" type="pres">
      <dgm:prSet presAssocID="{9AA95782-3490-4798-9CDE-98D30691BE61}" presName="parTx" presStyleLbl="alignNode1" presStyleIdx="0" presStyleCnt="1" custLinFactNeighborX="-5093" custLinFactNeighborY="-559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5242696B-CC65-499B-AF16-78215C945BC7}" type="pres">
      <dgm:prSet presAssocID="{9AA95782-3490-4798-9CDE-98D30691BE61}" presName="desTx" presStyleLbl="alignAccFollowNode1" presStyleIdx="0" presStyleCnt="1" custLinFactNeighborX="-7547" custLinFactNeighborY="-1098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</dgm:ptLst>
  <dgm:cxnLst>
    <dgm:cxn modelId="{DAEE8BE4-1D96-4577-892E-F506156C2828}" type="presOf" srcId="{88B279ED-B9FB-4141-9925-9CF5381DA6B9}" destId="{5242696B-CC65-499B-AF16-78215C945BC7}" srcOrd="0" destOrd="0" presId="urn:microsoft.com/office/officeart/2005/8/layout/hList1"/>
    <dgm:cxn modelId="{9C3E65E3-AB0A-410D-B2DF-6E83E9379D53}" type="presOf" srcId="{9AA95782-3490-4798-9CDE-98D30691BE61}" destId="{21D7417D-C423-456B-998D-1519E0656E04}" srcOrd="0" destOrd="0" presId="urn:microsoft.com/office/officeart/2005/8/layout/hList1"/>
    <dgm:cxn modelId="{33F5D4E7-176F-419E-9372-B4E50383C189}" srcId="{9AA95782-3490-4798-9CDE-98D30691BE61}" destId="{88B279ED-B9FB-4141-9925-9CF5381DA6B9}" srcOrd="0" destOrd="0" parTransId="{21E2F79A-168A-4C4D-9B48-0A05CF70498B}" sibTransId="{FA8954E8-E253-4BC0-B359-96AC03E11248}"/>
    <dgm:cxn modelId="{4C782CB0-5E3C-4CB0-9420-C0929D699D07}" srcId="{F8FF5373-F963-4485-A545-78035F855FB0}" destId="{9AA95782-3490-4798-9CDE-98D30691BE61}" srcOrd="0" destOrd="0" parTransId="{34EADA0D-45AA-4101-BF19-53E489168646}" sibTransId="{E54A3FA0-77F2-45EF-A9B0-CCF94C6C9358}"/>
    <dgm:cxn modelId="{29D2FA9B-9AB6-4DD6-8F2C-529E737FBC5C}" type="presOf" srcId="{F8FF5373-F963-4485-A545-78035F855FB0}" destId="{C9348342-E6F1-4256-B9FD-0E6C40FDD28A}" srcOrd="0" destOrd="0" presId="urn:microsoft.com/office/officeart/2005/8/layout/hList1"/>
    <dgm:cxn modelId="{04946ECC-CA81-4BE4-AA88-671D6B3E044E}" type="presParOf" srcId="{C9348342-E6F1-4256-B9FD-0E6C40FDD28A}" destId="{BEE3E712-1205-4DEA-A31D-AA5DC3E3B3A5}" srcOrd="0" destOrd="0" presId="urn:microsoft.com/office/officeart/2005/8/layout/hList1"/>
    <dgm:cxn modelId="{732AD59E-04B7-4466-9027-872E5547D2AE}" type="presParOf" srcId="{BEE3E712-1205-4DEA-A31D-AA5DC3E3B3A5}" destId="{21D7417D-C423-456B-998D-1519E0656E04}" srcOrd="0" destOrd="0" presId="urn:microsoft.com/office/officeart/2005/8/layout/hList1"/>
    <dgm:cxn modelId="{5DCC55DC-65DE-4DC5-867F-A8FBB9698F67}" type="presParOf" srcId="{BEE3E712-1205-4DEA-A31D-AA5DC3E3B3A5}" destId="{5242696B-CC65-499B-AF16-78215C945BC7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F8FF5373-F963-4485-A545-78035F855FB0}" type="doc">
      <dgm:prSet loTypeId="urn:microsoft.com/office/officeart/2005/8/layout/h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PE"/>
        </a:p>
      </dgm:t>
    </dgm:pt>
    <dgm:pt modelId="{9AA95782-3490-4798-9CDE-98D30691BE61}">
      <dgm:prSet phldrT="[Texto]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es-PE" b="1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RESPONSABILIDAD ADMINISTRATIVA</a:t>
          </a:r>
          <a:endParaRPr lang="es-PE" b="1" cap="none" spc="0" dirty="0">
            <a:ln w="18000">
              <a:solidFill>
                <a:schemeClr val="accent2">
                  <a:satMod val="140000"/>
                </a:schemeClr>
              </a:solidFill>
              <a:prstDash val="solid"/>
              <a:miter lim="800000"/>
            </a:ln>
            <a:solidFill>
              <a:srgbClr val="FF0000"/>
            </a:solidFill>
            <a:effectLst>
              <a:outerShdw blurRad="25500" dist="23000" dir="7020000" algn="tl">
                <a:srgbClr val="000000">
                  <a:alpha val="50000"/>
                </a:srgbClr>
              </a:outerShdw>
            </a:effectLst>
          </a:endParaRPr>
        </a:p>
      </dgm:t>
    </dgm:pt>
    <dgm:pt modelId="{34EADA0D-45AA-4101-BF19-53E489168646}" type="parTrans" cxnId="{4C782CB0-5E3C-4CB0-9420-C0929D699D07}">
      <dgm:prSet/>
      <dgm:spPr/>
      <dgm:t>
        <a:bodyPr/>
        <a:lstStyle/>
        <a:p>
          <a:endParaRPr lang="es-PE"/>
        </a:p>
      </dgm:t>
    </dgm:pt>
    <dgm:pt modelId="{E54A3FA0-77F2-45EF-A9B0-CCF94C6C9358}" type="sibTrans" cxnId="{4C782CB0-5E3C-4CB0-9420-C0929D699D07}">
      <dgm:prSet/>
      <dgm:spPr/>
      <dgm:t>
        <a:bodyPr/>
        <a:lstStyle/>
        <a:p>
          <a:endParaRPr lang="es-PE"/>
        </a:p>
      </dgm:t>
    </dgm:pt>
    <dgm:pt modelId="{88B279ED-B9FB-4141-9925-9CF5381DA6B9}">
      <dgm:prSet phldrT="[Texto]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pPr algn="just"/>
          <a:r>
            <a:rPr lang="es-PE" dirty="0" smtClean="0"/>
            <a:t>Cuando por acción u omisión de un servidor público se perjudique los derechos de los usuarios, SUSALUD debe comunicar al titular de las IAFAS, IPRESS, UGIPRESS</a:t>
          </a:r>
          <a:endParaRPr lang="es-PE" dirty="0"/>
        </a:p>
      </dgm:t>
    </dgm:pt>
    <dgm:pt modelId="{21E2F79A-168A-4C4D-9B48-0A05CF70498B}" type="parTrans" cxnId="{33F5D4E7-176F-419E-9372-B4E50383C189}">
      <dgm:prSet/>
      <dgm:spPr/>
      <dgm:t>
        <a:bodyPr/>
        <a:lstStyle/>
        <a:p>
          <a:endParaRPr lang="es-PE"/>
        </a:p>
      </dgm:t>
    </dgm:pt>
    <dgm:pt modelId="{FA8954E8-E253-4BC0-B359-96AC03E11248}" type="sibTrans" cxnId="{33F5D4E7-176F-419E-9372-B4E50383C189}">
      <dgm:prSet/>
      <dgm:spPr/>
      <dgm:t>
        <a:bodyPr/>
        <a:lstStyle/>
        <a:p>
          <a:endParaRPr lang="es-PE"/>
        </a:p>
      </dgm:t>
    </dgm:pt>
    <dgm:pt modelId="{C9348342-E6F1-4256-B9FD-0E6C40FDD28A}" type="pres">
      <dgm:prSet presAssocID="{F8FF5373-F963-4485-A545-78035F855FB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PE"/>
        </a:p>
      </dgm:t>
    </dgm:pt>
    <dgm:pt modelId="{BEE3E712-1205-4DEA-A31D-AA5DC3E3B3A5}" type="pres">
      <dgm:prSet presAssocID="{9AA95782-3490-4798-9CDE-98D30691BE61}" presName="composite" presStyleCnt="0"/>
      <dgm:spPr/>
    </dgm:pt>
    <dgm:pt modelId="{21D7417D-C423-456B-998D-1519E0656E04}" type="pres">
      <dgm:prSet presAssocID="{9AA95782-3490-4798-9CDE-98D30691BE61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5242696B-CC65-499B-AF16-78215C945BC7}" type="pres">
      <dgm:prSet presAssocID="{9AA95782-3490-4798-9CDE-98D30691BE61}" presName="desTx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</dgm:ptLst>
  <dgm:cxnLst>
    <dgm:cxn modelId="{836A09E6-F3A1-4C46-9F50-4AFC9ECE1F7C}" type="presOf" srcId="{88B279ED-B9FB-4141-9925-9CF5381DA6B9}" destId="{5242696B-CC65-499B-AF16-78215C945BC7}" srcOrd="0" destOrd="0" presId="urn:microsoft.com/office/officeart/2005/8/layout/hList1"/>
    <dgm:cxn modelId="{3D731004-567F-406D-BEE5-20A62DFCC4C2}" type="presOf" srcId="{9AA95782-3490-4798-9CDE-98D30691BE61}" destId="{21D7417D-C423-456B-998D-1519E0656E04}" srcOrd="0" destOrd="0" presId="urn:microsoft.com/office/officeart/2005/8/layout/hList1"/>
    <dgm:cxn modelId="{4C782CB0-5E3C-4CB0-9420-C0929D699D07}" srcId="{F8FF5373-F963-4485-A545-78035F855FB0}" destId="{9AA95782-3490-4798-9CDE-98D30691BE61}" srcOrd="0" destOrd="0" parTransId="{34EADA0D-45AA-4101-BF19-53E489168646}" sibTransId="{E54A3FA0-77F2-45EF-A9B0-CCF94C6C9358}"/>
    <dgm:cxn modelId="{33F5D4E7-176F-419E-9372-B4E50383C189}" srcId="{9AA95782-3490-4798-9CDE-98D30691BE61}" destId="{88B279ED-B9FB-4141-9925-9CF5381DA6B9}" srcOrd="0" destOrd="0" parTransId="{21E2F79A-168A-4C4D-9B48-0A05CF70498B}" sibTransId="{FA8954E8-E253-4BC0-B359-96AC03E11248}"/>
    <dgm:cxn modelId="{4B3F9346-FE99-418E-BFB4-D5E934DFD153}" type="presOf" srcId="{F8FF5373-F963-4485-A545-78035F855FB0}" destId="{C9348342-E6F1-4256-B9FD-0E6C40FDD28A}" srcOrd="0" destOrd="0" presId="urn:microsoft.com/office/officeart/2005/8/layout/hList1"/>
    <dgm:cxn modelId="{6440B337-8833-4DE0-B1C3-5E33DC0743FD}" type="presParOf" srcId="{C9348342-E6F1-4256-B9FD-0E6C40FDD28A}" destId="{BEE3E712-1205-4DEA-A31D-AA5DC3E3B3A5}" srcOrd="0" destOrd="0" presId="urn:microsoft.com/office/officeart/2005/8/layout/hList1"/>
    <dgm:cxn modelId="{D95D6609-1E74-4797-AF3A-79FE20AD34D9}" type="presParOf" srcId="{BEE3E712-1205-4DEA-A31D-AA5DC3E3B3A5}" destId="{21D7417D-C423-456B-998D-1519E0656E04}" srcOrd="0" destOrd="0" presId="urn:microsoft.com/office/officeart/2005/8/layout/hList1"/>
    <dgm:cxn modelId="{3C0519E6-DFA9-4D1A-8E37-06D3D129619D}" type="presParOf" srcId="{BEE3E712-1205-4DEA-A31D-AA5DC3E3B3A5}" destId="{5242696B-CC65-499B-AF16-78215C945BC7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6B8E31-3818-4101-A354-4AC6C954FC35}">
      <dsp:nvSpPr>
        <dsp:cNvPr id="0" name=""/>
        <dsp:cNvSpPr/>
      </dsp:nvSpPr>
      <dsp:spPr>
        <a:xfrm>
          <a:off x="0" y="653"/>
          <a:ext cx="7048528" cy="4565539"/>
        </a:xfrm>
        <a:prstGeom prst="roundRect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just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4800" kern="1200" dirty="0" smtClean="0">
              <a:latin typeface="Bodoni MT Condensed" pitchFamily="18" charset="0"/>
            </a:rPr>
            <a:t>Es un organismo técnico especializado con autonomía técnico, funcional, administrativo, económico y financiera; tiene bajo su competencia a las: IAPAS, IPRESS (EE.SS) , Públicos, Privados y Mixtos</a:t>
          </a:r>
          <a:endParaRPr lang="es-PE" sz="4800" kern="1200" dirty="0">
            <a:latin typeface="Bodoni MT Condensed" pitchFamily="18" charset="0"/>
          </a:endParaRPr>
        </a:p>
      </dsp:txBody>
      <dsp:txXfrm>
        <a:off x="222871" y="223524"/>
        <a:ext cx="6602786" cy="4119797"/>
      </dsp:txXfrm>
    </dsp:sp>
    <dsp:sp modelId="{96C28D6E-FF94-46A0-ABC6-1D47BF01AD0A}">
      <dsp:nvSpPr>
        <dsp:cNvPr id="0" name=""/>
        <dsp:cNvSpPr/>
      </dsp:nvSpPr>
      <dsp:spPr>
        <a:xfrm>
          <a:off x="0" y="4566192"/>
          <a:ext cx="7048528" cy="5369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3791" tIns="45720" rIns="256032" bIns="45720" numCol="1" spcCol="1270" anchor="t" anchorCtr="0">
          <a:noAutofit/>
        </a:bodyPr>
        <a:lstStyle/>
        <a:p>
          <a:pPr marL="285750" lvl="1" indent="-285750" algn="ctr" defTabSz="1600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PE" sz="3600" kern="1200" dirty="0" smtClean="0"/>
            <a:t>P.S , C.S</a:t>
          </a:r>
          <a:endParaRPr lang="es-PE" sz="3600" kern="1200" dirty="0"/>
        </a:p>
      </dsp:txBody>
      <dsp:txXfrm>
        <a:off x="0" y="4566192"/>
        <a:ext cx="7048528" cy="536987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11B7A6-94B9-4B7A-9D39-4B2D41E1C74D}">
      <dsp:nvSpPr>
        <dsp:cNvPr id="0" name=""/>
        <dsp:cNvSpPr/>
      </dsp:nvSpPr>
      <dsp:spPr>
        <a:xfrm>
          <a:off x="0" y="0"/>
          <a:ext cx="7643866" cy="1821669"/>
        </a:xfrm>
        <a:prstGeom prst="rect">
          <a:avLst/>
        </a:prstGeom>
        <a:solidFill>
          <a:schemeClr val="accent1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4200" b="1" kern="1200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CATEGORIZACION Y RECATEGORIZACION DE “IPRESS</a:t>
          </a:r>
          <a:r>
            <a:rPr lang="es-PE" sz="4200" kern="1200" dirty="0" smtClean="0"/>
            <a:t>”</a:t>
          </a:r>
          <a:endParaRPr lang="es-PE" sz="4200" kern="1200" dirty="0"/>
        </a:p>
      </dsp:txBody>
      <dsp:txXfrm>
        <a:off x="0" y="0"/>
        <a:ext cx="7643866" cy="1821669"/>
      </dsp:txXfrm>
    </dsp:sp>
    <dsp:sp modelId="{C8B6873C-2683-4C27-81BB-DCE4F133558F}">
      <dsp:nvSpPr>
        <dsp:cNvPr id="0" name=""/>
        <dsp:cNvSpPr/>
      </dsp:nvSpPr>
      <dsp:spPr>
        <a:xfrm>
          <a:off x="0" y="1821669"/>
          <a:ext cx="1910966" cy="3825504"/>
        </a:xfrm>
        <a:prstGeom prst="rect">
          <a:avLst/>
        </a:prstGeom>
        <a:solidFill>
          <a:schemeClr val="bg2">
            <a:lumMod val="9000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100" kern="1200" dirty="0" smtClean="0"/>
            <a:t>La vigencia de la categorización de las IPRESS, se extiende desde la fecha hasta el 31 de diciembre 2017</a:t>
          </a:r>
          <a:endParaRPr lang="es-PE" sz="2100" kern="1200" dirty="0"/>
        </a:p>
      </dsp:txBody>
      <dsp:txXfrm>
        <a:off x="0" y="1821669"/>
        <a:ext cx="1910966" cy="3825504"/>
      </dsp:txXfrm>
    </dsp:sp>
    <dsp:sp modelId="{4DC8D273-3950-4AEE-8DA9-0125BFE2A522}">
      <dsp:nvSpPr>
        <dsp:cNvPr id="0" name=""/>
        <dsp:cNvSpPr/>
      </dsp:nvSpPr>
      <dsp:spPr>
        <a:xfrm>
          <a:off x="1910966" y="1821669"/>
          <a:ext cx="1910966" cy="3825504"/>
        </a:xfrm>
        <a:prstGeom prst="rect">
          <a:avLst/>
        </a:prstGeom>
        <a:solidFill>
          <a:schemeClr val="accent3">
            <a:lumMod val="20000"/>
            <a:lumOff val="8000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100" kern="1200" dirty="0" smtClean="0"/>
            <a:t>La IPRESS que no se encuentren categorizados , tendrán hasta el 31 de diciembre del 2017 para obtenerlo</a:t>
          </a:r>
          <a:endParaRPr lang="es-PE" sz="2100" kern="1200" dirty="0"/>
        </a:p>
      </dsp:txBody>
      <dsp:txXfrm>
        <a:off x="1910966" y="1821669"/>
        <a:ext cx="1910966" cy="3825504"/>
      </dsp:txXfrm>
    </dsp:sp>
    <dsp:sp modelId="{79BF1B2C-573A-4072-A890-1CDBFC0A222A}">
      <dsp:nvSpPr>
        <dsp:cNvPr id="0" name=""/>
        <dsp:cNvSpPr/>
      </dsp:nvSpPr>
      <dsp:spPr>
        <a:xfrm>
          <a:off x="3807925" y="1861989"/>
          <a:ext cx="1910966" cy="3825504"/>
        </a:xfrm>
        <a:prstGeom prst="rect">
          <a:avLst/>
        </a:prstGeom>
        <a:solidFill>
          <a:schemeClr val="bg2">
            <a:lumMod val="9000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100" kern="1200" dirty="0" smtClean="0"/>
            <a:t>SUSALUD procederá a cancelar de oficio a la IPRESS que a partir del 1 de enero 2018 no cuenten  con categorización o incumplan con registro SUSALUD</a:t>
          </a:r>
          <a:endParaRPr lang="es-PE" sz="2100" kern="1200" dirty="0"/>
        </a:p>
      </dsp:txBody>
      <dsp:txXfrm>
        <a:off x="3807925" y="1861989"/>
        <a:ext cx="1910966" cy="3825504"/>
      </dsp:txXfrm>
    </dsp:sp>
    <dsp:sp modelId="{605F588E-6289-47CA-886A-A57D3107AC5D}">
      <dsp:nvSpPr>
        <dsp:cNvPr id="0" name=""/>
        <dsp:cNvSpPr/>
      </dsp:nvSpPr>
      <dsp:spPr>
        <a:xfrm>
          <a:off x="5732899" y="1821669"/>
          <a:ext cx="1910966" cy="3825504"/>
        </a:xfrm>
        <a:prstGeom prst="rect">
          <a:avLst/>
        </a:prstGeom>
        <a:solidFill>
          <a:schemeClr val="accent3">
            <a:lumMod val="20000"/>
            <a:lumOff val="8000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100" kern="1200" dirty="0" smtClean="0"/>
            <a:t>La IPRESS que no cuenten con registro en SUSALUD no pueden ofertar servicios de salud a nivel nacional</a:t>
          </a:r>
          <a:endParaRPr lang="es-PE" sz="2100" kern="1200" dirty="0"/>
        </a:p>
      </dsp:txBody>
      <dsp:txXfrm>
        <a:off x="5732899" y="1821669"/>
        <a:ext cx="1910966" cy="3825504"/>
      </dsp:txXfrm>
    </dsp:sp>
    <dsp:sp modelId="{0A851655-58A7-45F4-85A2-D7FF9C5ADE2F}">
      <dsp:nvSpPr>
        <dsp:cNvPr id="0" name=""/>
        <dsp:cNvSpPr/>
      </dsp:nvSpPr>
      <dsp:spPr>
        <a:xfrm>
          <a:off x="0" y="5647173"/>
          <a:ext cx="7643866" cy="425056"/>
        </a:xfrm>
        <a:prstGeom prst="rect">
          <a:avLst/>
        </a:prstGeom>
        <a:solidFill>
          <a:schemeClr val="accent6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6B8E31-3818-4101-A354-4AC6C954FC35}">
      <dsp:nvSpPr>
        <dsp:cNvPr id="0" name=""/>
        <dsp:cNvSpPr/>
      </dsp:nvSpPr>
      <dsp:spPr>
        <a:xfrm>
          <a:off x="0" y="99502"/>
          <a:ext cx="8424936" cy="4822109"/>
        </a:xfrm>
        <a:prstGeom prst="roundRect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just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4400" kern="1200" dirty="0" smtClean="0">
              <a:latin typeface="Bodoni MT Condensed" pitchFamily="18" charset="0"/>
            </a:rPr>
            <a:t>Es toda acción u omisión que afecta el derecho a la vida, la salud, la información de las personas usuarios de los servicios de salud y la cobertura prestacional o financiera de su aseguramiento y los estándares de acceso, calidad, oportunidad, disponibilidad y aceptabilidad de las prestaciones.</a:t>
          </a:r>
          <a:endParaRPr lang="es-PE" sz="4400" kern="1200" dirty="0">
            <a:latin typeface="Bodoni MT Condensed" pitchFamily="18" charset="0"/>
          </a:endParaRPr>
        </a:p>
      </dsp:txBody>
      <dsp:txXfrm>
        <a:off x="235396" y="334898"/>
        <a:ext cx="7954144" cy="4351317"/>
      </dsp:txXfrm>
    </dsp:sp>
    <dsp:sp modelId="{96C28D6E-FF94-46A0-ABC6-1D47BF01AD0A}">
      <dsp:nvSpPr>
        <dsp:cNvPr id="0" name=""/>
        <dsp:cNvSpPr/>
      </dsp:nvSpPr>
      <dsp:spPr>
        <a:xfrm>
          <a:off x="0" y="4921612"/>
          <a:ext cx="8424936" cy="827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7492" tIns="45720" rIns="256032" bIns="45720" numCol="1" spcCol="1270" anchor="t" anchorCtr="0">
          <a:noAutofit/>
        </a:bodyPr>
        <a:lstStyle/>
        <a:p>
          <a:pPr marL="285750" lvl="1" indent="-285750" algn="ctr" defTabSz="1600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es-PE" sz="3600" kern="1200" dirty="0"/>
        </a:p>
      </dsp:txBody>
      <dsp:txXfrm>
        <a:off x="0" y="4921612"/>
        <a:ext cx="8424936" cy="8271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B738F1-48C1-4162-92FB-68D8244DDD5D}">
      <dsp:nvSpPr>
        <dsp:cNvPr id="0" name=""/>
        <dsp:cNvSpPr/>
      </dsp:nvSpPr>
      <dsp:spPr>
        <a:xfrm rot="10800000">
          <a:off x="-1" y="1314"/>
          <a:ext cx="8280923" cy="896708"/>
        </a:xfrm>
        <a:prstGeom prst="homePlate">
          <a:avLst/>
        </a:prstGeom>
        <a:solidFill>
          <a:schemeClr val="accent3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5424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Instituciones Administradoras de Fondos de   Aseguramiento de Salud públicas, privadas y mixtas</a:t>
          </a:r>
          <a:endParaRPr lang="es-PE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224176" y="1314"/>
        <a:ext cx="8056746" cy="896708"/>
      </dsp:txXfrm>
    </dsp:sp>
    <dsp:sp modelId="{AC92D13C-71DC-4A65-BA08-E2692203B2C2}">
      <dsp:nvSpPr>
        <dsp:cNvPr id="0" name=""/>
        <dsp:cNvSpPr/>
      </dsp:nvSpPr>
      <dsp:spPr>
        <a:xfrm>
          <a:off x="36440" y="53915"/>
          <a:ext cx="896708" cy="896708"/>
        </a:xfrm>
        <a:prstGeom prst="ellipse">
          <a:avLst/>
        </a:prstGeom>
        <a:solidFill>
          <a:schemeClr val="accent4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0E0BF2-C565-4D4D-83F8-8C741F4992C1}">
      <dsp:nvSpPr>
        <dsp:cNvPr id="0" name=""/>
        <dsp:cNvSpPr/>
      </dsp:nvSpPr>
      <dsp:spPr>
        <a:xfrm rot="10800000">
          <a:off x="21254" y="1165698"/>
          <a:ext cx="8238410" cy="896708"/>
        </a:xfrm>
        <a:prstGeom prst="homePlate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5424" tIns="106680" rIns="199136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   Instituciones Prestadoras de Servicios de Salud públicas, privadas y mixtas</a:t>
          </a:r>
          <a:endParaRPr lang="es-PE" sz="2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245431" y="1165698"/>
        <a:ext cx="8014233" cy="896708"/>
      </dsp:txXfrm>
    </dsp:sp>
    <dsp:sp modelId="{A9C129C9-0B89-427D-BAC3-9D88F870D60F}">
      <dsp:nvSpPr>
        <dsp:cNvPr id="0" name=""/>
        <dsp:cNvSpPr/>
      </dsp:nvSpPr>
      <dsp:spPr>
        <a:xfrm>
          <a:off x="36440" y="1100023"/>
          <a:ext cx="896708" cy="896708"/>
        </a:xfrm>
        <a:prstGeom prst="ellipse">
          <a:avLst/>
        </a:prstGeom>
        <a:solidFill>
          <a:schemeClr val="accent4">
            <a:tint val="50000"/>
            <a:hueOff val="-1327093"/>
            <a:satOff val="7537"/>
            <a:lumOff val="59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A53024-EABC-40E4-A543-452E8CC41C31}">
      <dsp:nvSpPr>
        <dsp:cNvPr id="0" name=""/>
        <dsp:cNvSpPr/>
      </dsp:nvSpPr>
      <dsp:spPr>
        <a:xfrm rot="10800000">
          <a:off x="51679" y="2330081"/>
          <a:ext cx="8177560" cy="896708"/>
        </a:xfrm>
        <a:prstGeom prst="homePlate">
          <a:avLst/>
        </a:prstGeom>
        <a:solidFill>
          <a:schemeClr val="accent3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5424" tIns="95250" rIns="17780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Procedimiento Administrativo Sancionador</a:t>
          </a:r>
          <a:endParaRPr lang="es-PE" sz="25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275856" y="2330081"/>
        <a:ext cx="7953383" cy="896708"/>
      </dsp:txXfrm>
    </dsp:sp>
    <dsp:sp modelId="{C902FE0F-937A-499B-8C4C-4805E1590281}">
      <dsp:nvSpPr>
        <dsp:cNvPr id="0" name=""/>
        <dsp:cNvSpPr/>
      </dsp:nvSpPr>
      <dsp:spPr>
        <a:xfrm>
          <a:off x="49594" y="2327238"/>
          <a:ext cx="896708" cy="896708"/>
        </a:xfrm>
        <a:prstGeom prst="ellipse">
          <a:avLst/>
        </a:prstGeom>
        <a:solidFill>
          <a:schemeClr val="accent4">
            <a:tint val="50000"/>
            <a:hueOff val="-2654186"/>
            <a:satOff val="15073"/>
            <a:lumOff val="119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AEED4F-9F67-453A-BD73-BB7CC46F81AA}">
      <dsp:nvSpPr>
        <dsp:cNvPr id="0" name=""/>
        <dsp:cNvSpPr/>
      </dsp:nvSpPr>
      <dsp:spPr>
        <a:xfrm rot="10800000">
          <a:off x="-1" y="3428457"/>
          <a:ext cx="8280923" cy="896708"/>
        </a:xfrm>
        <a:prstGeom prst="homePlate">
          <a:avLst/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5424" tIns="95250" rIns="17780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            Unidad de Gestión de IPRESS públicas, privadas y mixtas</a:t>
          </a:r>
          <a:endParaRPr lang="es-PE" sz="25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224176" y="3428457"/>
        <a:ext cx="8056746" cy="896708"/>
      </dsp:txXfrm>
    </dsp:sp>
    <dsp:sp modelId="{696908B9-C0B6-46F3-A1B0-D5E3BB04659D}">
      <dsp:nvSpPr>
        <dsp:cNvPr id="0" name=""/>
        <dsp:cNvSpPr/>
      </dsp:nvSpPr>
      <dsp:spPr>
        <a:xfrm>
          <a:off x="34252" y="3495779"/>
          <a:ext cx="896708" cy="896708"/>
        </a:xfrm>
        <a:prstGeom prst="ellipse">
          <a:avLst/>
        </a:prstGeom>
        <a:solidFill>
          <a:schemeClr val="accent4">
            <a:tint val="50000"/>
            <a:hueOff val="-3981279"/>
            <a:satOff val="22610"/>
            <a:lumOff val="179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456448-B831-4B15-94CB-6F73E2198E8F}">
      <dsp:nvSpPr>
        <dsp:cNvPr id="0" name=""/>
        <dsp:cNvSpPr/>
      </dsp:nvSpPr>
      <dsp:spPr>
        <a:xfrm>
          <a:off x="836" y="478"/>
          <a:ext cx="7285003" cy="1614884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Son de carácter progresivo hasta el 30 de junio 2015 y a partir del 1 de julio será el 100% según el calculo de SUSALUD</a:t>
          </a:r>
          <a:endParaRPr lang="es-PE" sz="2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8134" y="47776"/>
        <a:ext cx="7190407" cy="1520288"/>
      </dsp:txXfrm>
    </dsp:sp>
    <dsp:sp modelId="{C04F7A30-6549-4E23-90D0-D4D738464CF1}">
      <dsp:nvSpPr>
        <dsp:cNvPr id="0" name=""/>
        <dsp:cNvSpPr/>
      </dsp:nvSpPr>
      <dsp:spPr>
        <a:xfrm>
          <a:off x="836" y="1744474"/>
          <a:ext cx="4758790" cy="1614884"/>
        </a:xfrm>
        <a:prstGeom prst="roundRect">
          <a:avLst>
            <a:gd name="adj" fmla="val 10000"/>
          </a:avLst>
        </a:prstGeom>
        <a:solidFill>
          <a:schemeClr val="accent3">
            <a:alpha val="7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4000" b="1" kern="1200" smtClean="0"/>
            <a:t>LAS INFRACCIONES SON:</a:t>
          </a:r>
          <a:endParaRPr lang="es-PE" sz="4000" b="1" kern="1200" dirty="0"/>
        </a:p>
      </dsp:txBody>
      <dsp:txXfrm>
        <a:off x="48134" y="1791772"/>
        <a:ext cx="4664194" cy="1520288"/>
      </dsp:txXfrm>
    </dsp:sp>
    <dsp:sp modelId="{3924692D-2D03-4EF6-BA09-C673F324176E}">
      <dsp:nvSpPr>
        <dsp:cNvPr id="0" name=""/>
        <dsp:cNvSpPr/>
      </dsp:nvSpPr>
      <dsp:spPr>
        <a:xfrm>
          <a:off x="836" y="3488470"/>
          <a:ext cx="2330455" cy="1614884"/>
        </a:xfrm>
        <a:prstGeom prst="roundRect">
          <a:avLst>
            <a:gd name="adj" fmla="val 10000"/>
          </a:avLst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400" kern="1200" dirty="0" smtClean="0">
              <a:solidFill>
                <a:srgbClr val="FF0000"/>
              </a:solidFill>
            </a:rPr>
            <a:t>3. Muy Graves </a:t>
          </a:r>
          <a:r>
            <a:rPr lang="es-PE" sz="2400" kern="1200" dirty="0" smtClean="0"/>
            <a:t>= 100% de la multa</a:t>
          </a:r>
          <a:endParaRPr lang="es-PE" sz="2400" kern="1200" dirty="0"/>
        </a:p>
      </dsp:txBody>
      <dsp:txXfrm>
        <a:off x="48134" y="3535768"/>
        <a:ext cx="2235859" cy="1520288"/>
      </dsp:txXfrm>
    </dsp:sp>
    <dsp:sp modelId="{0C7E498C-6BB4-4C45-B242-D78CD5F61AF8}">
      <dsp:nvSpPr>
        <dsp:cNvPr id="0" name=""/>
        <dsp:cNvSpPr/>
      </dsp:nvSpPr>
      <dsp:spPr>
        <a:xfrm>
          <a:off x="2429170" y="3488470"/>
          <a:ext cx="2330455" cy="1614884"/>
        </a:xfrm>
        <a:prstGeom prst="roundRect">
          <a:avLst>
            <a:gd name="adj" fmla="val 10000"/>
          </a:avLst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400" kern="1200" dirty="0" smtClean="0">
              <a:solidFill>
                <a:srgbClr val="FF0000"/>
              </a:solidFill>
            </a:rPr>
            <a:t>2. Graves </a:t>
          </a:r>
          <a:r>
            <a:rPr lang="es-PE" sz="2400" kern="1200" dirty="0" smtClean="0"/>
            <a:t>= 40% de la multa</a:t>
          </a:r>
          <a:endParaRPr lang="es-PE" sz="2400" kern="1200" dirty="0"/>
        </a:p>
      </dsp:txBody>
      <dsp:txXfrm>
        <a:off x="2476468" y="3535768"/>
        <a:ext cx="2235859" cy="1520288"/>
      </dsp:txXfrm>
    </dsp:sp>
    <dsp:sp modelId="{CAE50982-7F69-4F12-877C-DFE1C9A1E5C7}">
      <dsp:nvSpPr>
        <dsp:cNvPr id="0" name=""/>
        <dsp:cNvSpPr/>
      </dsp:nvSpPr>
      <dsp:spPr>
        <a:xfrm>
          <a:off x="4955384" y="1744474"/>
          <a:ext cx="2330455" cy="1614884"/>
        </a:xfrm>
        <a:prstGeom prst="roundRect">
          <a:avLst>
            <a:gd name="adj" fmla="val 10000"/>
          </a:avLst>
        </a:prstGeom>
        <a:solidFill>
          <a:schemeClr val="accent3">
            <a:alpha val="7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400" kern="1200" dirty="0" smtClean="0"/>
            <a:t>Las sanciones no pecuniarias son de solución inmediata</a:t>
          </a:r>
          <a:endParaRPr lang="es-PE" sz="2400" kern="1200" dirty="0"/>
        </a:p>
      </dsp:txBody>
      <dsp:txXfrm>
        <a:off x="5002682" y="1791772"/>
        <a:ext cx="2235859" cy="1520288"/>
      </dsp:txXfrm>
    </dsp:sp>
    <dsp:sp modelId="{27E19ABB-B296-419D-A3D9-253A0463B978}">
      <dsp:nvSpPr>
        <dsp:cNvPr id="0" name=""/>
        <dsp:cNvSpPr/>
      </dsp:nvSpPr>
      <dsp:spPr>
        <a:xfrm>
          <a:off x="4949907" y="3488949"/>
          <a:ext cx="2330455" cy="1614884"/>
        </a:xfrm>
        <a:prstGeom prst="roundRect">
          <a:avLst>
            <a:gd name="adj" fmla="val 10000"/>
          </a:avLst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b="1" kern="1200" dirty="0" smtClean="0">
              <a:solidFill>
                <a:srgbClr val="FF0000"/>
              </a:solidFill>
            </a:rPr>
            <a:t>1. Leves </a:t>
          </a:r>
          <a:r>
            <a:rPr lang="es-PE" sz="2000" b="1" kern="1200" dirty="0" smtClean="0"/>
            <a:t>= 20% de la multa y a partir del 1 de enero 2017 serán pasibles de sanción</a:t>
          </a:r>
          <a:endParaRPr lang="es-PE" sz="2000" b="1" kern="1200" dirty="0"/>
        </a:p>
      </dsp:txBody>
      <dsp:txXfrm>
        <a:off x="4997205" y="3536247"/>
        <a:ext cx="2235859" cy="152028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97F37E-B7B8-49A3-B219-91CEDE3308E0}">
      <dsp:nvSpPr>
        <dsp:cNvPr id="0" name=""/>
        <dsp:cNvSpPr/>
      </dsp:nvSpPr>
      <dsp:spPr>
        <a:xfrm>
          <a:off x="1996006" y="511965"/>
          <a:ext cx="4450754" cy="4450754"/>
        </a:xfrm>
        <a:prstGeom prst="blockArc">
          <a:avLst>
            <a:gd name="adj1" fmla="val 13114286"/>
            <a:gd name="adj2" fmla="val 16200000"/>
            <a:gd name="adj3" fmla="val 3906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3401DB-8ECA-4C4C-9F6F-4210E1B9FA2F}">
      <dsp:nvSpPr>
        <dsp:cNvPr id="0" name=""/>
        <dsp:cNvSpPr/>
      </dsp:nvSpPr>
      <dsp:spPr>
        <a:xfrm>
          <a:off x="1996006" y="511965"/>
          <a:ext cx="4450754" cy="4450754"/>
        </a:xfrm>
        <a:prstGeom prst="blockArc">
          <a:avLst>
            <a:gd name="adj1" fmla="val 10028571"/>
            <a:gd name="adj2" fmla="val 13114286"/>
            <a:gd name="adj3" fmla="val 3906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3EB8F6-34C1-4ED5-93D2-D9B1F3C974AE}">
      <dsp:nvSpPr>
        <dsp:cNvPr id="0" name=""/>
        <dsp:cNvSpPr/>
      </dsp:nvSpPr>
      <dsp:spPr>
        <a:xfrm>
          <a:off x="1987258" y="475115"/>
          <a:ext cx="4450754" cy="4450754"/>
        </a:xfrm>
        <a:prstGeom prst="blockArc">
          <a:avLst>
            <a:gd name="adj1" fmla="val 6817954"/>
            <a:gd name="adj2" fmla="val 9968897"/>
            <a:gd name="adj3" fmla="val 3906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2E2966-0446-43D6-BE19-F2F0F78EAEC9}">
      <dsp:nvSpPr>
        <dsp:cNvPr id="0" name=""/>
        <dsp:cNvSpPr/>
      </dsp:nvSpPr>
      <dsp:spPr>
        <a:xfrm>
          <a:off x="2025616" y="492341"/>
          <a:ext cx="4450754" cy="4450754"/>
        </a:xfrm>
        <a:prstGeom prst="blockArc">
          <a:avLst>
            <a:gd name="adj1" fmla="val 3930012"/>
            <a:gd name="adj2" fmla="val 6884205"/>
            <a:gd name="adj3" fmla="val 3906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FED4EEA-1392-476B-A3C0-216747704DB2}">
      <dsp:nvSpPr>
        <dsp:cNvPr id="0" name=""/>
        <dsp:cNvSpPr/>
      </dsp:nvSpPr>
      <dsp:spPr>
        <a:xfrm>
          <a:off x="1997518" y="505388"/>
          <a:ext cx="4450754" cy="4450754"/>
        </a:xfrm>
        <a:prstGeom prst="blockArc">
          <a:avLst>
            <a:gd name="adj1" fmla="val 782062"/>
            <a:gd name="adj2" fmla="val 3881202"/>
            <a:gd name="adj3" fmla="val 3906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82F562-6F43-436E-8D4A-09B3C71EDEF1}">
      <dsp:nvSpPr>
        <dsp:cNvPr id="0" name=""/>
        <dsp:cNvSpPr/>
      </dsp:nvSpPr>
      <dsp:spPr>
        <a:xfrm>
          <a:off x="1991296" y="533082"/>
          <a:ext cx="4450754" cy="4450754"/>
        </a:xfrm>
        <a:prstGeom prst="blockArc">
          <a:avLst>
            <a:gd name="adj1" fmla="val 19281526"/>
            <a:gd name="adj2" fmla="val 737340"/>
            <a:gd name="adj3" fmla="val 3906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D4BB00-61A5-4B3C-A8EA-2420A6D682C5}">
      <dsp:nvSpPr>
        <dsp:cNvPr id="0" name=""/>
        <dsp:cNvSpPr/>
      </dsp:nvSpPr>
      <dsp:spPr>
        <a:xfrm>
          <a:off x="1974544" y="511860"/>
          <a:ext cx="4450754" cy="4450754"/>
        </a:xfrm>
        <a:prstGeom prst="blockArc">
          <a:avLst>
            <a:gd name="adj1" fmla="val 16233815"/>
            <a:gd name="adj2" fmla="val 19324126"/>
            <a:gd name="adj3" fmla="val 3906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255030-090A-41CB-BEC7-72B74D5093F9}">
      <dsp:nvSpPr>
        <dsp:cNvPr id="0" name=""/>
        <dsp:cNvSpPr/>
      </dsp:nvSpPr>
      <dsp:spPr>
        <a:xfrm>
          <a:off x="3017449" y="1759633"/>
          <a:ext cx="2407868" cy="19554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400" kern="1200" smtClean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Constitución Política del Perú</a:t>
          </a:r>
          <a:endParaRPr lang="es-PE" sz="2400" kern="1200" dirty="0">
            <a:solidFill>
              <a:schemeClr val="accent6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370073" y="2045997"/>
        <a:ext cx="1702620" cy="1382691"/>
      </dsp:txXfrm>
    </dsp:sp>
    <dsp:sp modelId="{CEBA515C-E0B3-449A-8F12-75D486FEDE5B}">
      <dsp:nvSpPr>
        <dsp:cNvPr id="0" name=""/>
        <dsp:cNvSpPr/>
      </dsp:nvSpPr>
      <dsp:spPr>
        <a:xfrm>
          <a:off x="3506412" y="-142157"/>
          <a:ext cx="1429943" cy="1395173"/>
        </a:xfrm>
        <a:prstGeom prst="ellipse">
          <a:avLst/>
        </a:prstGeom>
        <a:solidFill>
          <a:schemeClr val="accent6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800" kern="1200" dirty="0" smtClean="0"/>
            <a:t>Ley 26842 Ley General de Salud</a:t>
          </a:r>
          <a:endParaRPr lang="es-PE" sz="1800" kern="1200" dirty="0"/>
        </a:p>
      </dsp:txBody>
      <dsp:txXfrm>
        <a:off x="3715822" y="62161"/>
        <a:ext cx="1011123" cy="986537"/>
      </dsp:txXfrm>
    </dsp:sp>
    <dsp:sp modelId="{4C5322A4-1231-40A4-AF0E-1E3DA289C8EB}">
      <dsp:nvSpPr>
        <dsp:cNvPr id="0" name=""/>
        <dsp:cNvSpPr/>
      </dsp:nvSpPr>
      <dsp:spPr>
        <a:xfrm>
          <a:off x="4977213" y="576178"/>
          <a:ext cx="1887383" cy="1639606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800" kern="1200" dirty="0" smtClean="0"/>
            <a:t>Ley 29344 Marco de Aseguramiento Universal</a:t>
          </a:r>
          <a:endParaRPr lang="es-PE" sz="1800" kern="1200" dirty="0"/>
        </a:p>
      </dsp:txBody>
      <dsp:txXfrm>
        <a:off x="5253614" y="816293"/>
        <a:ext cx="1334581" cy="1159376"/>
      </dsp:txXfrm>
    </dsp:sp>
    <dsp:sp modelId="{53AFA45D-91BB-4ACF-A16E-DA88B9AC4384}">
      <dsp:nvSpPr>
        <dsp:cNvPr id="0" name=""/>
        <dsp:cNvSpPr/>
      </dsp:nvSpPr>
      <dsp:spPr>
        <a:xfrm>
          <a:off x="5343581" y="2373192"/>
          <a:ext cx="2010022" cy="1699344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800" kern="1200" dirty="0" smtClean="0"/>
            <a:t>Ley 27444 Procedimiento Administrativo General</a:t>
          </a:r>
          <a:endParaRPr lang="es-PE" sz="1800" kern="1200" dirty="0"/>
        </a:p>
      </dsp:txBody>
      <dsp:txXfrm>
        <a:off x="5637942" y="2622055"/>
        <a:ext cx="1421300" cy="1201618"/>
      </dsp:txXfrm>
    </dsp:sp>
    <dsp:sp modelId="{FD9AF370-6F28-4151-BA12-EEA5271C26AC}">
      <dsp:nvSpPr>
        <dsp:cNvPr id="0" name=""/>
        <dsp:cNvSpPr/>
      </dsp:nvSpPr>
      <dsp:spPr>
        <a:xfrm>
          <a:off x="4393984" y="3958634"/>
          <a:ext cx="1523655" cy="1489090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600" kern="1200" dirty="0" smtClean="0"/>
            <a:t>Ley 29114 Derecho de los Usuarios de Servicios de Salud</a:t>
          </a:r>
          <a:endParaRPr lang="es-PE" sz="1600" kern="1200" dirty="0"/>
        </a:p>
      </dsp:txBody>
      <dsp:txXfrm>
        <a:off x="4617118" y="4176706"/>
        <a:ext cx="1077387" cy="1052946"/>
      </dsp:txXfrm>
    </dsp:sp>
    <dsp:sp modelId="{4DE2F9EF-C833-4D1B-A1DE-C268FF607F38}">
      <dsp:nvSpPr>
        <dsp:cNvPr id="0" name=""/>
        <dsp:cNvSpPr/>
      </dsp:nvSpPr>
      <dsp:spPr>
        <a:xfrm>
          <a:off x="2525184" y="3902593"/>
          <a:ext cx="1625577" cy="1593655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600" kern="1200" dirty="0" smtClean="0"/>
            <a:t>Ley 29571 Código de Protección y Defensa del Consumidor</a:t>
          </a:r>
          <a:endParaRPr lang="es-PE" sz="1600" kern="1200" dirty="0"/>
        </a:p>
      </dsp:txBody>
      <dsp:txXfrm>
        <a:off x="2763244" y="4135978"/>
        <a:ext cx="1149457" cy="1126885"/>
      </dsp:txXfrm>
    </dsp:sp>
    <dsp:sp modelId="{3B694E36-3E77-4BAA-8E12-471E5A212583}">
      <dsp:nvSpPr>
        <dsp:cNvPr id="0" name=""/>
        <dsp:cNvSpPr/>
      </dsp:nvSpPr>
      <dsp:spPr>
        <a:xfrm>
          <a:off x="1325163" y="2413595"/>
          <a:ext cx="1538022" cy="1618538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kern="1200" dirty="0" smtClean="0"/>
            <a:t>Ley 29946 Contrato de Seguros</a:t>
          </a:r>
          <a:endParaRPr lang="es-PE" sz="2000" kern="1200" dirty="0"/>
        </a:p>
      </dsp:txBody>
      <dsp:txXfrm>
        <a:off x="1550401" y="2650624"/>
        <a:ext cx="1087546" cy="1144480"/>
      </dsp:txXfrm>
    </dsp:sp>
    <dsp:sp modelId="{23CA9556-F0DF-4526-A1BD-8BA4307A5B65}">
      <dsp:nvSpPr>
        <dsp:cNvPr id="0" name=""/>
        <dsp:cNvSpPr/>
      </dsp:nvSpPr>
      <dsp:spPr>
        <a:xfrm>
          <a:off x="1701589" y="557959"/>
          <a:ext cx="1627810" cy="1637964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kern="1200" dirty="0" smtClean="0"/>
            <a:t>Ley 26702  Orgánica de Banca y  Seguros</a:t>
          </a:r>
          <a:endParaRPr lang="es-PE" sz="2000" kern="1200" dirty="0"/>
        </a:p>
      </dsp:txBody>
      <dsp:txXfrm>
        <a:off x="1939976" y="797833"/>
        <a:ext cx="1151036" cy="115821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95886D-6C4C-4B1B-B5C2-3CF188213129}">
      <dsp:nvSpPr>
        <dsp:cNvPr id="0" name=""/>
        <dsp:cNvSpPr/>
      </dsp:nvSpPr>
      <dsp:spPr>
        <a:xfrm>
          <a:off x="3486038" y="737"/>
          <a:ext cx="5222675" cy="1977409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lumMod val="40000"/>
            <a:lumOff val="60000"/>
            <a:alpha val="9000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/>
            <a:t>Las IAFAS, IPRESS, UGIPRESS: responden solidariamente en la vía administrativa por las infracciones</a:t>
          </a:r>
          <a:endParaRPr lang="es-PE" sz="1600" kern="1200" dirty="0"/>
        </a:p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/>
            <a:t>Las IAFAS, IPRESS, UGIPRESS: públicas y privas o mixtas asumen responsabilidad individual</a:t>
          </a:r>
          <a:endParaRPr lang="es-PE" sz="1600" kern="1200" dirty="0"/>
        </a:p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/>
            <a:t>Las IAFAS, IPRESS, UGIPRESS: se rigen por las normas de la materia</a:t>
          </a:r>
          <a:endParaRPr lang="es-PE" sz="1600" kern="1200" dirty="0"/>
        </a:p>
      </dsp:txBody>
      <dsp:txXfrm>
        <a:off x="3486038" y="247913"/>
        <a:ext cx="4481147" cy="1483057"/>
      </dsp:txXfrm>
    </dsp:sp>
    <dsp:sp modelId="{E294608D-D44F-420D-AF67-A21C5773E8B1}">
      <dsp:nvSpPr>
        <dsp:cNvPr id="0" name=""/>
        <dsp:cNvSpPr/>
      </dsp:nvSpPr>
      <dsp:spPr>
        <a:xfrm>
          <a:off x="4254" y="648626"/>
          <a:ext cx="3481783" cy="681632"/>
        </a:xfrm>
        <a:prstGeom prst="roundRect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3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RESPONSABILIDAD</a:t>
          </a:r>
          <a:endParaRPr lang="es-PE" sz="3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7529" y="681901"/>
        <a:ext cx="3415233" cy="615082"/>
      </dsp:txXfrm>
    </dsp:sp>
    <dsp:sp modelId="{DB6F568B-DB1E-48CB-BC63-B1DB6E3FE4B6}">
      <dsp:nvSpPr>
        <dsp:cNvPr id="0" name=""/>
        <dsp:cNvSpPr/>
      </dsp:nvSpPr>
      <dsp:spPr>
        <a:xfrm>
          <a:off x="3486038" y="2046310"/>
          <a:ext cx="5222675" cy="2016951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tint val="40000"/>
            <a:alpha val="90000"/>
            <a:hueOff val="-10740482"/>
            <a:satOff val="48253"/>
            <a:lumOff val="3317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-10740482"/>
              <a:satOff val="48253"/>
              <a:lumOff val="331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/>
            <a:t>Se rige por la Ley 27444</a:t>
          </a:r>
          <a:endParaRPr lang="es-PE" sz="1600" kern="1200" dirty="0"/>
        </a:p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/>
            <a:t>La notificación deberá de realizarse en su sede central</a:t>
          </a:r>
          <a:endParaRPr lang="es-PE" sz="1600" kern="1200" dirty="0"/>
        </a:p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/>
            <a:t>El inicio del PAS será de conocimiento de la máxima autoridad de la IAFAS, IPRESS, UGIPRESS</a:t>
          </a:r>
          <a:endParaRPr lang="es-PE" sz="1600" kern="1200" dirty="0"/>
        </a:p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600" kern="1200" dirty="0" smtClean="0"/>
            <a:t>SUSALUD implementará un sistema de comunicación electrónica</a:t>
          </a:r>
          <a:endParaRPr lang="es-PE" sz="1600" kern="1200" dirty="0"/>
        </a:p>
      </dsp:txBody>
      <dsp:txXfrm>
        <a:off x="3486038" y="2298429"/>
        <a:ext cx="4466318" cy="1512713"/>
      </dsp:txXfrm>
    </dsp:sp>
    <dsp:sp modelId="{1FED3F25-FD54-4327-8AFD-4E5F9682F3AA}">
      <dsp:nvSpPr>
        <dsp:cNvPr id="0" name=""/>
        <dsp:cNvSpPr/>
      </dsp:nvSpPr>
      <dsp:spPr>
        <a:xfrm>
          <a:off x="4254" y="2713970"/>
          <a:ext cx="3481783" cy="681632"/>
        </a:xfrm>
        <a:prstGeom prst="round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3000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NOTIFICACION</a:t>
          </a:r>
          <a:endParaRPr lang="es-PE" sz="3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7529" y="2747245"/>
        <a:ext cx="3415233" cy="61508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BDF856-98ED-4A7A-A947-B4866306024B}">
      <dsp:nvSpPr>
        <dsp:cNvPr id="0" name=""/>
        <dsp:cNvSpPr/>
      </dsp:nvSpPr>
      <dsp:spPr>
        <a:xfrm>
          <a:off x="4846" y="162732"/>
          <a:ext cx="8277114" cy="5175260"/>
        </a:xfrm>
        <a:prstGeom prst="rightArrow">
          <a:avLst>
            <a:gd name="adj1" fmla="val 70000"/>
            <a:gd name="adj2" fmla="val 50000"/>
          </a:avLst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12700" rIns="25400" bIns="12700" numCol="1" spcCol="1270" anchor="ctr" anchorCtr="0">
          <a:noAutofit/>
        </a:bodyPr>
        <a:lstStyle/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PE" sz="1800" kern="1200" dirty="0"/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2000" kern="1200" dirty="0" smtClean="0"/>
            <a:t>a. Amonestación escrita</a:t>
          </a:r>
          <a:endParaRPr lang="es-PE" sz="2000" kern="1200" dirty="0"/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2000" kern="1200" dirty="0" smtClean="0"/>
            <a:t>b. Multa hasta un máximo de 500 UIT</a:t>
          </a:r>
          <a:endParaRPr lang="es-PE" sz="2000" kern="1200" dirty="0"/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2000" kern="1200" dirty="0" smtClean="0"/>
            <a:t>c. Suspensión de las IAFAS hasta por 6 meses</a:t>
          </a:r>
          <a:endParaRPr lang="es-PE" sz="2000" kern="1200" dirty="0"/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2000" kern="1200" dirty="0" smtClean="0"/>
            <a:t>d. Resolución de uno o mas servicios de las IPRESS máximo 6 meses</a:t>
          </a:r>
          <a:endParaRPr lang="es-PE" sz="2000" kern="1200" dirty="0"/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2000" kern="1200" dirty="0" smtClean="0"/>
            <a:t>e. Cierre temporal de IPRESS por 6 meses</a:t>
          </a:r>
          <a:endParaRPr lang="es-PE" sz="2000" kern="1200" dirty="0"/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2000" kern="1200" dirty="0" smtClean="0"/>
            <a:t>f. Revocación de la Autorización de Funcionamiento de IAFAS</a:t>
          </a:r>
          <a:endParaRPr lang="es-PE" sz="2000" kern="1200" dirty="0"/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2000" kern="1200" dirty="0" smtClean="0"/>
            <a:t>g. Cierre definitivo de IPRESS</a:t>
          </a:r>
          <a:endParaRPr lang="es-PE" sz="20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PE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PE" sz="1800" kern="1200" dirty="0"/>
        </a:p>
      </dsp:txBody>
      <dsp:txXfrm>
        <a:off x="2074125" y="939021"/>
        <a:ext cx="4396494" cy="3622682"/>
      </dsp:txXfrm>
    </dsp:sp>
    <dsp:sp modelId="{0876D006-0240-4471-9648-FA208D17FD80}">
      <dsp:nvSpPr>
        <dsp:cNvPr id="0" name=""/>
        <dsp:cNvSpPr/>
      </dsp:nvSpPr>
      <dsp:spPr>
        <a:xfrm>
          <a:off x="43292" y="1646699"/>
          <a:ext cx="2242712" cy="2425261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ART. 20°. SUSALUD puede imponer sanciones a : IAFAS, IPRESS, UGIPRESS</a:t>
          </a:r>
          <a:endParaRPr lang="es-PE" sz="2000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71730" y="2001870"/>
        <a:ext cx="1585836" cy="171491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D7417D-C423-456B-998D-1519E0656E04}">
      <dsp:nvSpPr>
        <dsp:cNvPr id="0" name=""/>
        <dsp:cNvSpPr/>
      </dsp:nvSpPr>
      <dsp:spPr>
        <a:xfrm>
          <a:off x="0" y="0"/>
          <a:ext cx="7572428" cy="1815642"/>
        </a:xfrm>
        <a:prstGeom prst="rect">
          <a:avLst/>
        </a:prstGeom>
        <a:solidFill>
          <a:schemeClr val="accent1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8488" tIns="199136" rIns="348488" bIns="199136" numCol="1" spcCol="1270" anchor="ctr" anchorCtr="0">
          <a:noAutofit/>
        </a:bodyPr>
        <a:lstStyle/>
        <a:p>
          <a:pPr lvl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4900" b="1" kern="1200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RESPONSABILIDAD CIVIL Y PENAL</a:t>
          </a:r>
          <a:endParaRPr lang="es-PE" sz="4900" b="1" kern="1200" cap="none" spc="0" dirty="0">
            <a:ln w="18000">
              <a:solidFill>
                <a:schemeClr val="accent2">
                  <a:satMod val="140000"/>
                </a:schemeClr>
              </a:solidFill>
              <a:prstDash val="solid"/>
              <a:miter lim="800000"/>
            </a:ln>
            <a:solidFill>
              <a:srgbClr val="FF0000"/>
            </a:solidFill>
            <a:effectLst>
              <a:outerShdw blurRad="25500" dist="23000" dir="7020000" algn="tl">
                <a:srgbClr val="000000">
                  <a:alpha val="50000"/>
                </a:srgbClr>
              </a:outerShdw>
            </a:effectLst>
          </a:endParaRPr>
        </a:p>
      </dsp:txBody>
      <dsp:txXfrm>
        <a:off x="0" y="0"/>
        <a:ext cx="7572428" cy="1815642"/>
      </dsp:txXfrm>
    </dsp:sp>
    <dsp:sp modelId="{5242696B-CC65-499B-AF16-78215C945BC7}">
      <dsp:nvSpPr>
        <dsp:cNvPr id="0" name=""/>
        <dsp:cNvSpPr/>
      </dsp:nvSpPr>
      <dsp:spPr>
        <a:xfrm>
          <a:off x="0" y="1847690"/>
          <a:ext cx="7572428" cy="4102402"/>
        </a:xfrm>
        <a:prstGeom prst="rect">
          <a:avLst/>
        </a:prstGeom>
        <a:solidFill>
          <a:schemeClr val="accent6">
            <a:lumMod val="20000"/>
            <a:lumOff val="80000"/>
            <a:alpha val="9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366" tIns="261366" rIns="348488" bIns="392049" numCol="1" spcCol="1270" anchor="t" anchorCtr="0">
          <a:noAutofit/>
        </a:bodyPr>
        <a:lstStyle/>
        <a:p>
          <a:pPr marL="285750" lvl="1" indent="-285750" algn="just" defTabSz="2178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4900" kern="1200" dirty="0" smtClean="0"/>
            <a:t>Se aplican sin perjuicio de la responsabilidad civil o penal  y se regulan de acuerdo a lo previsto en la legislación de la materia</a:t>
          </a:r>
          <a:endParaRPr lang="es-PE" sz="4900" kern="1200" dirty="0"/>
        </a:p>
      </dsp:txBody>
      <dsp:txXfrm>
        <a:off x="0" y="1847690"/>
        <a:ext cx="7572428" cy="410240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D7417D-C423-456B-998D-1519E0656E04}">
      <dsp:nvSpPr>
        <dsp:cNvPr id="0" name=""/>
        <dsp:cNvSpPr/>
      </dsp:nvSpPr>
      <dsp:spPr>
        <a:xfrm>
          <a:off x="0" y="11904"/>
          <a:ext cx="7715304" cy="1584847"/>
        </a:xfrm>
        <a:prstGeom prst="rect">
          <a:avLst/>
        </a:prstGeom>
        <a:solidFill>
          <a:schemeClr val="accent1">
            <a:lumMod val="20000"/>
            <a:lumOff val="8000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5816" tIns="174752" rIns="305816" bIns="174752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4300" b="1" kern="1200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RESPONSABILIDAD ADMINISTRATIVA</a:t>
          </a:r>
          <a:endParaRPr lang="es-PE" sz="4300" b="1" kern="1200" cap="none" spc="0" dirty="0">
            <a:ln w="18000">
              <a:solidFill>
                <a:schemeClr val="accent2">
                  <a:satMod val="140000"/>
                </a:schemeClr>
              </a:solidFill>
              <a:prstDash val="solid"/>
              <a:miter lim="800000"/>
            </a:ln>
            <a:solidFill>
              <a:srgbClr val="FF0000"/>
            </a:solidFill>
            <a:effectLst>
              <a:outerShdw blurRad="25500" dist="23000" dir="7020000" algn="tl">
                <a:srgbClr val="000000">
                  <a:alpha val="50000"/>
                </a:srgbClr>
              </a:outerShdw>
            </a:effectLst>
          </a:endParaRPr>
        </a:p>
      </dsp:txBody>
      <dsp:txXfrm>
        <a:off x="0" y="11904"/>
        <a:ext cx="7715304" cy="1584847"/>
      </dsp:txXfrm>
    </dsp:sp>
    <dsp:sp modelId="{5242696B-CC65-499B-AF16-78215C945BC7}">
      <dsp:nvSpPr>
        <dsp:cNvPr id="0" name=""/>
        <dsp:cNvSpPr/>
      </dsp:nvSpPr>
      <dsp:spPr>
        <a:xfrm>
          <a:off x="0" y="1596751"/>
          <a:ext cx="7715304" cy="4249260"/>
        </a:xfrm>
        <a:prstGeom prst="rect">
          <a:avLst/>
        </a:prstGeom>
        <a:solidFill>
          <a:schemeClr val="accent6">
            <a:lumMod val="20000"/>
            <a:lumOff val="80000"/>
            <a:alpha val="9000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9362" tIns="229362" rIns="305816" bIns="344043" numCol="1" spcCol="1270" anchor="t" anchorCtr="0">
          <a:noAutofit/>
        </a:bodyPr>
        <a:lstStyle/>
        <a:p>
          <a:pPr marL="285750" lvl="1" indent="-285750" algn="just" defTabSz="1911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4300" kern="1200" dirty="0" smtClean="0"/>
            <a:t>Cuando por acción u omisión de un servidor público se perjudique los derechos de los usuarios, SUSALUD debe comunicar al titular de las IAFAS, IPRESS, UGIPRESS</a:t>
          </a:r>
          <a:endParaRPr lang="es-PE" sz="4300" kern="1200" dirty="0"/>
        </a:p>
      </dsp:txBody>
      <dsp:txXfrm>
        <a:off x="0" y="1596751"/>
        <a:ext cx="7715304" cy="42492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Process6">
  <dgm:title val=""/>
  <dgm:desc val=""/>
  <dgm:catLst>
    <dgm:cat type="process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L"/>
          <dgm:param type="nodeHorzAlign" val="l"/>
        </dgm:alg>
      </dgm:if>
      <dgm:else name="Name2">
        <dgm:alg type="lin">
          <dgm:param type="linDir" val="from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refFor="ch" refForName="compNode" fact="0.7"/>
      <dgm:constr type="ctrY" for="ch" forName="compNode" refType="h" fact="0.5"/>
      <dgm:constr type="w" for="ch" forName="aSpace" refType="w" fact="0.05"/>
      <dgm:constr type="primFontSz" for="des" forName="childTextHidden" op="equ" val="65"/>
      <dgm:constr type="primFontSz" for="des" forName="parentText" op="equ"/>
    </dgm:constrLst>
    <dgm:ruleLst/>
    <dgm:forEach name="aNodeForEach" axis="ch" ptType="node">
      <dgm:layoutNode name="compNode">
        <dgm:alg type="composite">
          <dgm:param type="ar" val="1.43"/>
        </dgm:alg>
        <dgm:shape xmlns:r="http://schemas.openxmlformats.org/officeDocument/2006/relationships" r:blip="">
          <dgm:adjLst/>
        </dgm:shape>
        <dgm:presOf/>
        <dgm:choose name="Name3">
          <dgm:if name="Name4" func="var" arg="dir" op="equ" val="norm">
            <dgm:constrLst>
              <dgm:constr type="w" for="ch" forName="childTextVisible" refType="w" fact="0.8"/>
              <dgm:constr type="h" for="ch" forName="childTextVisible" refType="h"/>
              <dgm:constr type="r" for="ch" forName="childTextVisible" refType="w"/>
              <dgm:constr type="w" for="ch" forName="childTextHidden" refType="w" fact="0.6"/>
              <dgm:constr type="h" for="ch" forName="childTextHidden" refType="h"/>
              <dgm:constr type="r" for="ch" forName="childTextHidden" refType="w"/>
              <dgm:constr type="l" for="ch" forName="parentText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if>
          <dgm:else name="Name5">
            <dgm:constrLst>
              <dgm:constr type="w" for="ch" forName="childTextVisible" refType="w" fact="0.8"/>
              <dgm:constr type="h" for="ch" forName="childTextVisible" refType="h"/>
              <dgm:constr type="l" for="ch" forName="childTextVisible"/>
              <dgm:constr type="w" for="ch" forName="childTextHidden" refType="w" fact="0.6"/>
              <dgm:constr type="h" for="ch" forName="childTextHidden" refType="h"/>
              <dgm:constr type="l" for="ch" forName="childTextHidden"/>
              <dgm:constr type="r" for="ch" forName="parentText" refType="w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else>
        </dgm:choose>
        <dgm:ruleLst/>
        <dgm:layoutNode name="noGeometry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childTextVisible" styleLbl="bgAccFollowNode1">
          <dgm:varLst>
            <dgm:bulletEnabled val="1"/>
          </dgm:varLst>
          <dgm:alg type="sp"/>
          <dgm:choose name="Name6">
            <dgm:if name="Name7" func="var" arg="dir" op="equ" val="norm">
              <dgm:shape xmlns:r="http://schemas.openxmlformats.org/officeDocument/2006/relationships" type="rightArrow" r:blip="">
                <dgm:adjLst>
                  <dgm:adj idx="1" val="0.7"/>
                  <dgm:adj idx="2" val="0.5"/>
                </dgm:adjLst>
              </dgm:shape>
            </dgm:if>
            <dgm:else name="Name8">
              <dgm:shape xmlns:r="http://schemas.openxmlformats.org/officeDocument/2006/relationships" type="leftArrow" r:blip="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/>
          <dgm:ruleLst/>
        </dgm:layoutNode>
        <dgm:layoutNode name="childTextHidden" styleLbl="bgAccFollowNode1">
          <dgm:choose name="Name9">
            <dgm:if name="Name10" axis="des followSib" ptType="node node" st="1 1" cnt="1 0" func="cnt" op="gte" val="1">
              <dgm:alg type="tx">
                <dgm:param type="stBulletLvl" val="1"/>
                <dgm:param type="txAnchorVertCh" val="mid"/>
              </dgm:alg>
            </dgm:if>
            <dgm:else name="Name11">
              <dgm:alg type="tx">
                <dgm:param type="stBulletLvl" val="2"/>
                <dgm:param type="txAnchorVertCh" val="mid"/>
              </dgm:alg>
            </dgm:else>
          </dgm:choose>
          <dgm:choose name="Name12">
            <dgm:if name="Name13" func="var" arg="dir" op="equ" val="norm">
              <dgm:shape xmlns:r="http://schemas.openxmlformats.org/officeDocument/2006/relationships" type="rightArrow" r:blip="" hideGeom="1">
                <dgm:adjLst>
                  <dgm:adj idx="1" val="0.7"/>
                  <dgm:adj idx="2" val="0.5"/>
                </dgm:adjLst>
              </dgm:shape>
            </dgm:if>
            <dgm:else name="Name14">
              <dgm:shape xmlns:r="http://schemas.openxmlformats.org/officeDocument/2006/relationships" type="leftArrow" r:blip="" hideGeom="1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rMarg" refType="primFontSz" fact="0.1"/>
            <dgm:constr type="lMarg" refType="primFontSz" fact="0.2"/>
          </dgm:constrLst>
          <dgm:ruleLst>
            <dgm:rule type="primFontSz" val="5" fact="NaN" max="NaN"/>
          </dgm:ruleLst>
        </dgm:layoutNode>
        <dgm:layoutNode name="parentText" styleLbl="node1">
          <dgm:varLst>
            <dgm:chMax val="1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primFontSz" val="65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choose name="Name15">
        <dgm:if name="Name16" axis="self" ptType="node" func="revPos" op="gte" val="2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F86C2-3BB3-4EE8-8E0B-5D582B8488DE}" type="datetimeFigureOut">
              <a:rPr lang="es-PE" smtClean="0"/>
              <a:pPr/>
              <a:t>14/07/2015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1CB7A-DBF2-4547-9A19-AC00F7272EAB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F86C2-3BB3-4EE8-8E0B-5D582B8488DE}" type="datetimeFigureOut">
              <a:rPr lang="es-PE" smtClean="0"/>
              <a:pPr/>
              <a:t>14/07/2015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1CB7A-DBF2-4547-9A19-AC00F7272EAB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F86C2-3BB3-4EE8-8E0B-5D582B8488DE}" type="datetimeFigureOut">
              <a:rPr lang="es-PE" smtClean="0"/>
              <a:pPr/>
              <a:t>14/07/2015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1CB7A-DBF2-4547-9A19-AC00F7272EAB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F86C2-3BB3-4EE8-8E0B-5D582B8488DE}" type="datetimeFigureOut">
              <a:rPr lang="es-PE" smtClean="0"/>
              <a:pPr/>
              <a:t>14/07/2015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1CB7A-DBF2-4547-9A19-AC00F7272EAB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F86C2-3BB3-4EE8-8E0B-5D582B8488DE}" type="datetimeFigureOut">
              <a:rPr lang="es-PE" smtClean="0"/>
              <a:pPr/>
              <a:t>14/07/2015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1CB7A-DBF2-4547-9A19-AC00F7272EAB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F86C2-3BB3-4EE8-8E0B-5D582B8488DE}" type="datetimeFigureOut">
              <a:rPr lang="es-PE" smtClean="0"/>
              <a:pPr/>
              <a:t>14/07/2015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1CB7A-DBF2-4547-9A19-AC00F7272EAB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F86C2-3BB3-4EE8-8E0B-5D582B8488DE}" type="datetimeFigureOut">
              <a:rPr lang="es-PE" smtClean="0"/>
              <a:pPr/>
              <a:t>14/07/2015</a:t>
            </a:fld>
            <a:endParaRPr lang="es-PE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1CB7A-DBF2-4547-9A19-AC00F7272EAB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F86C2-3BB3-4EE8-8E0B-5D582B8488DE}" type="datetimeFigureOut">
              <a:rPr lang="es-PE" smtClean="0"/>
              <a:pPr/>
              <a:t>14/07/2015</a:t>
            </a:fld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1CB7A-DBF2-4547-9A19-AC00F7272EAB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F86C2-3BB3-4EE8-8E0B-5D582B8488DE}" type="datetimeFigureOut">
              <a:rPr lang="es-PE" smtClean="0"/>
              <a:pPr/>
              <a:t>14/07/2015</a:t>
            </a:fld>
            <a:endParaRPr lang="es-PE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1CB7A-DBF2-4547-9A19-AC00F7272EAB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F86C2-3BB3-4EE8-8E0B-5D582B8488DE}" type="datetimeFigureOut">
              <a:rPr lang="es-PE" smtClean="0"/>
              <a:pPr/>
              <a:t>14/07/2015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1CB7A-DBF2-4547-9A19-AC00F7272EAB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PE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F86C2-3BB3-4EE8-8E0B-5D582B8488DE}" type="datetimeFigureOut">
              <a:rPr lang="es-PE" smtClean="0"/>
              <a:pPr/>
              <a:t>14/07/2015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1CB7A-DBF2-4547-9A19-AC00F7272EAB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7F86C2-3BB3-4EE8-8E0B-5D582B8488DE}" type="datetimeFigureOut">
              <a:rPr lang="es-PE" smtClean="0"/>
              <a:pPr/>
              <a:t>14/07/2015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A1CB7A-DBF2-4547-9A19-AC00F7272EAB}" type="slidenum">
              <a:rPr lang="es-PE" smtClean="0"/>
              <a:pPr/>
              <a:t>‹Nº›</a:t>
            </a:fld>
            <a:endParaRPr lang="es-P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6.jpeg"/><Relationship Id="rId7" Type="http://schemas.openxmlformats.org/officeDocument/2006/relationships/diagramColors" Target="../diagrams/colors9.xml"/><Relationship Id="rId2" Type="http://schemas.openxmlformats.org/officeDocument/2006/relationships/hyperlink" Target="http://www.google.com.pe/url?sa=i&amp;rct=j&amp;q=&amp;esrc=s&amp;source=images&amp;cd=&amp;cad=rja&amp;uact=8&amp;ved=0CAcQjRw&amp;url=http://blog.chainmen.com/category/fondos-power-pointimpress/page/78/&amp;ei=LUOcVZqdFIWcgwSLqoCQAQ&amp;bvm=bv.96952980,d.eXY&amp;psig=AFQjCNGI1GdU_k1OIjcGsvT6xZRkA62Qdg&amp;ust=1436390112884508" TargetMode="Externa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google.com.pe/url?sa=i&amp;rct=j&amp;q=&amp;esrc=s&amp;source=images&amp;cd=&amp;cad=rja&amp;uact=8&amp;ved=0CAcQjRw&amp;url=http://blog.chainmen.com/category/fondos-power-pointimpress/page/78/&amp;ei=LUOcVZqdFIWcgwSLqoCQAQ&amp;bvm=bv.96952980,d.eXY&amp;psig=AFQjCNGI1GdU_k1OIjcGsvT6xZRkA62Qdg&amp;ust=1436390112884508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google.com.pe/url?sa=i&amp;rct=j&amp;q=&amp;esrc=s&amp;source=images&amp;cd=&amp;cad=rja&amp;uact=8&amp;ved=0CAcQjRw&amp;url=http://blog.chainmen.com/category/fondos-power-pointimpress/page/78/&amp;ei=LUOcVZqdFIWcgwSLqoCQAQ&amp;bvm=bv.96952980,d.eXY&amp;psig=AFQjCNGI1GdU_k1OIjcGsvT6xZRkA62Qdg&amp;ust=1436390112884508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6.jpeg"/><Relationship Id="rId7" Type="http://schemas.openxmlformats.org/officeDocument/2006/relationships/diagramColors" Target="../diagrams/colors10.xml"/><Relationship Id="rId2" Type="http://schemas.openxmlformats.org/officeDocument/2006/relationships/hyperlink" Target="http://www.google.com.pe/url?sa=i&amp;rct=j&amp;q=&amp;esrc=s&amp;source=images&amp;cd=&amp;cad=rja&amp;uact=8&amp;ved=0CAcQjRw&amp;url=http://blog.chainmen.com/category/fondos-power-pointimpress/page/78/&amp;ei=LUOcVZqdFIWcgwSLqoCQAQ&amp;bvm=bv.96952980,d.eXY&amp;psig=AFQjCNGI1GdU_k1OIjcGsvT6xZRkA62Qdg&amp;ust=1436390112884508" TargetMode="Externa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google.com.pe/url?sa=i&amp;rct=j&amp;q=&amp;esrc=s&amp;source=images&amp;cd=&amp;cad=rja&amp;uact=8&amp;ved=0CAcQjRw&amp;url=http://blog.chainmen.com/category/fondos-power-pointimpress/page/78/&amp;ei=LUOcVZqdFIWcgwSLqoCQAQ&amp;bvm=bv.96952980,d.eXY&amp;psig=AFQjCNGI1GdU_k1OIjcGsvT6xZRkA62Qdg&amp;ust=1436390112884508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google.com.pe/url?sa=i&amp;rct=j&amp;q=&amp;esrc=s&amp;source=images&amp;cd=&amp;cad=rja&amp;uact=8&amp;ved=0CAcQjRw&amp;url=http://blog.chainmen.com/category/fondos-power-pointimpress/page/78/&amp;ei=LUOcVZqdFIWcgwSLqoCQAQ&amp;bvm=bv.96952980,d.eXY&amp;psig=AFQjCNGI1GdU_k1OIjcGsvT6xZRkA62Qdg&amp;ust=1436390112884508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google.com.pe/url?sa=i&amp;rct=j&amp;q=&amp;esrc=s&amp;source=images&amp;cd=&amp;cad=rja&amp;uact=8&amp;ved=0CAcQjRw&amp;url=http://blog.chainmen.com/category/fondos-power-pointimpress/page/78/&amp;ei=LUOcVZqdFIWcgwSLqoCQAQ&amp;bvm=bv.96952980,d.eXY&amp;psig=AFQjCNGI1GdU_k1OIjcGsvT6xZRkA62Qdg&amp;ust=1436390112884508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google.com.pe/url?sa=i&amp;rct=j&amp;q=&amp;esrc=s&amp;source=images&amp;cd=&amp;cad=rja&amp;uact=8&amp;ved=0CAcQjRw&amp;url=http://blog.chainmen.com/category/fondos-power-pointimpress/page/78/&amp;ei=LUOcVZqdFIWcgwSLqoCQAQ&amp;bvm=bv.96952980,d.eXY&amp;psig=AFQjCNGI1GdU_k1OIjcGsvT6xZRkA62Qdg&amp;ust=1436390112884508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pe/url?sa=i&amp;rct=j&amp;q=&amp;esrc=s&amp;source=images&amp;cd=&amp;cad=rja&amp;uact=8&amp;ved=0CAcQjRw&amp;url=http://blog.chainmen.com/category/fondos-power-pointimpress/page/78/&amp;ei=LUOcVZqdFIWcgwSLqoCQAQ&amp;bvm=bv.96952980,d.eXY&amp;psig=AFQjCNGI1GdU_k1OIjcGsvT6xZRkA62Qdg&amp;ust=1436390112884508" TargetMode="External"/><Relationship Id="rId7" Type="http://schemas.openxmlformats.org/officeDocument/2006/relationships/image" Target="../media/image7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Hoja_de_c_lculo_de_Microsoft_Excel1.xlsx"/><Relationship Id="rId5" Type="http://schemas.openxmlformats.org/officeDocument/2006/relationships/oleObject" Target="../embeddings/oleObject1.bin"/><Relationship Id="rId4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pe/url?sa=i&amp;rct=j&amp;q=&amp;esrc=s&amp;source=images&amp;cd=&amp;cad=rja&amp;uact=8&amp;ved=0CAcQjRw&amp;url=http://blog.chainmen.com/category/fondos-power-pointimpress/page/78/&amp;ei=LUOcVZqdFIWcgwSLqoCQAQ&amp;bvm=bv.96952980,d.eXY&amp;psig=AFQjCNGI1GdU_k1OIjcGsvT6xZRkA62Qdg&amp;ust=1436390112884508" TargetMode="External"/><Relationship Id="rId7" Type="http://schemas.openxmlformats.org/officeDocument/2006/relationships/image" Target="../media/image8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Hoja_de_c_lculo_de_Microsoft_Excel2.xlsx"/><Relationship Id="rId5" Type="http://schemas.openxmlformats.org/officeDocument/2006/relationships/oleObject" Target="../embeddings/oleObject2.bin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6.jpeg"/><Relationship Id="rId7" Type="http://schemas.openxmlformats.org/officeDocument/2006/relationships/diagramColors" Target="../diagrams/colors1.xml"/><Relationship Id="rId2" Type="http://schemas.openxmlformats.org/officeDocument/2006/relationships/hyperlink" Target="http://www.google.com.pe/url?sa=i&amp;rct=j&amp;q=&amp;esrc=s&amp;source=images&amp;cd=&amp;cad=rja&amp;uact=8&amp;ved=0CAcQjRw&amp;url=http://blog.chainmen.com/category/fondos-power-pointimpress/page/78/&amp;ei=LUOcVZqdFIWcgwSLqoCQAQ&amp;bvm=bv.96952980,d.eXY&amp;psig=AFQjCNGI1GdU_k1OIjcGsvT6xZRkA62Qdg&amp;ust=1436390112884508" TargetMode="Externa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pe/url?sa=i&amp;rct=j&amp;q=&amp;esrc=s&amp;source=images&amp;cd=&amp;cad=rja&amp;uact=8&amp;ved=0CAcQjRw&amp;url=http://blog.chainmen.com/category/fondos-power-pointimpress/page/78/&amp;ei=LUOcVZqdFIWcgwSLqoCQAQ&amp;bvm=bv.96952980,d.eXY&amp;psig=AFQjCNGI1GdU_k1OIjcGsvT6xZRkA62Qdg&amp;ust=1436390112884508" TargetMode="Externa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Hoja_de_c_lculo_de_Microsoft_Excel3.xlsx"/><Relationship Id="rId5" Type="http://schemas.openxmlformats.org/officeDocument/2006/relationships/oleObject" Target="../embeddings/oleObject3.bin"/><Relationship Id="rId4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pe/url?sa=i&amp;rct=j&amp;q=&amp;esrc=s&amp;source=images&amp;cd=&amp;cad=rja&amp;uact=8&amp;ved=0CAcQjRw&amp;url=http://blog.chainmen.com/category/fondos-power-pointimpress/page/78/&amp;ei=LUOcVZqdFIWcgwSLqoCQAQ&amp;bvm=bv.96952980,d.eXY&amp;psig=AFQjCNGI1GdU_k1OIjcGsvT6xZRkA62Qdg&amp;ust=1436390112884508" TargetMode="External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Hoja_de_c_lculo_de_Microsoft_Excel4.xlsx"/><Relationship Id="rId5" Type="http://schemas.openxmlformats.org/officeDocument/2006/relationships/oleObject" Target="../embeddings/oleObject4.bin"/><Relationship Id="rId4" Type="http://schemas.openxmlformats.org/officeDocument/2006/relationships/image" Target="../media/image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google.com.pe/url?sa=i&amp;rct=j&amp;q=&amp;esrc=s&amp;source=images&amp;cd=&amp;cad=rja&amp;uact=8&amp;ved=0CAcQjRw&amp;url=http://blog.chainmen.com/category/fondos-power-pointimpress/page/78/&amp;ei=LUOcVZqdFIWcgwSLqoCQAQ&amp;bvm=bv.96952980,d.eXY&amp;psig=AFQjCNGI1GdU_k1OIjcGsvT6xZRkA62Qdg&amp;ust=1436390112884508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google.com.pe/url?sa=i&amp;rct=j&amp;q=&amp;esrc=s&amp;source=images&amp;cd=&amp;cad=rja&amp;uact=8&amp;ved=0CAcQjRw&amp;url=http://blog.chainmen.com/category/fondos-power-pointimpress/page/78/&amp;ei=LUOcVZqdFIWcgwSLqoCQAQ&amp;bvm=bv.96952980,d.eXY&amp;psig=AFQjCNGI1GdU_k1OIjcGsvT6xZRkA62Qdg&amp;ust=1436390112884508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google.com.pe/url?sa=i&amp;rct=j&amp;q=&amp;esrc=s&amp;source=images&amp;cd=&amp;cad=rja&amp;uact=8&amp;ved=0CAcQjRw&amp;url=http://blog.chainmen.com/category/fondos-power-pointimpress/page/78/&amp;ei=LUOcVZqdFIWcgwSLqoCQAQ&amp;bvm=bv.96952980,d.eXY&amp;psig=AFQjCNGI1GdU_k1OIjcGsvT6xZRkA62Qdg&amp;ust=1436390112884508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google.com.pe/url?sa=i&amp;rct=j&amp;q=&amp;esrc=s&amp;source=images&amp;cd=&amp;cad=rja&amp;uact=8&amp;ved=0CAcQjRw&amp;url=http://blog.chainmen.com/category/fondos-power-pointimpress/page/78/&amp;ei=LUOcVZqdFIWcgwSLqoCQAQ&amp;bvm=bv.96952980,d.eXY&amp;psig=AFQjCNGI1GdU_k1OIjcGsvT6xZRkA62Qdg&amp;ust=1436390112884508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google.com.pe/url?sa=i&amp;rct=j&amp;q=&amp;esrc=s&amp;source=images&amp;cd=&amp;cad=rja&amp;uact=8&amp;ved=0CAcQjRw&amp;url=http://blog.chainmen.com/category/fondos-power-pointimpress/page/78/&amp;ei=LUOcVZqdFIWcgwSLqoCQAQ&amp;bvm=bv.96952980,d.eXY&amp;psig=AFQjCNGI1GdU_k1OIjcGsvT6xZRkA62Qdg&amp;ust=1436390112884508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pe/url?sa=i&amp;rct=j&amp;q=&amp;esrc=s&amp;source=images&amp;cd=&amp;cad=rja&amp;uact=8&amp;ved=0CAcQjRw&amp;url=http://www.youtube.com/watch?v=7jDKfsUh7lc&amp;ei=hX9rVIelEcOZgwS6tYGwBw&amp;bvm=bv.79908130,d.eXY&amp;psig=AFQjCNHKiDxfqz4rPSc0L0KiDLkcfiAmNw&amp;ust=1416416866974222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6.jpeg"/><Relationship Id="rId7" Type="http://schemas.openxmlformats.org/officeDocument/2006/relationships/diagramColors" Target="../diagrams/colors2.xml"/><Relationship Id="rId2" Type="http://schemas.openxmlformats.org/officeDocument/2006/relationships/hyperlink" Target="http://www.google.com.pe/url?sa=i&amp;rct=j&amp;q=&amp;esrc=s&amp;source=images&amp;cd=&amp;cad=rja&amp;uact=8&amp;ved=0CAcQjRw&amp;url=http://blog.chainmen.com/category/fondos-power-pointimpress/page/78/&amp;ei=LUOcVZqdFIWcgwSLqoCQAQ&amp;bvm=bv.96952980,d.eXY&amp;psig=AFQjCNGI1GdU_k1OIjcGsvT6xZRkA62Qdg&amp;ust=1436390112884508" TargetMode="Externa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6.jpeg"/><Relationship Id="rId7" Type="http://schemas.openxmlformats.org/officeDocument/2006/relationships/diagramColors" Target="../diagrams/colors3.xml"/><Relationship Id="rId2" Type="http://schemas.openxmlformats.org/officeDocument/2006/relationships/hyperlink" Target="http://www.google.com.pe/url?sa=i&amp;rct=j&amp;q=&amp;esrc=s&amp;source=images&amp;cd=&amp;cad=rja&amp;uact=8&amp;ved=0CAcQjRw&amp;url=http://blog.chainmen.com/category/fondos-power-pointimpress/page/78/&amp;ei=LUOcVZqdFIWcgwSLqoCQAQ&amp;bvm=bv.96952980,d.eXY&amp;psig=AFQjCNGI1GdU_k1OIjcGsvT6xZRkA62Qdg&amp;ust=1436390112884508" TargetMode="Externa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6.jpeg"/><Relationship Id="rId7" Type="http://schemas.openxmlformats.org/officeDocument/2006/relationships/diagramColors" Target="../diagrams/colors4.xml"/><Relationship Id="rId2" Type="http://schemas.openxmlformats.org/officeDocument/2006/relationships/hyperlink" Target="http://www.google.com.pe/url?sa=i&amp;rct=j&amp;q=&amp;esrc=s&amp;source=images&amp;cd=&amp;cad=rja&amp;uact=8&amp;ved=0CAcQjRw&amp;url=http://blog.chainmen.com/category/fondos-power-pointimpress/page/78/&amp;ei=LUOcVZqdFIWcgwSLqoCQAQ&amp;bvm=bv.96952980,d.eXY&amp;psig=AFQjCNGI1GdU_k1OIjcGsvT6xZRkA62Qdg&amp;ust=1436390112884508" TargetMode="Externa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6.jpeg"/><Relationship Id="rId7" Type="http://schemas.openxmlformats.org/officeDocument/2006/relationships/diagramColors" Target="../diagrams/colors5.xml"/><Relationship Id="rId2" Type="http://schemas.openxmlformats.org/officeDocument/2006/relationships/hyperlink" Target="http://www.google.com.pe/url?sa=i&amp;rct=j&amp;q=&amp;esrc=s&amp;source=images&amp;cd=&amp;cad=rja&amp;uact=8&amp;ved=0CAcQjRw&amp;url=http://blog.chainmen.com/category/fondos-power-pointimpress/page/78/&amp;ei=LUOcVZqdFIWcgwSLqoCQAQ&amp;bvm=bv.96952980,d.eXY&amp;psig=AFQjCNGI1GdU_k1OIjcGsvT6xZRkA62Qdg&amp;ust=1436390112884508" TargetMode="Externa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6.jpeg"/><Relationship Id="rId7" Type="http://schemas.openxmlformats.org/officeDocument/2006/relationships/diagramColors" Target="../diagrams/colors6.xml"/><Relationship Id="rId2" Type="http://schemas.openxmlformats.org/officeDocument/2006/relationships/hyperlink" Target="http://www.google.com.pe/url?sa=i&amp;rct=j&amp;q=&amp;esrc=s&amp;source=images&amp;cd=&amp;cad=rja&amp;uact=8&amp;ved=0CAcQjRw&amp;url=http://blog.chainmen.com/category/fondos-power-pointimpress/page/78/&amp;ei=LUOcVZqdFIWcgwSLqoCQAQ&amp;bvm=bv.96952980,d.eXY&amp;psig=AFQjCNGI1GdU_k1OIjcGsvT6xZRkA62Qdg&amp;ust=1436390112884508" TargetMode="Externa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6.jpeg"/><Relationship Id="rId7" Type="http://schemas.openxmlformats.org/officeDocument/2006/relationships/diagramColors" Target="../diagrams/colors7.xml"/><Relationship Id="rId2" Type="http://schemas.openxmlformats.org/officeDocument/2006/relationships/hyperlink" Target="http://www.google.com.pe/url?sa=i&amp;rct=j&amp;q=&amp;esrc=s&amp;source=images&amp;cd=&amp;cad=rja&amp;uact=8&amp;ved=0CAcQjRw&amp;url=http://blog.chainmen.com/category/fondos-power-pointimpress/page/78/&amp;ei=LUOcVZqdFIWcgwSLqoCQAQ&amp;bvm=bv.96952980,d.eXY&amp;psig=AFQjCNGI1GdU_k1OIjcGsvT6xZRkA62Qdg&amp;ust=1436390112884508" TargetMode="Externa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6.jpeg"/><Relationship Id="rId7" Type="http://schemas.openxmlformats.org/officeDocument/2006/relationships/diagramColors" Target="../diagrams/colors8.xml"/><Relationship Id="rId2" Type="http://schemas.openxmlformats.org/officeDocument/2006/relationships/hyperlink" Target="http://www.google.com.pe/url?sa=i&amp;rct=j&amp;q=&amp;esrc=s&amp;source=images&amp;cd=&amp;cad=rja&amp;uact=8&amp;ved=0CAcQjRw&amp;url=http://blog.chainmen.com/category/fondos-power-pointimpress/page/78/&amp;ei=LUOcVZqdFIWcgwSLqoCQAQ&amp;bvm=bv.96952980,d.eXY&amp;psig=AFQjCNGI1GdU_k1OIjcGsvT6xZRkA62Qdg&amp;ust=1436390112884508" TargetMode="Externa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340"/>
            <a:ext cx="9143999" cy="6834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473771" y="1268760"/>
            <a:ext cx="7914346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nard MT Condensed" pitchFamily="18" charset="0"/>
              </a:rPr>
              <a:t>REGLAMENTO DE</a:t>
            </a:r>
          </a:p>
          <a:p>
            <a:pPr algn="ctr"/>
            <a:r>
              <a:rPr lang="es-ES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nard MT Condensed" pitchFamily="18" charset="0"/>
              </a:rPr>
              <a:t>INFRACCIONES Y SANCIONES</a:t>
            </a:r>
          </a:p>
          <a:p>
            <a:pPr algn="ctr"/>
            <a:r>
              <a:rPr lang="es-ES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nard MT Condensed" pitchFamily="18" charset="0"/>
              </a:rPr>
              <a:t>DE LA –SUSALUD</a:t>
            </a:r>
          </a:p>
          <a:p>
            <a:pPr algn="ctr"/>
            <a:r>
              <a:rPr lang="es-ES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D.S N° 031-2014-SA</a:t>
            </a:r>
            <a:endParaRPr lang="es-ES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2483768" y="5643578"/>
            <a:ext cx="368241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PE" dirty="0" smtClean="0">
                <a:solidFill>
                  <a:schemeClr val="accent2">
                    <a:lumMod val="50000"/>
                  </a:schemeClr>
                </a:solidFill>
                <a:latin typeface="Agency FB" pitchFamily="34" charset="0"/>
              </a:rPr>
              <a:t>Presentado por:</a:t>
            </a:r>
          </a:p>
          <a:p>
            <a:pPr algn="ctr"/>
            <a:r>
              <a:rPr lang="es-PE" sz="28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lackadder ITC" pitchFamily="82" charset="0"/>
              </a:rPr>
              <a:t>Econ. Nilde Andrés Chávez</a:t>
            </a:r>
          </a:p>
          <a:p>
            <a:pPr algn="ctr"/>
            <a:r>
              <a:rPr lang="es-PE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DIRECTOR DE SERVICIOS DE SALUD</a:t>
            </a:r>
            <a:endParaRPr lang="es-PE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230"/>
            <a:ext cx="1115616" cy="1110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7214" y="23339"/>
            <a:ext cx="1086785" cy="1101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31" y="5543537"/>
            <a:ext cx="1086785" cy="1277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6044"/>
            <a:ext cx="3466394" cy="1101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7236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www.chainmen.com/blog/f_p_p/16_10/0017_2_power_point_16_10_panoramicas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2 Diagrama"/>
          <p:cNvGraphicFramePr/>
          <p:nvPr>
            <p:extLst>
              <p:ext uri="{D42A27DB-BD31-4B8C-83A1-F6EECF244321}">
                <p14:modId xmlns:p14="http://schemas.microsoft.com/office/powerpoint/2010/main" val="2648473876"/>
              </p:ext>
            </p:extLst>
          </p:nvPr>
        </p:nvGraphicFramePr>
        <p:xfrm>
          <a:off x="714348" y="500042"/>
          <a:ext cx="7715304" cy="58579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www.chainmen.com/blog/f_p_p/16_10/0017_2_power_point_16_10_panoramicas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59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Llamada de nube"/>
          <p:cNvSpPr/>
          <p:nvPr/>
        </p:nvSpPr>
        <p:spPr>
          <a:xfrm>
            <a:off x="323528" y="188640"/>
            <a:ext cx="8496944" cy="709736"/>
          </a:xfrm>
          <a:prstGeom prst="cloudCallout">
            <a:avLst>
              <a:gd name="adj1" fmla="val 4862"/>
              <a:gd name="adj2" fmla="val 181904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REGISTRO NACIONAL DE IPRESS</a:t>
            </a:r>
            <a:endParaRPr lang="es-PE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3 Almacenamiento de acceso secuencial"/>
          <p:cNvSpPr/>
          <p:nvPr/>
        </p:nvSpPr>
        <p:spPr>
          <a:xfrm>
            <a:off x="107504" y="898376"/>
            <a:ext cx="8928992" cy="5698976"/>
          </a:xfrm>
          <a:prstGeom prst="flowChartMagneticTap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3200" dirty="0" smtClean="0"/>
              <a:t>Todos los establecimientos de salud y servicios médicos de apoyo, públicos y privados o mixtos que realicen atención de salud: prevención, promoción, diagnóstico, tratamiento y/o rehabilitación .  A la entrada en vigencia de la norma quedan registrados  de oficio en SUSALUD</a:t>
            </a:r>
            <a:endParaRPr lang="es-PE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www.chainmen.com/blog/f_p_p/16_10/0017_2_power_point_16_10_panoramicas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Llamada de nube"/>
          <p:cNvSpPr/>
          <p:nvPr/>
        </p:nvSpPr>
        <p:spPr>
          <a:xfrm>
            <a:off x="179512" y="0"/>
            <a:ext cx="8784976" cy="1080120"/>
          </a:xfrm>
          <a:prstGeom prst="cloudCallout">
            <a:avLst>
              <a:gd name="adj1" fmla="val -815"/>
              <a:gd name="adj2" fmla="val 98530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 DS 031-2014-SA que aprueba el RIS de SUSALUD establece </a:t>
            </a:r>
          </a:p>
        </p:txBody>
      </p:sp>
      <p:sp>
        <p:nvSpPr>
          <p:cNvPr id="2" name="1 Rectángulo"/>
          <p:cNvSpPr/>
          <p:nvPr/>
        </p:nvSpPr>
        <p:spPr>
          <a:xfrm>
            <a:off x="206865" y="1700808"/>
            <a:ext cx="8640452" cy="476438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857250" lvl="1" indent="-457200" algn="just">
              <a:lnSpc>
                <a:spcPct val="115000"/>
              </a:lnSpc>
              <a:buFont typeface="Calibri" pitchFamily="34" charset="0"/>
              <a:buAutoNum type="arabicPeriod"/>
              <a:defRPr/>
            </a:pPr>
            <a:r>
              <a:rPr lang="es-PE" altLang="es-PE" sz="24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rkisim" pitchFamily="34" charset="-79"/>
                <a:ea typeface="Times New Roman" pitchFamily="18" charset="0"/>
                <a:cs typeface="Narkisim" pitchFamily="34" charset="-79"/>
              </a:rPr>
              <a:t>Todas las IPRESS públicas y privadas registradas en el RENAES hasta el 06 de diciembre del 2014 quedan registradas de oficio en el Registro Nacional de IPRESS de SUSALUD.</a:t>
            </a:r>
            <a:endParaRPr lang="es-PE" altLang="es-PE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rkisim" pitchFamily="34" charset="-79"/>
              <a:ea typeface="Calibri" pitchFamily="34" charset="0"/>
              <a:cs typeface="Narkisim" pitchFamily="34" charset="-79"/>
            </a:endParaRPr>
          </a:p>
          <a:p>
            <a:pPr marL="857250" lvl="1" indent="-457200" algn="just">
              <a:lnSpc>
                <a:spcPct val="115000"/>
              </a:lnSpc>
              <a:buFont typeface="Calibri" pitchFamily="34" charset="0"/>
              <a:buAutoNum type="arabicPeriod"/>
              <a:defRPr/>
            </a:pPr>
            <a:r>
              <a:rPr lang="es-PE" altLang="es-PE" sz="24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rkisim" pitchFamily="34" charset="-79"/>
                <a:ea typeface="Times New Roman" pitchFamily="18" charset="0"/>
                <a:cs typeface="Narkisim" pitchFamily="34" charset="-79"/>
              </a:rPr>
              <a:t>Las IPRESS que cuenten con categorización vigente al 06 de noviembre del 2014 extienden su categorización hasta el 31 de diciembre del 2017.</a:t>
            </a:r>
            <a:endParaRPr lang="es-PE" altLang="es-PE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rkisim" pitchFamily="34" charset="-79"/>
              <a:ea typeface="Calibri" pitchFamily="34" charset="0"/>
              <a:cs typeface="Narkisim" pitchFamily="34" charset="-79"/>
            </a:endParaRPr>
          </a:p>
          <a:p>
            <a:pPr marL="857250" lvl="1" indent="-457200" algn="just">
              <a:lnSpc>
                <a:spcPct val="115000"/>
              </a:lnSpc>
              <a:buFont typeface="Calibri" pitchFamily="34" charset="0"/>
              <a:buAutoNum type="arabicPeriod"/>
              <a:defRPr/>
            </a:pPr>
            <a:r>
              <a:rPr lang="es-PE" altLang="es-PE" sz="24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rkisim" pitchFamily="34" charset="-79"/>
                <a:ea typeface="Times New Roman" pitchFamily="18" charset="0"/>
                <a:cs typeface="Narkisim" pitchFamily="34" charset="-79"/>
              </a:rPr>
              <a:t>Las IPRESS que no tengan categorización vigente o no la hayan obtenido al 06 de noviembre del 2014, tienen plazo para obtenerla hasta el 31 de diciembre del 2017.</a:t>
            </a:r>
          </a:p>
          <a:p>
            <a:pPr marL="857250" lvl="1" indent="-457200" algn="just">
              <a:lnSpc>
                <a:spcPct val="115000"/>
              </a:lnSpc>
              <a:buFont typeface="Calibri" pitchFamily="34" charset="0"/>
              <a:buAutoNum type="arabicPeriod"/>
              <a:defRPr/>
            </a:pPr>
            <a:r>
              <a:rPr lang="es-PE" altLang="es-PE" sz="24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rkisim" pitchFamily="34" charset="-79"/>
                <a:ea typeface="Times New Roman"/>
                <a:cs typeface="Narkisim" pitchFamily="34" charset="-79"/>
              </a:rPr>
              <a:t>Las IPRESS deben completar la información requerida por SUSALUD para su </a:t>
            </a:r>
            <a:r>
              <a:rPr lang="es-PE" altLang="es-PE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rkisim" pitchFamily="34" charset="-79"/>
                <a:ea typeface="Times New Roman"/>
                <a:cs typeface="Narkisim" pitchFamily="34" charset="-79"/>
              </a:rPr>
              <a:t>registro</a:t>
            </a:r>
            <a:endParaRPr lang="es-PE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rkisim" pitchFamily="34" charset="-79"/>
              <a:cs typeface="Narkisim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706302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www.chainmen.com/blog/f_p_p/16_10/0017_2_power_point_16_10_panoramicas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2 Diagrama"/>
          <p:cNvGraphicFramePr/>
          <p:nvPr>
            <p:extLst>
              <p:ext uri="{D42A27DB-BD31-4B8C-83A1-F6EECF244321}">
                <p14:modId xmlns:p14="http://schemas.microsoft.com/office/powerpoint/2010/main" val="124800139"/>
              </p:ext>
            </p:extLst>
          </p:nvPr>
        </p:nvGraphicFramePr>
        <p:xfrm>
          <a:off x="750067" y="392885"/>
          <a:ext cx="7643866" cy="60722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Graphic spid="3" grpId="1">
        <p:bldAsOne/>
      </p:bldGraphic>
      <p:bldGraphic spid="3" grpId="2">
        <p:bldAsOne/>
      </p:bldGraphic>
      <p:bldGraphic spid="3" grpId="3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www.chainmen.com/blog/f_p_p/16_10/0017_2_power_point_16_10_panoramicas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 CuadroTexto"/>
          <p:cNvSpPr txBox="1"/>
          <p:nvPr/>
        </p:nvSpPr>
        <p:spPr>
          <a:xfrm>
            <a:off x="1043608" y="116632"/>
            <a:ext cx="6984776" cy="18158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PE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NORMA TECNICA N° 021-MINSA/DGSP-V.03</a:t>
            </a:r>
          </a:p>
          <a:p>
            <a:pPr algn="ctr"/>
            <a:r>
              <a:rPr lang="es-PE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GUITA TECNICA PARA CATEGORIZACION DE </a:t>
            </a:r>
          </a:p>
          <a:p>
            <a:pPr algn="ctr"/>
            <a:r>
              <a:rPr lang="es-PE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ESTABLECIMIENTOS  DEL SECTOR SALUD</a:t>
            </a:r>
          </a:p>
          <a:p>
            <a:pPr algn="ctr"/>
            <a:r>
              <a:rPr lang="es-PE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INFRAESTRUCTURA</a:t>
            </a:r>
            <a:endParaRPr lang="es-PE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1595941"/>
              </p:ext>
            </p:extLst>
          </p:nvPr>
        </p:nvGraphicFramePr>
        <p:xfrm>
          <a:off x="323530" y="1932514"/>
          <a:ext cx="8496940" cy="467868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816422"/>
                <a:gridCol w="1224136"/>
                <a:gridCol w="1224136"/>
                <a:gridCol w="1152128"/>
                <a:gridCol w="108011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PE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UPSS</a:t>
                      </a:r>
                      <a:endParaRPr lang="es-PE" sz="2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 - 1</a:t>
                      </a:r>
                      <a:endParaRPr lang="es-PE" sz="2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I - 2</a:t>
                      </a:r>
                      <a:endParaRPr lang="es-PE" sz="2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 - 3</a:t>
                      </a:r>
                      <a:endParaRPr lang="es-PE" sz="2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 - 4</a:t>
                      </a:r>
                      <a:endParaRPr lang="es-PE" sz="2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PE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1. CONSULTA EXTERNA</a:t>
                      </a:r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X</a:t>
                      </a:r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X</a:t>
                      </a:r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X</a:t>
                      </a:r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X</a:t>
                      </a:r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PE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2. HOSPITALIZACION</a:t>
                      </a:r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X</a:t>
                      </a:r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PE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3. EMERGENCIA</a:t>
                      </a:r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X</a:t>
                      </a:r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X</a:t>
                      </a:r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X</a:t>
                      </a:r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X</a:t>
                      </a:r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PE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4. CENTRO OBSTETRICO</a:t>
                      </a:r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X</a:t>
                      </a:r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PE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5. PATOLOGIA CLINICA</a:t>
                      </a:r>
                    </a:p>
                    <a:p>
                      <a:r>
                        <a:rPr lang="es-PE" sz="1600" dirty="0" smtClean="0">
                          <a:effectLst/>
                        </a:rPr>
                        <a:t>5.1. Área Analítica</a:t>
                      </a:r>
                    </a:p>
                    <a:p>
                      <a:r>
                        <a:rPr lang="es-PE" sz="1600" dirty="0" smtClean="0">
                          <a:effectLst/>
                        </a:rPr>
                        <a:t>5.2. Área de Esterilización</a:t>
                      </a:r>
                      <a:endParaRPr lang="es-PE" sz="1600" b="0" dirty="0"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X</a:t>
                      </a:r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X</a:t>
                      </a:r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X</a:t>
                      </a:r>
                    </a:p>
                    <a:p>
                      <a:pPr algn="ctr"/>
                      <a:r>
                        <a:rPr lang="es-PE" sz="1600" dirty="0" smtClean="0">
                          <a:effectLst/>
                        </a:rPr>
                        <a:t>X</a:t>
                      </a:r>
                    </a:p>
                    <a:p>
                      <a:pPr algn="ctr"/>
                      <a:r>
                        <a:rPr lang="es-PE" sz="1600" dirty="0" smtClean="0">
                          <a:effectLst/>
                        </a:rPr>
                        <a:t>x</a:t>
                      </a:r>
                      <a:endParaRPr lang="es-PE" sz="1600" b="0" dirty="0"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X</a:t>
                      </a:r>
                    </a:p>
                    <a:p>
                      <a:pPr algn="ctr"/>
                      <a:r>
                        <a:rPr lang="es-PE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X</a:t>
                      </a:r>
                    </a:p>
                    <a:p>
                      <a:pPr algn="ctr"/>
                      <a:r>
                        <a:rPr lang="es-PE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x</a:t>
                      </a:r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PE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6. DIAGNOSTICO X IMÁGENES</a:t>
                      </a:r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X</a:t>
                      </a:r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PE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7. FARMACIA</a:t>
                      </a:r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X</a:t>
                      </a:r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X</a:t>
                      </a:r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X</a:t>
                      </a:r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X</a:t>
                      </a:r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PE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8. ESTERILIZACION</a:t>
                      </a:r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X</a:t>
                      </a:r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X</a:t>
                      </a:r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X</a:t>
                      </a:r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X</a:t>
                      </a:r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PE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9. MEDICINA DE REHABILITACION</a:t>
                      </a:r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X</a:t>
                      </a:r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PE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10. NUTRICION Y DIETETICA</a:t>
                      </a:r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X</a:t>
                      </a:r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360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www.chainmen.com/blog/f_p_p/16_10/0017_2_power_point_16_10_panoramicas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0081747"/>
              </p:ext>
            </p:extLst>
          </p:nvPr>
        </p:nvGraphicFramePr>
        <p:xfrm>
          <a:off x="827584" y="2579425"/>
          <a:ext cx="7379648" cy="2194560"/>
        </p:xfrm>
        <a:graphic>
          <a:graphicData uri="http://schemas.openxmlformats.org/drawingml/2006/table">
            <a:tbl>
              <a:tblPr firstRow="1" bandRow="1">
                <a:tableStyleId>{D03447BB-5D67-496B-8E87-E561075AD55C}</a:tableStyleId>
              </a:tblPr>
              <a:tblGrid>
                <a:gridCol w="922456"/>
                <a:gridCol w="809503"/>
                <a:gridCol w="1035409"/>
                <a:gridCol w="922456"/>
                <a:gridCol w="922456"/>
                <a:gridCol w="922456"/>
                <a:gridCol w="922456"/>
                <a:gridCol w="922456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s-PE" sz="3600" dirty="0" smtClean="0"/>
                        <a:t>I - 1</a:t>
                      </a:r>
                      <a:endParaRPr lang="es-PE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PE" sz="3600" dirty="0" smtClean="0"/>
                        <a:t>I - 2</a:t>
                      </a:r>
                      <a:endParaRPr lang="es-PE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PE" sz="3600" dirty="0" smtClean="0"/>
                        <a:t>I - 3</a:t>
                      </a:r>
                      <a:endParaRPr lang="es-PE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PE" sz="3600" dirty="0" smtClean="0"/>
                        <a:t>I - 4</a:t>
                      </a:r>
                      <a:endParaRPr lang="es-PE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PE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CPA</a:t>
                      </a:r>
                      <a:endParaRPr lang="es-PE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PE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SPA</a:t>
                      </a:r>
                      <a:endParaRPr lang="es-PE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PE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CPA</a:t>
                      </a:r>
                      <a:endParaRPr lang="es-PE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PE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SPA</a:t>
                      </a:r>
                      <a:endParaRPr lang="es-PE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PE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CPA</a:t>
                      </a:r>
                      <a:endParaRPr lang="es-PE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PE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SPA</a:t>
                      </a:r>
                      <a:endParaRPr lang="es-PE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PE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CPA</a:t>
                      </a:r>
                      <a:endParaRPr lang="es-PE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PE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SPA</a:t>
                      </a:r>
                      <a:endParaRPr lang="es-PE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PE" sz="2800" dirty="0" smtClean="0"/>
                        <a:t>7</a:t>
                      </a:r>
                      <a:endParaRPr lang="es-PE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PE" sz="2800" dirty="0" smtClean="0"/>
                        <a:t>3</a:t>
                      </a:r>
                      <a:endParaRPr lang="es-PE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PE" sz="2800" dirty="0" smtClean="0"/>
                        <a:t>11</a:t>
                      </a:r>
                      <a:endParaRPr lang="es-PE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PE" sz="2800" dirty="0" smtClean="0"/>
                        <a:t>5</a:t>
                      </a:r>
                      <a:endParaRPr lang="es-PE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PE" sz="2800" dirty="0" smtClean="0"/>
                        <a:t>18</a:t>
                      </a:r>
                      <a:endParaRPr lang="es-PE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PE" sz="2800" dirty="0" smtClean="0"/>
                        <a:t>15</a:t>
                      </a:r>
                      <a:endParaRPr lang="es-PE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PE" sz="2800" dirty="0" smtClean="0"/>
                        <a:t>49</a:t>
                      </a:r>
                      <a:endParaRPr lang="es-PE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PE" sz="2800" dirty="0" smtClean="0"/>
                        <a:t>27</a:t>
                      </a:r>
                      <a:endParaRPr lang="es-PE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PE" sz="2800" dirty="0" smtClean="0"/>
                        <a:t>980</a:t>
                      </a:r>
                      <a:endParaRPr lang="es-PE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PE" sz="2800" dirty="0" smtClean="0"/>
                        <a:t>420</a:t>
                      </a:r>
                      <a:endParaRPr lang="es-PE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PE" sz="2800" dirty="0" smtClean="0"/>
                        <a:t>1089</a:t>
                      </a:r>
                      <a:endParaRPr lang="es-PE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PE" sz="2800" dirty="0" smtClean="0"/>
                        <a:t>495</a:t>
                      </a:r>
                      <a:endParaRPr lang="es-PE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PE" sz="2800" dirty="0" smtClean="0"/>
                        <a:t>882</a:t>
                      </a:r>
                      <a:endParaRPr lang="es-PE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PE" sz="2800" dirty="0" smtClean="0"/>
                        <a:t>735</a:t>
                      </a:r>
                      <a:endParaRPr lang="es-PE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PE" sz="2800" dirty="0" smtClean="0"/>
                        <a:t>245</a:t>
                      </a:r>
                      <a:endParaRPr lang="es-PE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PE" sz="2800" dirty="0" smtClean="0"/>
                        <a:t>135</a:t>
                      </a:r>
                      <a:endParaRPr lang="es-PE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2 Rectángulo"/>
          <p:cNvSpPr/>
          <p:nvPr/>
        </p:nvSpPr>
        <p:spPr>
          <a:xfrm>
            <a:off x="827584" y="332656"/>
            <a:ext cx="741682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PE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NORMA TECNICA N° 021-MINSA/DGSP-V.03</a:t>
            </a:r>
          </a:p>
          <a:p>
            <a:pPr algn="ctr"/>
            <a:r>
              <a:rPr lang="es-PE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GUITA TECNICA PARA CATEGORIZACION DE </a:t>
            </a:r>
          </a:p>
          <a:p>
            <a:pPr algn="ctr"/>
            <a:r>
              <a:rPr lang="es-PE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ESTABLECIMIENTOS  DEL SECTOR </a:t>
            </a:r>
            <a:r>
              <a:rPr lang="es-PE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SALUD</a:t>
            </a:r>
          </a:p>
          <a:p>
            <a:pPr algn="ctr"/>
            <a:endParaRPr lang="es-PE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s-PE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RECURSOS HUMANOS</a:t>
            </a:r>
            <a:endParaRPr lang="es-PE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882175" y="5268416"/>
            <a:ext cx="7379649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s-PE" sz="3600" b="1" dirty="0" smtClean="0"/>
              <a:t>CPA = con población asignada = 3,196</a:t>
            </a:r>
          </a:p>
          <a:p>
            <a:r>
              <a:rPr lang="es-PE" sz="3600" b="1" dirty="0" smtClean="0"/>
              <a:t>SPA = sin población asignada   = 1,785</a:t>
            </a:r>
            <a:endParaRPr lang="es-PE" sz="3600" b="1" dirty="0"/>
          </a:p>
        </p:txBody>
      </p:sp>
    </p:spTree>
    <p:extLst>
      <p:ext uri="{BB962C8B-B14F-4D97-AF65-F5344CB8AC3E}">
        <p14:creationId xmlns:p14="http://schemas.microsoft.com/office/powerpoint/2010/main" val="2119516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chainmen.com/blog/f_p_p/16_10/0017_2_power_point_16_10_panoramicas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96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Rectángulo"/>
          <p:cNvSpPr/>
          <p:nvPr/>
        </p:nvSpPr>
        <p:spPr>
          <a:xfrm>
            <a:off x="251520" y="116632"/>
            <a:ext cx="85689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PE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ESTABLECIMIENTOS DE SALUD POR NIVELES DE </a:t>
            </a:r>
          </a:p>
          <a:p>
            <a:pPr algn="ctr"/>
            <a:r>
              <a:rPr lang="es-PE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COMPLEJIDAD, ACLAS Y PROVINCIAS AL 2014</a:t>
            </a:r>
          </a:p>
          <a:p>
            <a:pPr algn="ctr"/>
            <a:r>
              <a:rPr lang="es-PE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DIRESA HUANUCO</a:t>
            </a:r>
            <a:endParaRPr lang="es-PE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5535496"/>
              </p:ext>
            </p:extLst>
          </p:nvPr>
        </p:nvGraphicFramePr>
        <p:xfrm>
          <a:off x="395534" y="1501627"/>
          <a:ext cx="8374988" cy="500365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668137"/>
                <a:gridCol w="667034"/>
                <a:gridCol w="667034"/>
                <a:gridCol w="592920"/>
                <a:gridCol w="592920"/>
                <a:gridCol w="667034"/>
                <a:gridCol w="658800"/>
                <a:gridCol w="796492"/>
                <a:gridCol w="1064617"/>
              </a:tblGrid>
              <a:tr h="343200">
                <a:tc rowSpan="2">
                  <a:txBody>
                    <a:bodyPr/>
                    <a:lstStyle/>
                    <a:p>
                      <a:pPr algn="ctr"/>
                      <a:endParaRPr lang="es-PE" sz="240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es-PE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PROVINCIA</a:t>
                      </a:r>
                      <a:endParaRPr lang="es-PE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es-PE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NIVELES DE COMPLEJIDAD</a:t>
                      </a:r>
                      <a:endParaRPr lang="es-PE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es-PE" sz="160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es-PE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NUMERO DE  ACLAS</a:t>
                      </a:r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27303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 - 1</a:t>
                      </a:r>
                      <a:endParaRPr lang="es-PE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 - 2</a:t>
                      </a:r>
                      <a:endParaRPr lang="es-PE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 - 3</a:t>
                      </a:r>
                      <a:endParaRPr lang="es-PE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 - 4</a:t>
                      </a:r>
                      <a:endParaRPr lang="es-PE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II - 1</a:t>
                      </a:r>
                      <a:endParaRPr lang="es-PE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II - 2</a:t>
                      </a:r>
                      <a:endParaRPr lang="es-PE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TOTAL</a:t>
                      </a:r>
                      <a:r>
                        <a:rPr lang="es-PE" sz="14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es-PE" sz="1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PROV.</a:t>
                      </a:r>
                      <a:endParaRPr lang="es-PE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</a:tr>
              <a:tr h="273928">
                <a:tc>
                  <a:txBody>
                    <a:bodyPr/>
                    <a:lstStyle/>
                    <a:p>
                      <a:r>
                        <a:rPr lang="es-PE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AMBO</a:t>
                      </a:r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16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12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4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-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-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-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32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7</a:t>
                      </a:r>
                      <a:endParaRPr lang="es-PE" sz="1400" dirty="0"/>
                    </a:p>
                  </a:txBody>
                  <a:tcPr/>
                </a:tc>
              </a:tr>
              <a:tr h="340216">
                <a:tc>
                  <a:txBody>
                    <a:bodyPr/>
                    <a:lstStyle/>
                    <a:p>
                      <a:r>
                        <a:rPr lang="es-PE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HUANUCO</a:t>
                      </a:r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21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23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12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2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-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-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59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13</a:t>
                      </a:r>
                      <a:endParaRPr lang="es-PE" sz="1400" dirty="0"/>
                    </a:p>
                  </a:txBody>
                  <a:tcPr/>
                </a:tc>
              </a:tr>
              <a:tr h="334496">
                <a:tc>
                  <a:txBody>
                    <a:bodyPr/>
                    <a:lstStyle/>
                    <a:p>
                      <a:r>
                        <a:rPr lang="es-PE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PACHITEA</a:t>
                      </a:r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7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4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5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-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-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-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16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5</a:t>
                      </a:r>
                      <a:endParaRPr lang="es-PE" sz="1400" dirty="0"/>
                    </a:p>
                  </a:txBody>
                  <a:tcPr/>
                </a:tc>
              </a:tr>
              <a:tr h="328776">
                <a:tc>
                  <a:txBody>
                    <a:bodyPr/>
                    <a:lstStyle/>
                    <a:p>
                      <a:r>
                        <a:rPr lang="es-PE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L.PRADO</a:t>
                      </a:r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19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11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4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1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1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-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36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2</a:t>
                      </a:r>
                      <a:endParaRPr lang="es-PE" sz="1400" dirty="0"/>
                    </a:p>
                  </a:txBody>
                  <a:tcPr/>
                </a:tc>
              </a:tr>
              <a:tr h="251048">
                <a:tc>
                  <a:txBody>
                    <a:bodyPr/>
                    <a:lstStyle/>
                    <a:p>
                      <a:r>
                        <a:rPr lang="es-PE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HUACAYBAMBA</a:t>
                      </a:r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4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4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2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-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-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-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10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5</a:t>
                      </a:r>
                      <a:endParaRPr lang="es-PE" sz="1400" dirty="0"/>
                    </a:p>
                  </a:txBody>
                  <a:tcPr/>
                </a:tc>
              </a:tr>
              <a:tr h="317336">
                <a:tc>
                  <a:txBody>
                    <a:bodyPr/>
                    <a:lstStyle/>
                    <a:p>
                      <a:r>
                        <a:rPr lang="es-PE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MARAÑON</a:t>
                      </a:r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9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5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2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-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-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-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16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5</a:t>
                      </a:r>
                      <a:endParaRPr lang="es-PE" sz="1400" dirty="0"/>
                    </a:p>
                  </a:txBody>
                  <a:tcPr/>
                </a:tc>
              </a:tr>
              <a:tr h="317336">
                <a:tc>
                  <a:txBody>
                    <a:bodyPr/>
                    <a:lstStyle/>
                    <a:p>
                      <a:r>
                        <a:rPr lang="es-PE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LAURICOCHA</a:t>
                      </a:r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9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6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4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-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-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-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19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5</a:t>
                      </a:r>
                      <a:endParaRPr lang="es-PE" sz="1400" dirty="0"/>
                    </a:p>
                  </a:txBody>
                  <a:tcPr/>
                </a:tc>
              </a:tr>
              <a:tr h="317336">
                <a:tc>
                  <a:txBody>
                    <a:bodyPr/>
                    <a:lstStyle/>
                    <a:p>
                      <a:r>
                        <a:rPr lang="es-PE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YAROWILCA</a:t>
                      </a:r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10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7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3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-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-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-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20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5</a:t>
                      </a:r>
                      <a:endParaRPr lang="es-PE" sz="1400" dirty="0"/>
                    </a:p>
                  </a:txBody>
                  <a:tcPr/>
                </a:tc>
              </a:tr>
              <a:tr h="317336">
                <a:tc>
                  <a:txBody>
                    <a:bodyPr/>
                    <a:lstStyle/>
                    <a:p>
                      <a:r>
                        <a:rPr lang="es-PE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PUERTO INCA</a:t>
                      </a:r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23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5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4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-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-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-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32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4</a:t>
                      </a:r>
                      <a:endParaRPr lang="es-PE" sz="1400" dirty="0"/>
                    </a:p>
                  </a:txBody>
                  <a:tcPr/>
                </a:tc>
              </a:tr>
              <a:tr h="317336">
                <a:tc>
                  <a:txBody>
                    <a:bodyPr/>
                    <a:lstStyle/>
                    <a:p>
                      <a:r>
                        <a:rPr lang="es-PE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HUAMALIES</a:t>
                      </a:r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15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14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6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1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-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-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36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8</a:t>
                      </a:r>
                      <a:endParaRPr lang="es-PE" sz="1400" dirty="0"/>
                    </a:p>
                  </a:txBody>
                  <a:tcPr/>
                </a:tc>
              </a:tr>
              <a:tr h="317336">
                <a:tc>
                  <a:txBody>
                    <a:bodyPr/>
                    <a:lstStyle/>
                    <a:p>
                      <a:r>
                        <a:rPr lang="es-PE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DOS DE MAYO</a:t>
                      </a:r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12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8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3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1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-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-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24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6</a:t>
                      </a:r>
                      <a:endParaRPr lang="es-PE" sz="1400" dirty="0"/>
                    </a:p>
                  </a:txBody>
                  <a:tcPr/>
                </a:tc>
              </a:tr>
              <a:tr h="317336">
                <a:tc>
                  <a:txBody>
                    <a:bodyPr/>
                    <a:lstStyle/>
                    <a:p>
                      <a:r>
                        <a:rPr lang="es-PE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 O T A L</a:t>
                      </a:r>
                      <a:endParaRPr lang="es-PE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145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99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49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5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1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1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300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 smtClean="0"/>
                        <a:t>65</a:t>
                      </a:r>
                      <a:endParaRPr lang="es-PE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5 CuadroTexto"/>
          <p:cNvSpPr txBox="1"/>
          <p:nvPr/>
        </p:nvSpPr>
        <p:spPr>
          <a:xfrm>
            <a:off x="395536" y="6488668"/>
            <a:ext cx="34860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400" dirty="0" smtClean="0"/>
              <a:t>FUENTE: RENAES/12-2014-DIRESA HUANUCO</a:t>
            </a:r>
            <a:endParaRPr lang="es-PE" sz="1400" dirty="0"/>
          </a:p>
        </p:txBody>
      </p:sp>
    </p:spTree>
    <p:extLst>
      <p:ext uri="{BB962C8B-B14F-4D97-AF65-F5344CB8AC3E}">
        <p14:creationId xmlns:p14="http://schemas.microsoft.com/office/powerpoint/2010/main" val="1392454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ww.chainmen.com/blog/f_p_p/16_10/0017_2_power_point_16_10_panoramicas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3 Llamada de nube"/>
          <p:cNvSpPr/>
          <p:nvPr/>
        </p:nvSpPr>
        <p:spPr>
          <a:xfrm>
            <a:off x="683568" y="260648"/>
            <a:ext cx="7632848" cy="1368152"/>
          </a:xfrm>
          <a:prstGeom prst="cloudCallout">
            <a:avLst>
              <a:gd name="adj1" fmla="val -5056"/>
              <a:gd name="adj2" fmla="val 101993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PARTICIPACION DE LA INVERSION PRIVADA EN SALUD</a:t>
            </a:r>
            <a:endParaRPr lang="es-PE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3990815"/>
              </p:ext>
            </p:extLst>
          </p:nvPr>
        </p:nvGraphicFramePr>
        <p:xfrm>
          <a:off x="179513" y="1700808"/>
          <a:ext cx="8712968" cy="41044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2828"/>
                <a:gridCol w="2169000"/>
                <a:gridCol w="1827012"/>
                <a:gridCol w="1867064"/>
                <a:gridCol w="1867064"/>
              </a:tblGrid>
              <a:tr h="1116124">
                <a:tc gridSpan="5">
                  <a:txBody>
                    <a:bodyPr/>
                    <a:lstStyle/>
                    <a:p>
                      <a:pPr algn="ctr"/>
                      <a:r>
                        <a:rPr lang="es-PE" sz="2800" dirty="0" smtClean="0">
                          <a:solidFill>
                            <a:srgbClr val="C00000"/>
                          </a:solidFill>
                        </a:rPr>
                        <a:t>EE.SS PRIVADOS:</a:t>
                      </a:r>
                      <a:r>
                        <a:rPr lang="es-PE" sz="2800" baseline="0" dirty="0" smtClean="0">
                          <a:solidFill>
                            <a:srgbClr val="C00000"/>
                          </a:solidFill>
                        </a:rPr>
                        <a:t> AMARILIS, PILLCOMARCA, HUANUCO 2013 – 2014, Julio 2015</a:t>
                      </a:r>
                      <a:endParaRPr lang="es-PE" sz="28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s-PE" sz="28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40060">
                <a:tc rowSpan="2">
                  <a:txBody>
                    <a:bodyPr/>
                    <a:lstStyle/>
                    <a:p>
                      <a:pPr algn="ctr"/>
                      <a:endParaRPr lang="es-PE" sz="2400" b="1" dirty="0" smtClean="0"/>
                    </a:p>
                    <a:p>
                      <a:pPr algn="ctr"/>
                      <a:endParaRPr lang="es-PE" sz="2400" b="1" dirty="0" smtClean="0"/>
                    </a:p>
                    <a:p>
                      <a:pPr algn="ctr"/>
                      <a:r>
                        <a:rPr lang="es-PE" sz="2400" b="1" dirty="0" smtClean="0"/>
                        <a:t>TOTAL</a:t>
                      </a:r>
                      <a:endParaRPr lang="es-PE" sz="2400" b="1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s-PE" sz="24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ESTABLECIMIENTOS DE SALUD PRIVADOS</a:t>
                      </a:r>
                      <a:endParaRPr lang="es-PE" sz="24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s-PE" sz="24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1836204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2400" b="1" dirty="0" smtClean="0">
                          <a:solidFill>
                            <a:srgbClr val="FF0000"/>
                          </a:solidFill>
                        </a:rPr>
                        <a:t>Con licencia de funcionamiento</a:t>
                      </a:r>
                      <a:endParaRPr lang="es-PE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2400" b="1" dirty="0" smtClean="0">
                          <a:solidFill>
                            <a:srgbClr val="FF0000"/>
                          </a:solidFill>
                        </a:rPr>
                        <a:t>Con categorización</a:t>
                      </a:r>
                      <a:endParaRPr lang="es-PE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2400" b="1" dirty="0" smtClean="0">
                          <a:solidFill>
                            <a:srgbClr val="FF0000"/>
                          </a:solidFill>
                        </a:rPr>
                        <a:t>Sin categorización,</a:t>
                      </a:r>
                      <a:r>
                        <a:rPr lang="es-PE" sz="2400" b="1" baseline="0" dirty="0" smtClean="0">
                          <a:solidFill>
                            <a:srgbClr val="FF0000"/>
                          </a:solidFill>
                        </a:rPr>
                        <a:t> sin licencia</a:t>
                      </a:r>
                      <a:endParaRPr lang="es-PE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800" b="1" dirty="0" smtClean="0">
                          <a:solidFill>
                            <a:srgbClr val="FF0000"/>
                          </a:solidFill>
                        </a:rPr>
                        <a:t>CENTROS</a:t>
                      </a:r>
                      <a:r>
                        <a:rPr lang="es-PE" sz="1800" b="1" baseline="0" dirty="0" smtClean="0">
                          <a:solidFill>
                            <a:srgbClr val="FF0000"/>
                          </a:solidFill>
                        </a:rPr>
                        <a:t> ODONTOLOGICOS</a:t>
                      </a:r>
                      <a:endParaRPr lang="es-PE" sz="1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612068">
                <a:tc>
                  <a:txBody>
                    <a:bodyPr/>
                    <a:lstStyle/>
                    <a:p>
                      <a:pPr algn="ctr"/>
                      <a:r>
                        <a:rPr lang="es-PE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206</a:t>
                      </a:r>
                      <a:endParaRPr lang="es-PE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2800" dirty="0" smtClean="0"/>
                        <a:t>87</a:t>
                      </a:r>
                      <a:endParaRPr lang="es-PE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2800" dirty="0" smtClean="0"/>
                        <a:t>17</a:t>
                      </a:r>
                      <a:endParaRPr lang="es-PE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2800" dirty="0" smtClean="0"/>
                        <a:t>102</a:t>
                      </a:r>
                      <a:endParaRPr lang="es-PE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111</a:t>
                      </a:r>
                      <a:endParaRPr lang="es-PE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6 CuadroTexto"/>
          <p:cNvSpPr txBox="1"/>
          <p:nvPr/>
        </p:nvSpPr>
        <p:spPr>
          <a:xfrm>
            <a:off x="971600" y="5949280"/>
            <a:ext cx="31163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FUENTE: Padrón 2013-2014-DIRESA/DSS</a:t>
            </a:r>
            <a:endParaRPr lang="es-PE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2231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ww.chainmen.com/blog/f_p_p/16_10/0017_2_power_point_16_10_panoramicas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6 CuadroTexto"/>
          <p:cNvSpPr txBox="1"/>
          <p:nvPr/>
        </p:nvSpPr>
        <p:spPr>
          <a:xfrm>
            <a:off x="827583" y="6401073"/>
            <a:ext cx="31163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FUENTE: Padrón 2013-2014-DIRESA/DSS</a:t>
            </a:r>
            <a:endParaRPr lang="es-PE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4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3657050"/>
              </p:ext>
            </p:extLst>
          </p:nvPr>
        </p:nvGraphicFramePr>
        <p:xfrm>
          <a:off x="179512" y="116632"/>
          <a:ext cx="8808640" cy="64383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Hoja de cálculo" r:id="rId6" imgW="10591784" imgH="4619643" progId="Excel.Sheet.12">
                  <p:embed/>
                </p:oleObj>
              </mc:Choice>
              <mc:Fallback>
                <p:oleObj name="Hoja de cálculo" r:id="rId6" imgW="10591784" imgH="4619643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9512" y="116632"/>
                        <a:ext cx="8808640" cy="6438329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ln>
                        <a:solidFill>
                          <a:schemeClr val="accent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85943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ww.chainmen.com/blog/f_p_p/16_10/0017_2_power_point_16_10_panoramicas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6 CuadroTexto"/>
          <p:cNvSpPr txBox="1"/>
          <p:nvPr/>
        </p:nvSpPr>
        <p:spPr>
          <a:xfrm>
            <a:off x="827583" y="6401073"/>
            <a:ext cx="31163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FUENTE: Padrón 2013-2014-DIRESA/DSS</a:t>
            </a:r>
            <a:endParaRPr lang="es-PE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4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0451934"/>
              </p:ext>
            </p:extLst>
          </p:nvPr>
        </p:nvGraphicFramePr>
        <p:xfrm>
          <a:off x="179512" y="116632"/>
          <a:ext cx="8712968" cy="65922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Hoja de cálculo" r:id="rId6" imgW="10591784" imgH="4657704" progId="Excel.Sheet.12">
                  <p:embed/>
                </p:oleObj>
              </mc:Choice>
              <mc:Fallback>
                <p:oleObj name="Hoja de cálculo" r:id="rId6" imgW="10591784" imgH="4657704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9512" y="116632"/>
                        <a:ext cx="8712968" cy="6592217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ln>
                        <a:solidFill>
                          <a:schemeClr val="accent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13080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www.chainmen.com/blog/f_p_p/16_10/0017_2_power_point_16_10_panoramicas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2 Diagrama"/>
          <p:cNvGraphicFramePr/>
          <p:nvPr>
            <p:extLst>
              <p:ext uri="{D42A27DB-BD31-4B8C-83A1-F6EECF244321}">
                <p14:modId xmlns:p14="http://schemas.microsoft.com/office/powerpoint/2010/main" val="3014698763"/>
              </p:ext>
            </p:extLst>
          </p:nvPr>
        </p:nvGraphicFramePr>
        <p:xfrm>
          <a:off x="899592" y="1412776"/>
          <a:ext cx="7048528" cy="5103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" name="1 Llamada de nube"/>
          <p:cNvSpPr/>
          <p:nvPr/>
        </p:nvSpPr>
        <p:spPr>
          <a:xfrm>
            <a:off x="971600" y="548680"/>
            <a:ext cx="6552728" cy="612648"/>
          </a:xfrm>
          <a:prstGeom prst="cloudCallout">
            <a:avLst>
              <a:gd name="adj1" fmla="val -2396"/>
              <a:gd name="adj2" fmla="val 180094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¿Qué ES  SUSALUD?</a:t>
            </a:r>
            <a:endParaRPr lang="es-PE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ww.chainmen.com/blog/f_p_p/16_10/0017_2_power_point_16_10_panoramicas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6 CuadroTexto"/>
          <p:cNvSpPr txBox="1"/>
          <p:nvPr/>
        </p:nvSpPr>
        <p:spPr>
          <a:xfrm>
            <a:off x="827583" y="6401073"/>
            <a:ext cx="31163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FUENTE: Padrón 2013-2014-DIRESA/DSS</a:t>
            </a:r>
            <a:endParaRPr lang="es-PE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5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3632404"/>
              </p:ext>
            </p:extLst>
          </p:nvPr>
        </p:nvGraphicFramePr>
        <p:xfrm>
          <a:off x="107504" y="116632"/>
          <a:ext cx="8856984" cy="65922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Hoja de cálculo" r:id="rId6" imgW="10591784" imgH="5267214" progId="Excel.Sheet.12">
                  <p:embed/>
                </p:oleObj>
              </mc:Choice>
              <mc:Fallback>
                <p:oleObj name="Hoja de cálculo" r:id="rId6" imgW="10591784" imgH="5267214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7504" y="116632"/>
                        <a:ext cx="8856984" cy="6592218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ln>
                        <a:solidFill>
                          <a:schemeClr val="accent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26215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ww.chainmen.com/blog/f_p_p/16_10/0017_2_power_point_16_10_panoramicas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6 CuadroTexto"/>
          <p:cNvSpPr txBox="1"/>
          <p:nvPr/>
        </p:nvSpPr>
        <p:spPr>
          <a:xfrm>
            <a:off x="827583" y="6401073"/>
            <a:ext cx="31163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FUENTE: Padrón 2013-2014-DIRESA/DSS</a:t>
            </a:r>
            <a:endParaRPr lang="es-PE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" name="1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2478156"/>
              </p:ext>
            </p:extLst>
          </p:nvPr>
        </p:nvGraphicFramePr>
        <p:xfrm>
          <a:off x="107504" y="188640"/>
          <a:ext cx="8928992" cy="65202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Hoja de cálculo" r:id="rId6" imgW="10591784" imgH="4657704" progId="Excel.Sheet.12">
                  <p:embed/>
                </p:oleObj>
              </mc:Choice>
              <mc:Fallback>
                <p:oleObj name="Hoja de cálculo" r:id="rId6" imgW="10591784" imgH="4657704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7504" y="188640"/>
                        <a:ext cx="8928992" cy="6520209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ln>
                        <a:solidFill>
                          <a:schemeClr val="accent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83562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ww.chainmen.com/blog/f_p_p/16_10/0017_2_power_point_16_10_panoramicas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827584" y="13433"/>
            <a:ext cx="741682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PE" sz="2000" dirty="0">
              <a:solidFill>
                <a:srgbClr val="000000"/>
              </a:solidFill>
            </a:endParaRPr>
          </a:p>
          <a:p>
            <a:pPr algn="ctr"/>
            <a:r>
              <a:rPr lang="es-PE" sz="2000" dirty="0">
                <a:solidFill>
                  <a:srgbClr val="000000"/>
                </a:solidFill>
              </a:rPr>
              <a:t> </a:t>
            </a:r>
            <a:r>
              <a:rPr lang="es-PE" sz="2400" b="1" dirty="0">
                <a:solidFill>
                  <a:srgbClr val="FF0000"/>
                </a:solidFill>
              </a:rPr>
              <a:t>RESOLUCIÓN MINISTERIAL N° 546-2011/MINSA </a:t>
            </a:r>
            <a:endParaRPr lang="es-PE" sz="2400" dirty="0">
              <a:solidFill>
                <a:srgbClr val="FF0000"/>
              </a:solidFill>
            </a:endParaRPr>
          </a:p>
          <a:p>
            <a:pPr algn="ctr"/>
            <a:r>
              <a:rPr lang="es-PE" sz="2400" b="1" dirty="0">
                <a:solidFill>
                  <a:srgbClr val="FF0000"/>
                </a:solidFill>
              </a:rPr>
              <a:t>NTS N° 021-MINSA/dgsp-v.03 </a:t>
            </a:r>
            <a:endParaRPr lang="es-PE" sz="2400" dirty="0">
              <a:solidFill>
                <a:srgbClr val="FF0000"/>
              </a:solidFill>
            </a:endParaRPr>
          </a:p>
          <a:p>
            <a:pPr algn="ctr"/>
            <a:r>
              <a:rPr lang="es-PE" sz="2400" b="1" dirty="0">
                <a:solidFill>
                  <a:srgbClr val="FF0000"/>
                </a:solidFill>
              </a:rPr>
              <a:t>NORMA TÉCNICA DE SALUD </a:t>
            </a:r>
            <a:endParaRPr lang="es-PE" sz="2400" dirty="0">
              <a:solidFill>
                <a:srgbClr val="FF0000"/>
              </a:solidFill>
            </a:endParaRPr>
          </a:p>
          <a:p>
            <a:pPr algn="ctr"/>
            <a:r>
              <a:rPr lang="es-PE" sz="2400" b="1" dirty="0">
                <a:solidFill>
                  <a:srgbClr val="FF0000"/>
                </a:solidFill>
              </a:rPr>
              <a:t>“CATEGORÍAS DE ESTABLECIMIENTOS DEL SECTOR SALUD” </a:t>
            </a:r>
            <a:endParaRPr lang="es-PE" sz="2400" dirty="0">
              <a:solidFill>
                <a:srgbClr val="FF0000"/>
              </a:solidFill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844352" y="2275870"/>
            <a:ext cx="7400056" cy="44627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endParaRPr lang="es-PE" sz="2000" dirty="0">
              <a:solidFill>
                <a:srgbClr val="000000"/>
              </a:solidFill>
            </a:endParaRPr>
          </a:p>
          <a:p>
            <a:pPr algn="just"/>
            <a:r>
              <a:rPr lang="es-PE" sz="3600" dirty="0">
                <a:solidFill>
                  <a:srgbClr val="FF0000"/>
                </a:solidFill>
              </a:rPr>
              <a:t> </a:t>
            </a:r>
            <a:r>
              <a:rPr lang="es-PE" sz="3600" b="1" dirty="0">
                <a:solidFill>
                  <a:srgbClr val="FF0000"/>
                </a:solidFill>
              </a:rPr>
              <a:t>Categoría </a:t>
            </a:r>
            <a:endParaRPr lang="es-PE" sz="3600" b="1" dirty="0" smtClean="0">
              <a:solidFill>
                <a:srgbClr val="FF0000"/>
              </a:solidFill>
            </a:endParaRPr>
          </a:p>
          <a:p>
            <a:pPr algn="just"/>
            <a:endParaRPr lang="es-PE" sz="3600" dirty="0">
              <a:solidFill>
                <a:srgbClr val="FF0000"/>
              </a:solidFill>
            </a:endParaRPr>
          </a:p>
          <a:p>
            <a:pPr algn="just"/>
            <a:r>
              <a:rPr lang="es-PE" sz="3200" dirty="0">
                <a:solidFill>
                  <a:srgbClr val="000000"/>
                </a:solidFill>
              </a:rPr>
              <a:t>Clasificación que caracteriza a los establecimientos de salud, en base a niveles de complejidad y a características funcionales comunes, </a:t>
            </a:r>
            <a:r>
              <a:rPr lang="es-PE" sz="3200" dirty="0" smtClean="0">
                <a:solidFill>
                  <a:srgbClr val="000000"/>
                </a:solidFill>
              </a:rPr>
              <a:t>(</a:t>
            </a:r>
            <a:r>
              <a:rPr lang="es-PE" sz="3200" dirty="0">
                <a:solidFill>
                  <a:srgbClr val="000000"/>
                </a:solidFill>
              </a:rPr>
              <a:t>UPSS) que en conjunto determinan su capacidad </a:t>
            </a:r>
            <a:r>
              <a:rPr lang="es-PE" sz="3200" dirty="0" smtClean="0">
                <a:solidFill>
                  <a:srgbClr val="000000"/>
                </a:solidFill>
              </a:rPr>
              <a:t>resolutiva.</a:t>
            </a:r>
            <a:endParaRPr lang="es-PE" sz="3200" dirty="0"/>
          </a:p>
        </p:txBody>
      </p:sp>
    </p:spTree>
    <p:extLst>
      <p:ext uri="{BB962C8B-B14F-4D97-AF65-F5344CB8AC3E}">
        <p14:creationId xmlns:p14="http://schemas.microsoft.com/office/powerpoint/2010/main" val="4012264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ww.chainmen.com/blog/f_p_p/16_10/0017_2_power_point_16_10_panoramicas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1187624" y="188640"/>
            <a:ext cx="6552728" cy="61247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endParaRPr lang="es-PE" sz="2000" dirty="0">
              <a:solidFill>
                <a:srgbClr val="000000"/>
              </a:solidFill>
            </a:endParaRPr>
          </a:p>
          <a:p>
            <a:pPr algn="just"/>
            <a:r>
              <a:rPr lang="es-PE" sz="2000" dirty="0">
                <a:solidFill>
                  <a:srgbClr val="000000"/>
                </a:solidFill>
              </a:rPr>
              <a:t> </a:t>
            </a:r>
            <a:r>
              <a:rPr lang="es-PE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rkisim" pitchFamily="34" charset="-79"/>
                <a:cs typeface="Narkisim" pitchFamily="34" charset="-79"/>
              </a:rPr>
              <a:t>CATEGORIZACION </a:t>
            </a:r>
          </a:p>
          <a:p>
            <a:pPr algn="just"/>
            <a:endParaRPr lang="es-PE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es-PE" sz="4800" dirty="0">
                <a:solidFill>
                  <a:srgbClr val="000000"/>
                </a:solidFill>
                <a:latin typeface="Narkisim" pitchFamily="34" charset="-79"/>
                <a:cs typeface="Narkisim" pitchFamily="34" charset="-79"/>
              </a:rPr>
              <a:t>Proceso que conduce a clasificar los diferentes establecimientos de salud, en base a niveles de complejidad y a </a:t>
            </a:r>
            <a:r>
              <a:rPr lang="es-PE" sz="4800" dirty="0" smtClean="0">
                <a:solidFill>
                  <a:srgbClr val="000000"/>
                </a:solidFill>
                <a:latin typeface="Narkisim" pitchFamily="34" charset="-79"/>
                <a:cs typeface="Narkisim" pitchFamily="34" charset="-79"/>
              </a:rPr>
              <a:t>características.</a:t>
            </a:r>
            <a:endParaRPr lang="es-PE" sz="4800" dirty="0">
              <a:latin typeface="Narkisim" pitchFamily="34" charset="-79"/>
              <a:cs typeface="Narkisim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311444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ww.chainmen.com/blog/f_p_p/16_10/0017_2_power_point_16_10_panoramicas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827584" y="260648"/>
            <a:ext cx="7488832" cy="65556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endParaRPr lang="es-PE" sz="2000" dirty="0">
              <a:solidFill>
                <a:srgbClr val="000000"/>
              </a:solidFill>
            </a:endParaRPr>
          </a:p>
          <a:p>
            <a:pPr algn="ctr"/>
            <a:r>
              <a:rPr lang="es-PE" sz="3200" dirty="0">
                <a:solidFill>
                  <a:srgbClr val="FF0000"/>
                </a:solidFill>
              </a:rPr>
              <a:t> </a:t>
            </a:r>
            <a:r>
              <a:rPr lang="es-PE" sz="4000" b="1" dirty="0">
                <a:solidFill>
                  <a:srgbClr val="FF0000"/>
                </a:solidFill>
                <a:latin typeface="Narkisim" pitchFamily="34" charset="-79"/>
                <a:cs typeface="Narkisim" pitchFamily="34" charset="-79"/>
              </a:rPr>
              <a:t>UNIDAD PRODUCTORA DE SERVICIOS (UPS) </a:t>
            </a:r>
            <a:endParaRPr lang="es-PE" sz="4000" b="1" dirty="0" smtClean="0">
              <a:solidFill>
                <a:srgbClr val="FF0000"/>
              </a:solidFill>
              <a:latin typeface="Narkisim" pitchFamily="34" charset="-79"/>
              <a:cs typeface="Narkisim" pitchFamily="34" charset="-79"/>
            </a:endParaRPr>
          </a:p>
          <a:p>
            <a:pPr algn="ctr"/>
            <a:endParaRPr lang="es-PE" sz="4000" dirty="0">
              <a:solidFill>
                <a:srgbClr val="FF0000"/>
              </a:solidFill>
              <a:latin typeface="Narkisim" pitchFamily="34" charset="-79"/>
              <a:cs typeface="Narkisim" pitchFamily="34" charset="-79"/>
            </a:endParaRPr>
          </a:p>
          <a:p>
            <a:pPr algn="just"/>
            <a:r>
              <a:rPr lang="es-PE" sz="4000" dirty="0">
                <a:solidFill>
                  <a:srgbClr val="000000"/>
                </a:solidFill>
                <a:latin typeface="Narkisim" pitchFamily="34" charset="-79"/>
                <a:cs typeface="Narkisim" pitchFamily="34" charset="-79"/>
              </a:rPr>
              <a:t>Es la unidad básica funcional del establecimiento de salud constituida por el conjunto de recursos humanos y tecnológicos en salud (infraestructura, equipamiento, medicamentos, procedimientos clínicos, entre otros</a:t>
            </a:r>
            <a:r>
              <a:rPr lang="es-PE" sz="4000" dirty="0" smtClean="0">
                <a:solidFill>
                  <a:srgbClr val="000000"/>
                </a:solidFill>
                <a:latin typeface="Narkisim" pitchFamily="34" charset="-79"/>
                <a:cs typeface="Narkisim" pitchFamily="34" charset="-79"/>
              </a:rPr>
              <a:t>)</a:t>
            </a:r>
            <a:endParaRPr lang="es-PE" sz="4000" dirty="0">
              <a:latin typeface="Narkisim" pitchFamily="34" charset="-79"/>
              <a:cs typeface="Narkisim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625439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ww.chainmen.com/blog/f_p_p/16_10/0017_2_power_point_16_10_panoramicas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179512" y="260648"/>
            <a:ext cx="8784976" cy="63094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endParaRPr lang="es-PE" sz="2000" dirty="0">
              <a:solidFill>
                <a:srgbClr val="000000"/>
              </a:solidFill>
            </a:endParaRPr>
          </a:p>
          <a:p>
            <a:pPr algn="ctr"/>
            <a:r>
              <a:rPr lang="es-PE" sz="2000" dirty="0">
                <a:solidFill>
                  <a:srgbClr val="000000"/>
                </a:solidFill>
              </a:rPr>
              <a:t> </a:t>
            </a:r>
            <a:r>
              <a:rPr lang="es-PE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rkisim" pitchFamily="34" charset="-79"/>
                <a:cs typeface="Narkisim" pitchFamily="34" charset="-79"/>
              </a:rPr>
              <a:t>UNIDAD PRODUCTORA DE SERVICIOS DE SALUD (UPSS) </a:t>
            </a:r>
            <a:r>
              <a:rPr lang="es-PE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rkisim" pitchFamily="34" charset="-79"/>
                <a:cs typeface="Narkisim" pitchFamily="34" charset="-79"/>
              </a:rPr>
              <a:t>       </a:t>
            </a:r>
            <a:r>
              <a:rPr lang="es-PE" sz="3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rkisim" pitchFamily="34" charset="-79"/>
                <a:cs typeface="Narkisim" pitchFamily="34" charset="-79"/>
              </a:rPr>
              <a:t>ESTA EN RELACION DIRECTA CON EL NIVEL DE COMPLEJIDAD</a:t>
            </a:r>
          </a:p>
          <a:p>
            <a:pPr algn="ctr"/>
            <a:endParaRPr lang="es-PE" sz="32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rkisim" pitchFamily="34" charset="-79"/>
              <a:cs typeface="Narkisim" pitchFamily="34" charset="-79"/>
            </a:endParaRPr>
          </a:p>
          <a:p>
            <a:r>
              <a:rPr lang="es-PE" sz="3200" dirty="0" smtClean="0">
                <a:solidFill>
                  <a:srgbClr val="000000"/>
                </a:solidFill>
                <a:latin typeface="Narkisim" pitchFamily="34" charset="-79"/>
                <a:cs typeface="Narkisim" pitchFamily="34" charset="-79"/>
              </a:rPr>
              <a:t>Las </a:t>
            </a:r>
            <a:r>
              <a:rPr lang="es-PE" sz="3200" dirty="0">
                <a:solidFill>
                  <a:srgbClr val="000000"/>
                </a:solidFill>
                <a:latin typeface="Narkisim" pitchFamily="34" charset="-79"/>
                <a:cs typeface="Narkisim" pitchFamily="34" charset="-79"/>
              </a:rPr>
              <a:t>UPSS se agrupan en: </a:t>
            </a:r>
            <a:endParaRPr lang="es-PE" sz="3200" dirty="0" smtClean="0">
              <a:solidFill>
                <a:srgbClr val="000000"/>
              </a:solidFill>
              <a:latin typeface="Narkisim" pitchFamily="34" charset="-79"/>
              <a:cs typeface="Narkisim" pitchFamily="34" charset="-79"/>
            </a:endParaRPr>
          </a:p>
          <a:p>
            <a:endParaRPr lang="es-PE" sz="3200" dirty="0">
              <a:solidFill>
                <a:srgbClr val="000000"/>
              </a:solidFill>
              <a:latin typeface="Narkisim" pitchFamily="34" charset="-79"/>
              <a:cs typeface="Narkisim" pitchFamily="34" charset="-79"/>
            </a:endParaRPr>
          </a:p>
          <a:p>
            <a:pPr algn="just"/>
            <a:r>
              <a:rPr lang="es-PE" sz="3200" dirty="0" smtClean="0">
                <a:solidFill>
                  <a:srgbClr val="000000"/>
                </a:solidFill>
                <a:latin typeface="Narkisim" pitchFamily="34" charset="-79"/>
                <a:cs typeface="Narkisim" pitchFamily="34" charset="-79"/>
              </a:rPr>
              <a:t>UPSS </a:t>
            </a:r>
            <a:r>
              <a:rPr lang="es-PE" sz="3200" dirty="0">
                <a:solidFill>
                  <a:srgbClr val="000000"/>
                </a:solidFill>
                <a:latin typeface="Narkisim" pitchFamily="34" charset="-79"/>
                <a:cs typeface="Narkisim" pitchFamily="34" charset="-79"/>
              </a:rPr>
              <a:t>Consulta Externa, UPSS Hospitalización, UPSS Enfermería, UPSS Centro Quirúrgico, UPSS Centro Obstétrico, UPSS Unidad de Cuidados Intensivos. </a:t>
            </a:r>
          </a:p>
          <a:p>
            <a:endParaRPr lang="es-PE" sz="3200" dirty="0">
              <a:solidFill>
                <a:srgbClr val="000000"/>
              </a:solidFill>
              <a:latin typeface="Narkisim" pitchFamily="34" charset="-79"/>
              <a:cs typeface="Narkisim" pitchFamily="34" charset="-79"/>
            </a:endParaRPr>
          </a:p>
          <a:p>
            <a:r>
              <a:rPr lang="es-PE" sz="3200" dirty="0">
                <a:solidFill>
                  <a:srgbClr val="000000"/>
                </a:solidFill>
                <a:latin typeface="Narkisim" pitchFamily="34" charset="-79"/>
                <a:cs typeface="Narkisim" pitchFamily="34" charset="-79"/>
              </a:rPr>
              <a:t>Unidades Productoras de Servicios de Salud </a:t>
            </a:r>
            <a:r>
              <a:rPr lang="es-PE" sz="3200" dirty="0" smtClean="0">
                <a:solidFill>
                  <a:srgbClr val="000000"/>
                </a:solidFill>
                <a:latin typeface="Narkisim" pitchFamily="34" charset="-79"/>
                <a:cs typeface="Narkisim" pitchFamily="34" charset="-79"/>
              </a:rPr>
              <a:t>de Soporte: </a:t>
            </a:r>
            <a:r>
              <a:rPr lang="es-PE" sz="3200" dirty="0">
                <a:solidFill>
                  <a:srgbClr val="000000"/>
                </a:solidFill>
                <a:latin typeface="Narkisim" pitchFamily="34" charset="-79"/>
                <a:cs typeface="Narkisim" pitchFamily="34" charset="-79"/>
              </a:rPr>
              <a:t>UPSS patología Clínica, UPSS Anatomía </a:t>
            </a:r>
          </a:p>
        </p:txBody>
      </p:sp>
      <p:sp>
        <p:nvSpPr>
          <p:cNvPr id="3" name="2 Flecha a la derecha con bandas"/>
          <p:cNvSpPr/>
          <p:nvPr/>
        </p:nvSpPr>
        <p:spPr>
          <a:xfrm>
            <a:off x="2755040" y="1124744"/>
            <a:ext cx="890451" cy="484632"/>
          </a:xfrm>
          <a:prstGeom prst="striped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40142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ww.chainmen.com/blog/f_p_p/16_10/0017_2_power_point_16_10_panoramicas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218073" y="366623"/>
            <a:ext cx="8712968" cy="63094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s-PE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rkisim" pitchFamily="34" charset="-79"/>
                <a:cs typeface="Narkisim" pitchFamily="34" charset="-79"/>
              </a:rPr>
              <a:t>DISPOSICION ESPECIFICA: </a:t>
            </a:r>
          </a:p>
          <a:p>
            <a:pPr algn="just"/>
            <a:r>
              <a:rPr lang="es-PE" sz="3600" dirty="0" smtClean="0">
                <a:solidFill>
                  <a:srgbClr val="000000"/>
                </a:solidFill>
                <a:latin typeface="Narkisim" pitchFamily="34" charset="-79"/>
                <a:cs typeface="Narkisim" pitchFamily="34" charset="-79"/>
              </a:rPr>
              <a:t>- </a:t>
            </a:r>
            <a:r>
              <a:rPr lang="es-PE" sz="3600" dirty="0">
                <a:solidFill>
                  <a:srgbClr val="000000"/>
                </a:solidFill>
                <a:latin typeface="Narkisim" pitchFamily="34" charset="-79"/>
                <a:cs typeface="Narkisim" pitchFamily="34" charset="-79"/>
              </a:rPr>
              <a:t>La vigencia de la categoría </a:t>
            </a:r>
            <a:r>
              <a:rPr lang="es-PE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rkisim" pitchFamily="34" charset="-79"/>
                <a:cs typeface="Narkisim" pitchFamily="34" charset="-79"/>
              </a:rPr>
              <a:t>es </a:t>
            </a:r>
            <a:r>
              <a:rPr lang="es-PE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rkisim" pitchFamily="34" charset="-79"/>
                <a:cs typeface="Narkisim" pitchFamily="34" charset="-79"/>
              </a:rPr>
              <a:t>de tres años</a:t>
            </a:r>
            <a:r>
              <a:rPr lang="es-PE" sz="3600" dirty="0">
                <a:solidFill>
                  <a:srgbClr val="000000"/>
                </a:solidFill>
                <a:latin typeface="Narkisim" pitchFamily="34" charset="-79"/>
                <a:cs typeface="Narkisim" pitchFamily="34" charset="-79"/>
              </a:rPr>
              <a:t>, luego de los cuales la máxima autoridad del establecimiento de salud debe solicitar la recategorización. </a:t>
            </a:r>
          </a:p>
          <a:p>
            <a:pPr algn="just"/>
            <a:r>
              <a:rPr lang="es-PE" sz="3600" dirty="0">
                <a:solidFill>
                  <a:srgbClr val="000000"/>
                </a:solidFill>
                <a:latin typeface="Narkisim" pitchFamily="34" charset="-79"/>
                <a:cs typeface="Narkisim" pitchFamily="34" charset="-79"/>
              </a:rPr>
              <a:t>- Las UPSS DE </a:t>
            </a:r>
            <a:r>
              <a:rPr lang="es-PE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rkisim" pitchFamily="34" charset="-79"/>
                <a:cs typeface="Narkisim" pitchFamily="34" charset="-79"/>
              </a:rPr>
              <a:t>Atención Directa </a:t>
            </a:r>
            <a:r>
              <a:rPr lang="es-PE" sz="3600" dirty="0">
                <a:solidFill>
                  <a:srgbClr val="000000"/>
                </a:solidFill>
                <a:latin typeface="Narkisim" pitchFamily="34" charset="-79"/>
                <a:cs typeface="Narkisim" pitchFamily="34" charset="-79"/>
              </a:rPr>
              <a:t>de los establecimientos de Salud públicos </a:t>
            </a:r>
            <a:r>
              <a:rPr lang="es-PE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rkisim" pitchFamily="34" charset="-79"/>
                <a:cs typeface="Narkisim" pitchFamily="34" charset="-79"/>
              </a:rPr>
              <a:t>deben ser propias. </a:t>
            </a:r>
          </a:p>
          <a:p>
            <a:pPr algn="just"/>
            <a:r>
              <a:rPr lang="es-PE" sz="3600" dirty="0">
                <a:solidFill>
                  <a:srgbClr val="000000"/>
                </a:solidFill>
                <a:latin typeface="Narkisim" pitchFamily="34" charset="-79"/>
                <a:cs typeface="Narkisim" pitchFamily="34" charset="-79"/>
              </a:rPr>
              <a:t>- En los establecimientos de salud públicos, la UPSS Farmacia </a:t>
            </a:r>
            <a:r>
              <a:rPr lang="es-PE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rkisim" pitchFamily="34" charset="-79"/>
                <a:cs typeface="Narkisim" pitchFamily="34" charset="-79"/>
              </a:rPr>
              <a:t>no podrá ser tercerizada</a:t>
            </a:r>
            <a:r>
              <a:rPr lang="es-PE" sz="3600" dirty="0">
                <a:solidFill>
                  <a:srgbClr val="000000"/>
                </a:solidFill>
                <a:latin typeface="Narkisim" pitchFamily="34" charset="-79"/>
                <a:cs typeface="Narkisim" pitchFamily="34" charset="-79"/>
              </a:rPr>
              <a:t>, ni en forma total ni parcial. </a:t>
            </a:r>
          </a:p>
        </p:txBody>
      </p:sp>
    </p:spTree>
    <p:extLst>
      <p:ext uri="{BB962C8B-B14F-4D97-AF65-F5344CB8AC3E}">
        <p14:creationId xmlns:p14="http://schemas.microsoft.com/office/powerpoint/2010/main" val="498645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at Burners PowerPoint Template with Pills in the Slide Desig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491"/>
            <a:ext cx="9144000" cy="6237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-180528" y="1465439"/>
            <a:ext cx="5632501" cy="2246769"/>
          </a:xfrm>
          <a:prstGeom prst="rect">
            <a:avLst/>
          </a:prstGeo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txBody>
          <a:bodyPr wrap="square">
            <a:spAutoFit/>
          </a:bodyPr>
          <a:lstStyle/>
          <a:p>
            <a:pPr algn="ctr"/>
            <a:r>
              <a:rPr lang="es-PE" sz="2800" b="1" dirty="0">
                <a:solidFill>
                  <a:srgbClr val="00B050"/>
                </a:solidFill>
                <a:latin typeface="Constantia" pitchFamily="18" charset="0"/>
                <a:ea typeface="Batang" pitchFamily="18" charset="-127"/>
              </a:rPr>
              <a:t>Para empezar un gran proyecto, hace falta valentía. </a:t>
            </a:r>
            <a:endParaRPr lang="es-PE" sz="2800" b="1" dirty="0" smtClean="0">
              <a:solidFill>
                <a:srgbClr val="00B050"/>
              </a:solidFill>
              <a:latin typeface="Constantia" pitchFamily="18" charset="0"/>
              <a:ea typeface="Batang" pitchFamily="18" charset="-127"/>
            </a:endParaRPr>
          </a:p>
          <a:p>
            <a:pPr algn="ctr"/>
            <a:r>
              <a:rPr lang="es-PE" sz="2800" b="1" dirty="0" smtClean="0">
                <a:solidFill>
                  <a:srgbClr val="00B050"/>
                </a:solidFill>
                <a:latin typeface="Constantia" pitchFamily="18" charset="0"/>
                <a:ea typeface="Batang" pitchFamily="18" charset="-127"/>
              </a:rPr>
              <a:t>Para </a:t>
            </a:r>
            <a:r>
              <a:rPr lang="es-PE" sz="2800" b="1" dirty="0">
                <a:solidFill>
                  <a:srgbClr val="00B050"/>
                </a:solidFill>
                <a:latin typeface="Constantia" pitchFamily="18" charset="0"/>
                <a:ea typeface="Batang" pitchFamily="18" charset="-127"/>
              </a:rPr>
              <a:t>terminar un gran proyecto, hace falta </a:t>
            </a:r>
            <a:r>
              <a:rPr lang="es-PE" sz="2800" b="1" dirty="0" smtClean="0">
                <a:solidFill>
                  <a:srgbClr val="00B050"/>
                </a:solidFill>
                <a:latin typeface="Constantia" pitchFamily="18" charset="0"/>
                <a:ea typeface="Batang" pitchFamily="18" charset="-127"/>
              </a:rPr>
              <a:t>perseverancia</a:t>
            </a:r>
          </a:p>
          <a:p>
            <a:pPr algn="ctr"/>
            <a:endParaRPr lang="es-PE" sz="2800" b="1" dirty="0">
              <a:solidFill>
                <a:srgbClr val="00B050"/>
              </a:solidFill>
              <a:latin typeface="Constantia" pitchFamily="18" charset="0"/>
              <a:ea typeface="Batang" pitchFamily="18" charset="-127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3563888" y="48721"/>
            <a:ext cx="53640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s-PE" sz="36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Constantia" pitchFamily="18" charset="0"/>
                <a:ea typeface="Batang" pitchFamily="18" charset="-127"/>
              </a:rPr>
              <a:t>Si no sueñas, nunca encontrarás lo que hay más allá de tus sueños</a:t>
            </a:r>
          </a:p>
        </p:txBody>
      </p:sp>
      <p:sp>
        <p:nvSpPr>
          <p:cNvPr id="3" name="2 CuadroTexto"/>
          <p:cNvSpPr txBox="1"/>
          <p:nvPr/>
        </p:nvSpPr>
        <p:spPr>
          <a:xfrm>
            <a:off x="101103" y="5657671"/>
            <a:ext cx="8973547" cy="1200329"/>
          </a:xfrm>
          <a:prstGeom prst="rect">
            <a:avLst/>
          </a:prstGeom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none" rtlCol="0">
            <a:spAutoFit/>
          </a:bodyPr>
          <a:lstStyle/>
          <a:p>
            <a:pPr algn="ctr"/>
            <a:r>
              <a:rPr lang="es-PE" sz="36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opperplate Gothic Bold" pitchFamily="34" charset="0"/>
              </a:rPr>
              <a:t>PARA UNA BUENA GESTION,</a:t>
            </a:r>
          </a:p>
          <a:p>
            <a:pPr algn="ctr"/>
            <a:r>
              <a:rPr lang="es-PE" sz="36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opperplate Gothic Bold" pitchFamily="34" charset="0"/>
              </a:rPr>
              <a:t>HACE FALTA SER PERSEVERANTE</a:t>
            </a:r>
            <a:endParaRPr lang="es-PE" sz="3600" b="1" dirty="0">
              <a:solidFill>
                <a:schemeClr val="accent6">
                  <a:lumMod val="20000"/>
                  <a:lumOff val="80000"/>
                </a:schemeClr>
              </a:solidFill>
              <a:latin typeface="Copperplate Goth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3579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at Burners PowerPoint Template with Pills in the Slide Desig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 descr="https://encrypted-tbn2.gstatic.com/images?q=tbn:ANd9GcS3Tgx8dFBScfvxDN1C5IW2hoprcoQykmYfqA3XKSJ3bzo6okS2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135" y="0"/>
            <a:ext cx="9191657" cy="6875885"/>
          </a:xfrm>
          <a:prstGeom prst="rect">
            <a:avLst/>
          </a:prstGeom>
          <a:noFill/>
        </p:spPr>
      </p:pic>
      <p:sp>
        <p:nvSpPr>
          <p:cNvPr id="5" name="4 Rectángulo"/>
          <p:cNvSpPr/>
          <p:nvPr/>
        </p:nvSpPr>
        <p:spPr>
          <a:xfrm>
            <a:off x="785786" y="3929066"/>
            <a:ext cx="729398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8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lackadder ITC" pitchFamily="82" charset="0"/>
              </a:rPr>
              <a:t>Que Nos Veamos</a:t>
            </a:r>
            <a:endParaRPr lang="es-ES" sz="88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lackadder ITC" pitchFamily="82" charset="0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0" y="1071546"/>
            <a:ext cx="840326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88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lackadder ITC" pitchFamily="82" charset="0"/>
              </a:rPr>
              <a:t>Espero Que No Sea</a:t>
            </a:r>
            <a:endParaRPr lang="es-ES" sz="88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lackadder ITC" pitchFamily="82" charset="0"/>
            </a:endParaRPr>
          </a:p>
        </p:txBody>
      </p:sp>
      <p:sp>
        <p:nvSpPr>
          <p:cNvPr id="3076" name="WordArt 4"/>
          <p:cNvSpPr>
            <a:spLocks noChangeArrowheads="1" noChangeShapeType="1" noTextEdit="1"/>
          </p:cNvSpPr>
          <p:nvPr/>
        </p:nvSpPr>
        <p:spPr bwMode="auto">
          <a:xfrm>
            <a:off x="1357290" y="5072074"/>
            <a:ext cx="6357982" cy="933452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 rtl="0"/>
            <a:r>
              <a:rPr lang="es-PE" sz="3600" kern="10" spc="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GRACIAS</a:t>
            </a:r>
            <a:endParaRPr lang="es-PE" sz="3600" kern="10" spc="0" dirty="0">
              <a:ln w="12700">
                <a:solidFill>
                  <a:srgbClr val="B2B2B2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chainmen.com/blog/f_p_p/16_10/0017_2_power_point_16_10_panoramicas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2 Diagrama"/>
          <p:cNvGraphicFramePr/>
          <p:nvPr>
            <p:extLst>
              <p:ext uri="{D42A27DB-BD31-4B8C-83A1-F6EECF244321}">
                <p14:modId xmlns:p14="http://schemas.microsoft.com/office/powerpoint/2010/main" val="3087172863"/>
              </p:ext>
            </p:extLst>
          </p:nvPr>
        </p:nvGraphicFramePr>
        <p:xfrm>
          <a:off x="395536" y="1397000"/>
          <a:ext cx="8424936" cy="5103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" name="1 CuadroTexto"/>
          <p:cNvSpPr txBox="1"/>
          <p:nvPr/>
        </p:nvSpPr>
        <p:spPr>
          <a:xfrm>
            <a:off x="683568" y="5949280"/>
            <a:ext cx="35823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FUENTE: Art. 2° del D.S 031-2014-SA</a:t>
            </a:r>
            <a:endParaRPr lang="es-PE" dirty="0"/>
          </a:p>
        </p:txBody>
      </p:sp>
      <p:sp>
        <p:nvSpPr>
          <p:cNvPr id="5" name="4 Llamada de nube"/>
          <p:cNvSpPr/>
          <p:nvPr/>
        </p:nvSpPr>
        <p:spPr>
          <a:xfrm>
            <a:off x="971601" y="188640"/>
            <a:ext cx="7056784" cy="1152128"/>
          </a:xfrm>
          <a:prstGeom prst="cloudCallout">
            <a:avLst>
              <a:gd name="adj1" fmla="val -1268"/>
              <a:gd name="adj2" fmla="val 159741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¿QUE ES INFRACCIONES?</a:t>
            </a:r>
          </a:p>
        </p:txBody>
      </p:sp>
    </p:spTree>
    <p:extLst>
      <p:ext uri="{BB962C8B-B14F-4D97-AF65-F5344CB8AC3E}">
        <p14:creationId xmlns:p14="http://schemas.microsoft.com/office/powerpoint/2010/main" val="110436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chainmen.com/blog/f_p_p/16_10/0017_2_power_point_16_10_panoramicas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89644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683568" y="5949280"/>
            <a:ext cx="35823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FUENTE: Art. 2° del D.S 031-2014-SA</a:t>
            </a:r>
            <a:endParaRPr lang="es-PE" dirty="0"/>
          </a:p>
        </p:txBody>
      </p:sp>
      <p:graphicFrame>
        <p:nvGraphicFramePr>
          <p:cNvPr id="5" name="4 Diagrama"/>
          <p:cNvGraphicFramePr/>
          <p:nvPr>
            <p:extLst>
              <p:ext uri="{D42A27DB-BD31-4B8C-83A1-F6EECF244321}">
                <p14:modId xmlns:p14="http://schemas.microsoft.com/office/powerpoint/2010/main" val="853413853"/>
              </p:ext>
            </p:extLst>
          </p:nvPr>
        </p:nvGraphicFramePr>
        <p:xfrm>
          <a:off x="539552" y="1556792"/>
          <a:ext cx="8280920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5 CuadroTexto"/>
          <p:cNvSpPr txBox="1"/>
          <p:nvPr/>
        </p:nvSpPr>
        <p:spPr>
          <a:xfrm>
            <a:off x="589151" y="1790552"/>
            <a:ext cx="10315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2800" b="1" dirty="0" smtClean="0"/>
              <a:t>IAFAS</a:t>
            </a:r>
            <a:endParaRPr lang="es-PE" sz="2800" b="1" dirty="0"/>
          </a:p>
        </p:txBody>
      </p:sp>
      <p:sp>
        <p:nvSpPr>
          <p:cNvPr id="7" name="6 CuadroTexto"/>
          <p:cNvSpPr txBox="1"/>
          <p:nvPr/>
        </p:nvSpPr>
        <p:spPr>
          <a:xfrm>
            <a:off x="589151" y="2905780"/>
            <a:ext cx="11846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2800" b="1" dirty="0" smtClean="0"/>
              <a:t>IPRESS</a:t>
            </a:r>
            <a:endParaRPr lang="es-PE" sz="2800" b="1" dirty="0"/>
          </a:p>
        </p:txBody>
      </p:sp>
      <p:sp>
        <p:nvSpPr>
          <p:cNvPr id="8" name="7 CuadroTexto"/>
          <p:cNvSpPr txBox="1"/>
          <p:nvPr/>
        </p:nvSpPr>
        <p:spPr>
          <a:xfrm>
            <a:off x="589150" y="5157192"/>
            <a:ext cx="16478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2800" b="1" dirty="0" smtClean="0"/>
              <a:t>UGIPRESS</a:t>
            </a:r>
            <a:endParaRPr lang="es-PE" sz="2800" b="1" dirty="0"/>
          </a:p>
        </p:txBody>
      </p:sp>
      <p:sp>
        <p:nvSpPr>
          <p:cNvPr id="10" name="9 CuadroTexto"/>
          <p:cNvSpPr txBox="1"/>
          <p:nvPr/>
        </p:nvSpPr>
        <p:spPr>
          <a:xfrm>
            <a:off x="674109" y="4077072"/>
            <a:ext cx="7389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2800" b="1" dirty="0" smtClean="0"/>
              <a:t>PAS</a:t>
            </a:r>
            <a:endParaRPr lang="es-PE" sz="2800" b="1" dirty="0"/>
          </a:p>
        </p:txBody>
      </p:sp>
      <p:sp>
        <p:nvSpPr>
          <p:cNvPr id="3" name="2 Llamada de nube"/>
          <p:cNvSpPr/>
          <p:nvPr/>
        </p:nvSpPr>
        <p:spPr>
          <a:xfrm>
            <a:off x="1413093" y="116632"/>
            <a:ext cx="6471275" cy="1224136"/>
          </a:xfrm>
          <a:prstGeom prst="cloudCallout">
            <a:avLst>
              <a:gd name="adj1" fmla="val -2207"/>
              <a:gd name="adj2" fmla="val 72686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ACRONIMOS (SIGLAS)</a:t>
            </a:r>
          </a:p>
        </p:txBody>
      </p:sp>
    </p:spTree>
    <p:extLst>
      <p:ext uri="{BB962C8B-B14F-4D97-AF65-F5344CB8AC3E}">
        <p14:creationId xmlns:p14="http://schemas.microsoft.com/office/powerpoint/2010/main" val="1895798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chainmen.com/blog/f_p_p/16_10/0017_2_power_point_16_10_panoramicas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3 Diagrama"/>
          <p:cNvGraphicFramePr/>
          <p:nvPr>
            <p:extLst>
              <p:ext uri="{D42A27DB-BD31-4B8C-83A1-F6EECF244321}">
                <p14:modId xmlns:p14="http://schemas.microsoft.com/office/powerpoint/2010/main" val="47903579"/>
              </p:ext>
            </p:extLst>
          </p:nvPr>
        </p:nvGraphicFramePr>
        <p:xfrm>
          <a:off x="928662" y="1484784"/>
          <a:ext cx="7286676" cy="5103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" name="1 Llamada de nube"/>
          <p:cNvSpPr/>
          <p:nvPr/>
        </p:nvSpPr>
        <p:spPr>
          <a:xfrm>
            <a:off x="1043608" y="188640"/>
            <a:ext cx="6984776" cy="1296144"/>
          </a:xfrm>
          <a:prstGeom prst="cloudCallout">
            <a:avLst>
              <a:gd name="adj1" fmla="val 1012"/>
              <a:gd name="adj2" fmla="val 70528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PROGRESIVIDAD DE LAS SANCIONES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chainmen.com/blog/f_p_p/16_10/0017_2_power_point_16_10_panoramicas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3 Diagrama"/>
          <p:cNvGraphicFramePr/>
          <p:nvPr>
            <p:extLst>
              <p:ext uri="{D42A27DB-BD31-4B8C-83A1-F6EECF244321}">
                <p14:modId xmlns:p14="http://schemas.microsoft.com/office/powerpoint/2010/main" val="962391005"/>
              </p:ext>
            </p:extLst>
          </p:nvPr>
        </p:nvGraphicFramePr>
        <p:xfrm>
          <a:off x="179512" y="1142984"/>
          <a:ext cx="8678768" cy="5357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" name="1 Llamada de nube"/>
          <p:cNvSpPr/>
          <p:nvPr/>
        </p:nvSpPr>
        <p:spPr>
          <a:xfrm>
            <a:off x="179512" y="10554"/>
            <a:ext cx="8784976" cy="936104"/>
          </a:xfrm>
          <a:prstGeom prst="cloudCallout">
            <a:avLst>
              <a:gd name="adj1" fmla="val 625"/>
              <a:gd name="adj2" fmla="val 65636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2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BASE LEGAL, para resolver en primera y segunda instancia  el PAS , utiliza </a:t>
            </a:r>
            <a:r>
              <a:rPr lang="es-PE" sz="2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las normas </a:t>
            </a:r>
            <a:r>
              <a:rPr lang="es-PE" sz="2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siguientes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www.chainmen.com/blog/f_p_p/16_10/0017_2_power_point_16_10_panoramicas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3 Diagrama"/>
          <p:cNvGraphicFramePr/>
          <p:nvPr>
            <p:extLst>
              <p:ext uri="{D42A27DB-BD31-4B8C-83A1-F6EECF244321}">
                <p14:modId xmlns:p14="http://schemas.microsoft.com/office/powerpoint/2010/main" val="1647712754"/>
              </p:ext>
            </p:extLst>
          </p:nvPr>
        </p:nvGraphicFramePr>
        <p:xfrm>
          <a:off x="323528" y="1397000"/>
          <a:ext cx="871296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4 Rectángulo redondeado"/>
          <p:cNvSpPr/>
          <p:nvPr/>
        </p:nvSpPr>
        <p:spPr>
          <a:xfrm>
            <a:off x="323528" y="5643578"/>
            <a:ext cx="8463314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Las infracciones prescriben a los (4) años a partir de la fecha en que se cometió la infracción. Las IAFAS, IPRESS, UGIPRESS puede solicitar la prescripción</a:t>
            </a:r>
            <a:endParaRPr lang="es-PE" sz="2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1 Llamada de nube"/>
          <p:cNvSpPr/>
          <p:nvPr/>
        </p:nvSpPr>
        <p:spPr>
          <a:xfrm>
            <a:off x="539552" y="184840"/>
            <a:ext cx="8136904" cy="1227936"/>
          </a:xfrm>
          <a:prstGeom prst="cloudCallout">
            <a:avLst>
              <a:gd name="adj1" fmla="val -15001"/>
              <a:gd name="adj2" fmla="val 94359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RESPONSABILIDAD Y NOTIFICACION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www.chainmen.com/blog/f_p_p/16_10/0017_2_power_point_16_10_panoramicas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Llamada de nube"/>
          <p:cNvSpPr/>
          <p:nvPr/>
        </p:nvSpPr>
        <p:spPr>
          <a:xfrm>
            <a:off x="1357290" y="357166"/>
            <a:ext cx="5286412" cy="612648"/>
          </a:xfrm>
          <a:prstGeom prst="cloudCallout">
            <a:avLst>
              <a:gd name="adj1" fmla="val -23760"/>
              <a:gd name="adj2" fmla="val 131386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TIPOS DE SANCIONES</a:t>
            </a:r>
            <a:endParaRPr lang="es-PE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3 Diagrama"/>
          <p:cNvGraphicFramePr/>
          <p:nvPr>
            <p:extLst>
              <p:ext uri="{D42A27DB-BD31-4B8C-83A1-F6EECF244321}">
                <p14:modId xmlns:p14="http://schemas.microsoft.com/office/powerpoint/2010/main" val="3632421383"/>
              </p:ext>
            </p:extLst>
          </p:nvPr>
        </p:nvGraphicFramePr>
        <p:xfrm>
          <a:off x="571472" y="1071546"/>
          <a:ext cx="8286808" cy="5500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chainmen.com/blog/f_p_p/16_10/0017_2_power_point_16_10_panoramicas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2 Diagrama"/>
          <p:cNvGraphicFramePr/>
          <p:nvPr>
            <p:extLst>
              <p:ext uri="{D42A27DB-BD31-4B8C-83A1-F6EECF244321}">
                <p14:modId xmlns:p14="http://schemas.microsoft.com/office/powerpoint/2010/main" val="2564770111"/>
              </p:ext>
            </p:extLst>
          </p:nvPr>
        </p:nvGraphicFramePr>
        <p:xfrm>
          <a:off x="785786" y="476672"/>
          <a:ext cx="7572428" cy="60722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1964</TotalTime>
  <Words>1552</Words>
  <Application>Microsoft Office PowerPoint</Application>
  <PresentationFormat>Presentación en pantalla (4:3)</PresentationFormat>
  <Paragraphs>341</Paragraphs>
  <Slides>28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28</vt:i4>
      </vt:variant>
    </vt:vector>
  </HeadingPairs>
  <TitlesOfParts>
    <vt:vector size="30" baseType="lpstr">
      <vt:lpstr>Tema de Office</vt:lpstr>
      <vt:lpstr>Hoja de cálculo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Nilde</dc:creator>
  <cp:lastModifiedBy>Nilde</cp:lastModifiedBy>
  <cp:revision>177</cp:revision>
  <dcterms:created xsi:type="dcterms:W3CDTF">2014-11-17T15:17:12Z</dcterms:created>
  <dcterms:modified xsi:type="dcterms:W3CDTF">2015-07-14T19:13:37Z</dcterms:modified>
</cp:coreProperties>
</file>