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8" r:id="rId4"/>
    <p:sldId id="261" r:id="rId5"/>
    <p:sldId id="269" r:id="rId6"/>
    <p:sldId id="270" r:id="rId7"/>
    <p:sldId id="262" r:id="rId8"/>
    <p:sldId id="267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D8D9E-A3AE-4AB6-9B78-8BFC443934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937E34-0A14-461A-AAA7-8BB64965205A}">
      <dgm:prSet/>
      <dgm:spPr/>
      <dgm:t>
        <a:bodyPr/>
        <a:lstStyle/>
        <a:p>
          <a:pPr rtl="0"/>
          <a:r>
            <a:rPr lang="es-PE" dirty="0" smtClean="0"/>
            <a:t>         ENSAYOS DE LABORATORIO DE MUESTRAS DE ALIMENTOS DE ALIMENTOS DE LOS PROGRAMAS SOCIALES</a:t>
          </a:r>
          <a:endParaRPr lang="es-ES" dirty="0"/>
        </a:p>
      </dgm:t>
    </dgm:pt>
    <dgm:pt modelId="{2D2DF1EE-F83E-4924-AD9B-BF3C04006840}" type="parTrans" cxnId="{96E8CDC3-38DC-4B84-9A0A-1C9279588FD8}">
      <dgm:prSet/>
      <dgm:spPr/>
      <dgm:t>
        <a:bodyPr/>
        <a:lstStyle/>
        <a:p>
          <a:endParaRPr lang="es-ES"/>
        </a:p>
      </dgm:t>
    </dgm:pt>
    <dgm:pt modelId="{DA17CFFE-4733-4DBA-BFC2-579ACD13211F}" type="sibTrans" cxnId="{96E8CDC3-38DC-4B84-9A0A-1C9279588FD8}">
      <dgm:prSet/>
      <dgm:spPr/>
      <dgm:t>
        <a:bodyPr/>
        <a:lstStyle/>
        <a:p>
          <a:endParaRPr lang="es-ES"/>
        </a:p>
      </dgm:t>
    </dgm:pt>
    <dgm:pt modelId="{A1E7F4AC-CD99-4FC9-BBA7-BB35F5D8BA9E}">
      <dgm:prSet/>
      <dgm:spPr/>
      <dgm:t>
        <a:bodyPr/>
        <a:lstStyle/>
        <a:p>
          <a:pPr rtl="0"/>
          <a:r>
            <a:rPr lang="es-PE" dirty="0" smtClean="0"/>
            <a:t>        INSPECCION A ESTABLECIMIENTOS QUE ALMACENAN, PREPARAN Y/O DISTRIBUYEN ALIMENTOS PARA PROGRAMAS SOCIALES</a:t>
          </a:r>
          <a:endParaRPr lang="es-ES" dirty="0"/>
        </a:p>
      </dgm:t>
    </dgm:pt>
    <dgm:pt modelId="{FC4C12EF-CB82-4C6D-96C4-A6EB295BB5BA}" type="parTrans" cxnId="{55EE165F-83D8-4321-9C13-9FA0127AECB3}">
      <dgm:prSet/>
      <dgm:spPr/>
      <dgm:t>
        <a:bodyPr/>
        <a:lstStyle/>
        <a:p>
          <a:endParaRPr lang="es-ES"/>
        </a:p>
      </dgm:t>
    </dgm:pt>
    <dgm:pt modelId="{F19B1296-BD29-4D10-9631-E06E8CF83CE0}" type="sibTrans" cxnId="{55EE165F-83D8-4321-9C13-9FA0127AECB3}">
      <dgm:prSet/>
      <dgm:spPr/>
      <dgm:t>
        <a:bodyPr/>
        <a:lstStyle/>
        <a:p>
          <a:endParaRPr lang="es-ES"/>
        </a:p>
      </dgm:t>
    </dgm:pt>
    <dgm:pt modelId="{31F997DC-7E9C-45B1-B7AE-255CD0529583}">
      <dgm:prSet/>
      <dgm:spPr/>
      <dgm:t>
        <a:bodyPr/>
        <a:lstStyle/>
        <a:p>
          <a:pPr rtl="0"/>
          <a:r>
            <a:rPr lang="es-PE" dirty="0" smtClean="0"/>
            <a:t>           EVALUACION NUTRICIONAL A ESTABLECIMIENTOS QUE  PREPARAN Y/O DISTRIBUYEN ALIMENTOS PARA PROGRAMAS SOCIALES</a:t>
          </a:r>
          <a:endParaRPr lang="es-ES" dirty="0"/>
        </a:p>
      </dgm:t>
    </dgm:pt>
    <dgm:pt modelId="{965B1A33-1F71-44E2-A417-9F575DE2BAEF}" type="sibTrans" cxnId="{2A7BA2F5-582A-4E84-8946-FBEB8CFBEB0C}">
      <dgm:prSet/>
      <dgm:spPr/>
      <dgm:t>
        <a:bodyPr/>
        <a:lstStyle/>
        <a:p>
          <a:endParaRPr lang="es-ES"/>
        </a:p>
      </dgm:t>
    </dgm:pt>
    <dgm:pt modelId="{A4DE08B7-4B04-4095-801F-1147BD9D83C3}" type="parTrans" cxnId="{2A7BA2F5-582A-4E84-8946-FBEB8CFBEB0C}">
      <dgm:prSet/>
      <dgm:spPr/>
      <dgm:t>
        <a:bodyPr/>
        <a:lstStyle/>
        <a:p>
          <a:endParaRPr lang="es-ES"/>
        </a:p>
      </dgm:t>
    </dgm:pt>
    <dgm:pt modelId="{5136219C-9EB4-4DB6-8C41-72F27581E89E}" type="pres">
      <dgm:prSet presAssocID="{93FD8D9E-A3AE-4AB6-9B78-8BFC443934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92001C6-9F24-45F9-B737-FFF7F18CBD10}" type="pres">
      <dgm:prSet presAssocID="{A1E7F4AC-CD99-4FC9-BBA7-BB35F5D8BA9E}" presName="composite" presStyleCnt="0"/>
      <dgm:spPr/>
    </dgm:pt>
    <dgm:pt modelId="{39F5FF57-FDC4-49F8-8F8C-317E21DDC770}" type="pres">
      <dgm:prSet presAssocID="{A1E7F4AC-CD99-4FC9-BBA7-BB35F5D8BA9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371E0B02-A088-4DCF-AA63-895CEEDAAC0A}" type="pres">
      <dgm:prSet presAssocID="{A1E7F4AC-CD99-4FC9-BBA7-BB35F5D8BA9E}" presName="txShp" presStyleLbl="node1" presStyleIdx="0" presStyleCnt="3" custScaleX="124042" custScaleY="121205" custLinFactNeighborX="2853" custLinFactNeighborY="-12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765B7-98E0-4709-8E52-EFDAC6466B1C}" type="pres">
      <dgm:prSet presAssocID="{F19B1296-BD29-4D10-9631-E06E8CF83CE0}" presName="spacing" presStyleCnt="0"/>
      <dgm:spPr/>
    </dgm:pt>
    <dgm:pt modelId="{251B1B5E-A07E-49DE-8FD7-E7883A13A6DF}" type="pres">
      <dgm:prSet presAssocID="{31F997DC-7E9C-45B1-B7AE-255CD0529583}" presName="composite" presStyleCnt="0"/>
      <dgm:spPr/>
    </dgm:pt>
    <dgm:pt modelId="{586058F0-644B-4EB6-A3D9-215E95BF3FB6}" type="pres">
      <dgm:prSet presAssocID="{31F997DC-7E9C-45B1-B7AE-255CD0529583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4057AB6-8FF3-4DAA-8E5D-88E7B1CF2495}" type="pres">
      <dgm:prSet presAssocID="{31F997DC-7E9C-45B1-B7AE-255CD0529583}" presName="txShp" presStyleLbl="node1" presStyleIdx="1" presStyleCnt="3" custScaleX="126764" custScaleY="168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3C857-7057-4094-949F-A94454A38877}" type="pres">
      <dgm:prSet presAssocID="{965B1A33-1F71-44E2-A417-9F575DE2BAEF}" presName="spacing" presStyleCnt="0"/>
      <dgm:spPr/>
    </dgm:pt>
    <dgm:pt modelId="{72CF0F50-8770-4541-9306-AE6754F5F211}" type="pres">
      <dgm:prSet presAssocID="{33937E34-0A14-461A-AAA7-8BB64965205A}" presName="composite" presStyleCnt="0"/>
      <dgm:spPr/>
    </dgm:pt>
    <dgm:pt modelId="{DFE09F29-0A39-4278-9011-B40A4D00709D}" type="pres">
      <dgm:prSet presAssocID="{33937E34-0A14-461A-AAA7-8BB64965205A}" presName="imgShp" presStyleLbl="fgImgPlace1" presStyleIdx="2" presStyleCnt="3" custAng="445069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BA2D76E-7275-4BAF-A1C6-2C39E04F91BD}" type="pres">
      <dgm:prSet presAssocID="{33937E34-0A14-461A-AAA7-8BB64965205A}" presName="txShp" presStyleLbl="node1" presStyleIdx="2" presStyleCnt="3" custScaleX="126764" custScaleY="1436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CA9785-B720-4413-8131-052B6E46EB35}" type="presOf" srcId="{33937E34-0A14-461A-AAA7-8BB64965205A}" destId="{9BA2D76E-7275-4BAF-A1C6-2C39E04F91BD}" srcOrd="0" destOrd="0" presId="urn:microsoft.com/office/officeart/2005/8/layout/vList3"/>
    <dgm:cxn modelId="{55EE165F-83D8-4321-9C13-9FA0127AECB3}" srcId="{93FD8D9E-A3AE-4AB6-9B78-8BFC443934E7}" destId="{A1E7F4AC-CD99-4FC9-BBA7-BB35F5D8BA9E}" srcOrd="0" destOrd="0" parTransId="{FC4C12EF-CB82-4C6D-96C4-A6EB295BB5BA}" sibTransId="{F19B1296-BD29-4D10-9631-E06E8CF83CE0}"/>
    <dgm:cxn modelId="{39D03AE1-40C3-43E8-994F-B8A499183386}" type="presOf" srcId="{93FD8D9E-A3AE-4AB6-9B78-8BFC443934E7}" destId="{5136219C-9EB4-4DB6-8C41-72F27581E89E}" srcOrd="0" destOrd="0" presId="urn:microsoft.com/office/officeart/2005/8/layout/vList3"/>
    <dgm:cxn modelId="{2A7BA2F5-582A-4E84-8946-FBEB8CFBEB0C}" srcId="{93FD8D9E-A3AE-4AB6-9B78-8BFC443934E7}" destId="{31F997DC-7E9C-45B1-B7AE-255CD0529583}" srcOrd="1" destOrd="0" parTransId="{A4DE08B7-4B04-4095-801F-1147BD9D83C3}" sibTransId="{965B1A33-1F71-44E2-A417-9F575DE2BAEF}"/>
    <dgm:cxn modelId="{96E8CDC3-38DC-4B84-9A0A-1C9279588FD8}" srcId="{93FD8D9E-A3AE-4AB6-9B78-8BFC443934E7}" destId="{33937E34-0A14-461A-AAA7-8BB64965205A}" srcOrd="2" destOrd="0" parTransId="{2D2DF1EE-F83E-4924-AD9B-BF3C04006840}" sibTransId="{DA17CFFE-4733-4DBA-BFC2-579ACD13211F}"/>
    <dgm:cxn modelId="{A14183D7-652D-4D99-803B-DD29A2399413}" type="presOf" srcId="{31F997DC-7E9C-45B1-B7AE-255CD0529583}" destId="{64057AB6-8FF3-4DAA-8E5D-88E7B1CF2495}" srcOrd="0" destOrd="0" presId="urn:microsoft.com/office/officeart/2005/8/layout/vList3"/>
    <dgm:cxn modelId="{8DB901BA-FA1E-4453-AC0C-F79A9B274019}" type="presOf" srcId="{A1E7F4AC-CD99-4FC9-BBA7-BB35F5D8BA9E}" destId="{371E0B02-A088-4DCF-AA63-895CEEDAAC0A}" srcOrd="0" destOrd="0" presId="urn:microsoft.com/office/officeart/2005/8/layout/vList3"/>
    <dgm:cxn modelId="{4E89C13B-2F27-4421-988C-B6F91BF8B080}" type="presParOf" srcId="{5136219C-9EB4-4DB6-8C41-72F27581E89E}" destId="{C92001C6-9F24-45F9-B737-FFF7F18CBD10}" srcOrd="0" destOrd="0" presId="urn:microsoft.com/office/officeart/2005/8/layout/vList3"/>
    <dgm:cxn modelId="{F6449816-117D-4717-B9B9-4FC0CB434BD4}" type="presParOf" srcId="{C92001C6-9F24-45F9-B737-FFF7F18CBD10}" destId="{39F5FF57-FDC4-49F8-8F8C-317E21DDC770}" srcOrd="0" destOrd="0" presId="urn:microsoft.com/office/officeart/2005/8/layout/vList3"/>
    <dgm:cxn modelId="{C4C9F698-8D2E-48BA-8981-9A22D74A6F65}" type="presParOf" srcId="{C92001C6-9F24-45F9-B737-FFF7F18CBD10}" destId="{371E0B02-A088-4DCF-AA63-895CEEDAAC0A}" srcOrd="1" destOrd="0" presId="urn:microsoft.com/office/officeart/2005/8/layout/vList3"/>
    <dgm:cxn modelId="{D9CDBC63-29D2-4690-8FD7-5CC876198814}" type="presParOf" srcId="{5136219C-9EB4-4DB6-8C41-72F27581E89E}" destId="{9FD765B7-98E0-4709-8E52-EFDAC6466B1C}" srcOrd="1" destOrd="0" presId="urn:microsoft.com/office/officeart/2005/8/layout/vList3"/>
    <dgm:cxn modelId="{DCC510C0-214E-4096-82F2-6F814501BE11}" type="presParOf" srcId="{5136219C-9EB4-4DB6-8C41-72F27581E89E}" destId="{251B1B5E-A07E-49DE-8FD7-E7883A13A6DF}" srcOrd="2" destOrd="0" presId="urn:microsoft.com/office/officeart/2005/8/layout/vList3"/>
    <dgm:cxn modelId="{3D132432-57C2-43C1-A1C6-6CE4773F01B8}" type="presParOf" srcId="{251B1B5E-A07E-49DE-8FD7-E7883A13A6DF}" destId="{586058F0-644B-4EB6-A3D9-215E95BF3FB6}" srcOrd="0" destOrd="0" presId="urn:microsoft.com/office/officeart/2005/8/layout/vList3"/>
    <dgm:cxn modelId="{BE5E5F4B-D151-4141-93B9-0AD03A78F8A1}" type="presParOf" srcId="{251B1B5E-A07E-49DE-8FD7-E7883A13A6DF}" destId="{64057AB6-8FF3-4DAA-8E5D-88E7B1CF2495}" srcOrd="1" destOrd="0" presId="urn:microsoft.com/office/officeart/2005/8/layout/vList3"/>
    <dgm:cxn modelId="{47D9F938-4EF3-4B0D-8858-79B5348BD540}" type="presParOf" srcId="{5136219C-9EB4-4DB6-8C41-72F27581E89E}" destId="{39E3C857-7057-4094-949F-A94454A38877}" srcOrd="3" destOrd="0" presId="urn:microsoft.com/office/officeart/2005/8/layout/vList3"/>
    <dgm:cxn modelId="{714EF01E-F4A8-4268-85B0-9EF6332AB9FE}" type="presParOf" srcId="{5136219C-9EB4-4DB6-8C41-72F27581E89E}" destId="{72CF0F50-8770-4541-9306-AE6754F5F211}" srcOrd="4" destOrd="0" presId="urn:microsoft.com/office/officeart/2005/8/layout/vList3"/>
    <dgm:cxn modelId="{9BEA69F4-C557-49BF-AED0-F26E0C19412B}" type="presParOf" srcId="{72CF0F50-8770-4541-9306-AE6754F5F211}" destId="{DFE09F29-0A39-4278-9011-B40A4D00709D}" srcOrd="0" destOrd="0" presId="urn:microsoft.com/office/officeart/2005/8/layout/vList3"/>
    <dgm:cxn modelId="{1A8050F8-48F9-4658-B212-EACBFC36E842}" type="presParOf" srcId="{72CF0F50-8770-4541-9306-AE6754F5F211}" destId="{9BA2D76E-7275-4BAF-A1C6-2C39E04F91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E0B02-A088-4DCF-AA63-895CEEDAAC0A}">
      <dsp:nvSpPr>
        <dsp:cNvPr id="0" name=""/>
        <dsp:cNvSpPr/>
      </dsp:nvSpPr>
      <dsp:spPr>
        <a:xfrm rot="10800000">
          <a:off x="1181687" y="0"/>
          <a:ext cx="9149760" cy="11226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52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        INSPECCION A ESTABLECIMIENTOS QUE ALMACENAN, PREPARAN Y/O DISTRIBUYEN ALIMENTOS PARA PROGRAMAS SOCIALES</a:t>
          </a:r>
          <a:endParaRPr lang="es-ES" sz="2200" kern="1200" dirty="0"/>
        </a:p>
      </dsp:txBody>
      <dsp:txXfrm rot="10800000">
        <a:off x="1462353" y="0"/>
        <a:ext cx="8869094" cy="1122665"/>
      </dsp:txXfrm>
    </dsp:sp>
    <dsp:sp modelId="{39F5FF57-FDC4-49F8-8F8C-317E21DDC770}">
      <dsp:nvSpPr>
        <dsp:cNvPr id="0" name=""/>
        <dsp:cNvSpPr/>
      </dsp:nvSpPr>
      <dsp:spPr>
        <a:xfrm>
          <a:off x="1394823" y="99327"/>
          <a:ext cx="926253" cy="9262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57AB6-8FF3-4DAA-8E5D-88E7B1CF2495}">
      <dsp:nvSpPr>
        <dsp:cNvPr id="0" name=""/>
        <dsp:cNvSpPr/>
      </dsp:nvSpPr>
      <dsp:spPr>
        <a:xfrm rot="10800000">
          <a:off x="870848" y="1400281"/>
          <a:ext cx="9350544" cy="1558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5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           EVALUACION NUTRICIONAL A ESTABLECIMIENTOS QUE  PREPARAN Y/O DISTRIBUYEN ALIMENTOS PARA PROGRAMAS SOCIALES</a:t>
          </a:r>
          <a:endParaRPr lang="es-ES" sz="2100" kern="1200" dirty="0"/>
        </a:p>
      </dsp:txBody>
      <dsp:txXfrm rot="10800000">
        <a:off x="1260398" y="1400281"/>
        <a:ext cx="8960994" cy="1558199"/>
      </dsp:txXfrm>
    </dsp:sp>
    <dsp:sp modelId="{586058F0-644B-4EB6-A3D9-215E95BF3FB6}">
      <dsp:nvSpPr>
        <dsp:cNvPr id="0" name=""/>
        <dsp:cNvSpPr/>
      </dsp:nvSpPr>
      <dsp:spPr>
        <a:xfrm>
          <a:off x="1394823" y="1716254"/>
          <a:ext cx="926253" cy="9262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2D76E-7275-4BAF-A1C6-2C39E04F91BD}">
      <dsp:nvSpPr>
        <dsp:cNvPr id="0" name=""/>
        <dsp:cNvSpPr/>
      </dsp:nvSpPr>
      <dsp:spPr>
        <a:xfrm rot="10800000">
          <a:off x="870848" y="3234974"/>
          <a:ext cx="9350544" cy="13305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45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         ENSAYOS DE LABORATORIO DE MUESTRAS DE ALIMENTOS DE ALIMENTOS DE LOS PROGRAMAS SOCIALES</a:t>
          </a:r>
          <a:endParaRPr lang="es-ES" sz="2100" kern="1200" dirty="0"/>
        </a:p>
      </dsp:txBody>
      <dsp:txXfrm rot="10800000">
        <a:off x="1203491" y="3234974"/>
        <a:ext cx="9017901" cy="1330572"/>
      </dsp:txXfrm>
    </dsp:sp>
    <dsp:sp modelId="{DFE09F29-0A39-4278-9011-B40A4D00709D}">
      <dsp:nvSpPr>
        <dsp:cNvPr id="0" name=""/>
        <dsp:cNvSpPr/>
      </dsp:nvSpPr>
      <dsp:spPr>
        <a:xfrm rot="4450695">
          <a:off x="1394823" y="3437133"/>
          <a:ext cx="926253" cy="9262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98EA-223C-4D32-BAD4-FC7FD29DBD85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EAE3-D470-4A71-B287-BE4A8BCE32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16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8A4BD-B1DF-48FE-AB69-D42AAD71CA6F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E7E4-04E6-4014-B8DC-A3BBF5F229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816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12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739" y="1275265"/>
            <a:ext cx="6940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PROGRAMA PRESUPUESTAL </a:t>
            </a:r>
            <a:r>
              <a:rPr lang="es-P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ARTICULADO NUTRICIONAL</a:t>
            </a:r>
            <a:endParaRPr lang="es-PE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64" y="1434663"/>
            <a:ext cx="4861035" cy="43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275902"/>
            <a:ext cx="3243580" cy="41719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0" y="3161602"/>
            <a:ext cx="7245621" cy="1655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b="1" dirty="0" smtClean="0"/>
              <a:t>Producto: SERVICIOS DE CUIDADO DIURNO ACCEDEN AL CONTROL DE CALIDAD NUTRICIONAL DE LOS ALIMENTOS</a:t>
            </a:r>
          </a:p>
          <a:p>
            <a:endParaRPr lang="es-PE" dirty="0" smtClean="0"/>
          </a:p>
          <a:p>
            <a:pPr marL="0" indent="0" algn="ctr">
              <a:buNone/>
            </a:pPr>
            <a:r>
              <a:rPr lang="es-PE" sz="2400" b="1" dirty="0" smtClean="0"/>
              <a:t>                         Responsable:  Lic. Madelaine Sánchez V.</a:t>
            </a:r>
          </a:p>
          <a:p>
            <a:pPr marL="0" indent="0" algn="ctr">
              <a:buNone/>
            </a:pPr>
            <a:r>
              <a:rPr lang="es-PE" sz="2400" dirty="0" smtClean="0"/>
              <a:t>                                        </a:t>
            </a:r>
            <a:r>
              <a:rPr lang="es-PE" sz="2400" b="1" dirty="0" smtClean="0"/>
              <a:t>CENAN /INS</a:t>
            </a:r>
            <a:endParaRPr lang="es-PE" sz="2400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" y="5755962"/>
            <a:ext cx="1966566" cy="11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66" y="5755962"/>
            <a:ext cx="2137093" cy="108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5 Imagen" descr="I:\MADE\2014\BROCHURE 1\FOTOS DE ALIMENTOS\B 85 zanahori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58" y="5773961"/>
            <a:ext cx="1853000" cy="107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7 Imagen" descr="I:\MADE\2014\BROCHURE 1\FOTOS DE ALIMENTOS\C 107 palta fuert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10" y="5757563"/>
            <a:ext cx="2051685" cy="108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9 Imagen" descr="I:\MADE\2014\BROCHURE 1\FOTOS DE ALIMENTOS\A 51 quinua blanca junin A5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95" y="5755962"/>
            <a:ext cx="1950205" cy="107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81"/>
            <a:ext cx="1882973" cy="19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74691" y="577396"/>
            <a:ext cx="487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DEFINICIONES OPERACIONALES</a:t>
            </a:r>
            <a:endParaRPr lang="es-PE" sz="28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7" y="160201"/>
            <a:ext cx="3243580" cy="417195"/>
          </a:xfrm>
          <a:prstGeom prst="rect">
            <a:avLst/>
          </a:prstGeom>
        </p:spPr>
      </p:pic>
      <p:sp>
        <p:nvSpPr>
          <p:cNvPr id="14" name="1 Rectángulo"/>
          <p:cNvSpPr/>
          <p:nvPr/>
        </p:nvSpPr>
        <p:spPr>
          <a:xfrm>
            <a:off x="468387" y="1245597"/>
            <a:ext cx="526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SUBFINALIDADES DEL PRODUCTO:</a:t>
            </a:r>
            <a:endParaRPr lang="es-PE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8303972"/>
              </p:ext>
            </p:extLst>
          </p:nvPr>
        </p:nvGraphicFramePr>
        <p:xfrm>
          <a:off x="468387" y="1768817"/>
          <a:ext cx="11092242" cy="456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3"/>
          <p:cNvSpPr/>
          <p:nvPr/>
        </p:nvSpPr>
        <p:spPr>
          <a:xfrm>
            <a:off x="11038114" y="2068286"/>
            <a:ext cx="762000" cy="5878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11038114" y="3758237"/>
            <a:ext cx="762000" cy="5878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9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4" y="109004"/>
            <a:ext cx="3243580" cy="41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3029" y="703107"/>
            <a:ext cx="1116874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>
                <a:latin typeface="Arial Narrow" panose="020B0606020202030204" pitchFamily="34" charset="0"/>
              </a:rPr>
              <a:t> INSPECCION A ESTABLECIMIENTOS QUE ALMACENAN, PREPARAN Y/O DISTRIBUYEN ALIMENTOS PARA PROGRAMAS SOCIALES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2589374"/>
            <a:ext cx="3635828" cy="13280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VERIFICACION DE LAS INSTALACIONES, BUENAS PRACTICAS DE MANIPULACION Y  ALMACENAMIENTO DE ALIMENTOS. </a:t>
            </a:r>
            <a:endParaRPr lang="es-ES" dirty="0"/>
          </a:p>
        </p:txBody>
      </p:sp>
      <p:sp>
        <p:nvSpPr>
          <p:cNvPr id="6" name="Documento 5"/>
          <p:cNvSpPr/>
          <p:nvPr/>
        </p:nvSpPr>
        <p:spPr>
          <a:xfrm>
            <a:off x="6857999" y="3389668"/>
            <a:ext cx="1611086" cy="1055525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FOR-CENAN 214</a:t>
            </a:r>
            <a:endParaRPr lang="es-ES" dirty="0"/>
          </a:p>
        </p:txBody>
      </p:sp>
      <p:sp>
        <p:nvSpPr>
          <p:cNvPr id="7" name="Documento 6"/>
          <p:cNvSpPr/>
          <p:nvPr/>
        </p:nvSpPr>
        <p:spPr>
          <a:xfrm>
            <a:off x="6857999" y="1855959"/>
            <a:ext cx="1611086" cy="892629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FOR-CENAN 213  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4517571" y="3551839"/>
            <a:ext cx="1632857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CUNA MAS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4495799" y="2008750"/>
            <a:ext cx="1643743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PVL</a:t>
            </a:r>
            <a:endParaRPr lang="es-ES" dirty="0"/>
          </a:p>
        </p:txBody>
      </p:sp>
      <p:cxnSp>
        <p:nvCxnSpPr>
          <p:cNvPr id="14" name="Conector curvado 13"/>
          <p:cNvCxnSpPr/>
          <p:nvPr/>
        </p:nvCxnSpPr>
        <p:spPr>
          <a:xfrm flipV="1">
            <a:off x="2830286" y="2008750"/>
            <a:ext cx="1687285" cy="54121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curvado 16"/>
          <p:cNvCxnSpPr>
            <a:stCxn id="4" idx="2"/>
          </p:cNvCxnSpPr>
          <p:nvPr/>
        </p:nvCxnSpPr>
        <p:spPr>
          <a:xfrm rot="16200000" flipH="1">
            <a:off x="3557962" y="2634582"/>
            <a:ext cx="373549" cy="2939245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9427029" y="2195649"/>
            <a:ext cx="2024742" cy="13561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REPORTE TECNICO</a:t>
            </a:r>
            <a:endParaRPr lang="es-ES" sz="2000" b="1" dirty="0"/>
          </a:p>
        </p:txBody>
      </p:sp>
      <p:sp>
        <p:nvSpPr>
          <p:cNvPr id="30" name="Proceso alternativo 29"/>
          <p:cNvSpPr/>
          <p:nvPr/>
        </p:nvSpPr>
        <p:spPr>
          <a:xfrm>
            <a:off x="2133601" y="5192536"/>
            <a:ext cx="7293428" cy="102325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NIVEL REGIONAL :  DIRESA/GERESA/DISA/RED/MICRORRED </a:t>
            </a:r>
            <a:endParaRPr lang="es-E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Cheurón 30"/>
          <p:cNvSpPr/>
          <p:nvPr/>
        </p:nvSpPr>
        <p:spPr>
          <a:xfrm>
            <a:off x="8904514" y="2195649"/>
            <a:ext cx="370115" cy="172178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39246" y="6208093"/>
            <a:ext cx="695002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 smtClean="0"/>
              <a:t>UNIDAD DE MEDIDA DEL PRODUCTO: REPORTE TECNICO</a:t>
            </a:r>
            <a:endParaRPr lang="es-PE" sz="20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0" y="189726"/>
            <a:ext cx="3243580" cy="417195"/>
          </a:xfrm>
          <a:prstGeom prst="rect">
            <a:avLst/>
          </a:prstGeom>
        </p:spPr>
      </p:pic>
      <p:sp>
        <p:nvSpPr>
          <p:cNvPr id="5" name="Proceso alternativo 4"/>
          <p:cNvSpPr/>
          <p:nvPr/>
        </p:nvSpPr>
        <p:spPr>
          <a:xfrm>
            <a:off x="1323114" y="817631"/>
            <a:ext cx="9083629" cy="85883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CRITERIO DE PROGRAMACION:</a:t>
            </a:r>
          </a:p>
          <a:p>
            <a:pPr algn="ctr"/>
            <a:r>
              <a:rPr lang="es-PE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NIVEL REGIONAL : DIRESA/GERESA/DISA/RED/MICRORRED </a:t>
            </a:r>
            <a:endParaRPr lang="es-E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Proceso alternativo 1"/>
          <p:cNvSpPr/>
          <p:nvPr/>
        </p:nvSpPr>
        <p:spPr>
          <a:xfrm>
            <a:off x="1929970" y="1983449"/>
            <a:ext cx="2857000" cy="5299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NIVEL RED/MICRORRED</a:t>
            </a:r>
          </a:p>
        </p:txBody>
      </p:sp>
      <p:sp>
        <p:nvSpPr>
          <p:cNvPr id="10" name="Proceso alternativo 9"/>
          <p:cNvSpPr/>
          <p:nvPr/>
        </p:nvSpPr>
        <p:spPr>
          <a:xfrm>
            <a:off x="7943604" y="1994334"/>
            <a:ext cx="2857000" cy="5299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NIVEL DIRESA/GERESA/DISA</a:t>
            </a:r>
          </a:p>
          <a:p>
            <a:pPr algn="ctr"/>
            <a:endParaRPr lang="es-PE" dirty="0" smtClean="0"/>
          </a:p>
        </p:txBody>
      </p:sp>
      <p:sp>
        <p:nvSpPr>
          <p:cNvPr id="11" name="Rectángulo redondeado 10"/>
          <p:cNvSpPr/>
          <p:nvPr/>
        </p:nvSpPr>
        <p:spPr>
          <a:xfrm>
            <a:off x="1106389" y="4013491"/>
            <a:ext cx="1632857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CUNA MAS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95503" y="2820374"/>
            <a:ext cx="1643743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PVL</a:t>
            </a:r>
            <a:endParaRPr lang="es-ES" dirty="0"/>
          </a:p>
        </p:txBody>
      </p:sp>
      <p:sp>
        <p:nvSpPr>
          <p:cNvPr id="14" name="Elipse 13"/>
          <p:cNvSpPr/>
          <p:nvPr/>
        </p:nvSpPr>
        <p:spPr>
          <a:xfrm>
            <a:off x="96748" y="3388533"/>
            <a:ext cx="1009642" cy="7516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100%</a:t>
            </a:r>
            <a:endParaRPr lang="es-ES" b="1" dirty="0"/>
          </a:p>
        </p:txBody>
      </p:sp>
      <p:sp>
        <p:nvSpPr>
          <p:cNvPr id="9" name="Llamada de flecha a la izquierda 8"/>
          <p:cNvSpPr/>
          <p:nvPr/>
        </p:nvSpPr>
        <p:spPr>
          <a:xfrm>
            <a:off x="3102633" y="2842145"/>
            <a:ext cx="2666796" cy="731184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 02 REPORTES TECNICOS X C/U </a:t>
            </a: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Llamada de flecha a la izquierda 15"/>
          <p:cNvSpPr/>
          <p:nvPr/>
        </p:nvSpPr>
        <p:spPr>
          <a:xfrm>
            <a:off x="3136387" y="3983304"/>
            <a:ext cx="2633042" cy="731184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02 REPORTES TECNICOS X C/U</a:t>
            </a: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947511" y="4967281"/>
            <a:ext cx="4821918" cy="1069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EJEMPLO: 05 CUNAMAS Y 02 PVL</a:t>
            </a:r>
          </a:p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EN EL AÑO: 10 REPORTES TECNICOS PNCM</a:t>
            </a:r>
          </a:p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                  04 REPORTES TECNICOS  PVL </a:t>
            </a: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550732" y="3041225"/>
            <a:ext cx="3643735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01 REPORTE TECNICO CONSOLIDADO ANUAL </a:t>
            </a:r>
            <a:endParaRPr lang="es-ES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549742" y="4151033"/>
            <a:ext cx="3644725" cy="12356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01 INFORME DE ASISTENCIA TECNICA (CAPACITACION Y SEGUIMIENTO AL 100% REDES /MR</a:t>
            </a:r>
            <a:endParaRPr lang="es-ES" dirty="0"/>
          </a:p>
        </p:txBody>
      </p:sp>
      <p:sp>
        <p:nvSpPr>
          <p:cNvPr id="20" name="Cerrar llave 19"/>
          <p:cNvSpPr/>
          <p:nvPr/>
        </p:nvSpPr>
        <p:spPr>
          <a:xfrm>
            <a:off x="6553200" y="2820374"/>
            <a:ext cx="827314" cy="290551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109004"/>
            <a:ext cx="3243580" cy="4171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3029" y="703107"/>
            <a:ext cx="1116874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PE" sz="2000" b="1" dirty="0">
                <a:latin typeface="Arial Narrow" panose="020B0606020202030204" pitchFamily="34" charset="0"/>
              </a:rPr>
              <a:t> </a:t>
            </a:r>
            <a:r>
              <a:rPr lang="es-PE" sz="2000" b="1" dirty="0"/>
              <a:t>EVALUACION NUTRICIONAL A ESTABLECIMIENTOS QUE  PREPARAN Y/O DISTRIBUYEN ALIMENTOS PARA PROGRAMAS SOCIALES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457199" y="1992508"/>
            <a:ext cx="3761016" cy="20272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dirty="0" smtClean="0"/>
              <a:t>DETERMINAR LA CALIDAD NUTRICIONAL DE LAS PREPARACIONES  Y/O RACIONES A TRAVES DEL PESAJE DE LOS INGREDIENTES DE LA PREPARACION O RACION , ESTIMAR LA COMPOSICION NUTRICIONAL  </a:t>
            </a:r>
            <a:endParaRPr lang="es-ES" dirty="0"/>
          </a:p>
        </p:txBody>
      </p:sp>
      <p:sp>
        <p:nvSpPr>
          <p:cNvPr id="7" name="Documento 6"/>
          <p:cNvSpPr/>
          <p:nvPr/>
        </p:nvSpPr>
        <p:spPr>
          <a:xfrm>
            <a:off x="6525982" y="1784928"/>
            <a:ext cx="1611086" cy="892629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FOR-CENAN 238  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4555670" y="2533904"/>
            <a:ext cx="1632857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CUNA MAS</a:t>
            </a:r>
            <a:endParaRPr lang="es-ES" dirty="0"/>
          </a:p>
        </p:txBody>
      </p:sp>
      <p:cxnSp>
        <p:nvCxnSpPr>
          <p:cNvPr id="14" name="Conector curvado 13"/>
          <p:cNvCxnSpPr>
            <a:stCxn id="4" idx="0"/>
          </p:cNvCxnSpPr>
          <p:nvPr/>
        </p:nvCxnSpPr>
        <p:spPr>
          <a:xfrm rot="16200000" flipH="1">
            <a:off x="3619684" y="710531"/>
            <a:ext cx="416008" cy="2979962"/>
          </a:xfrm>
          <a:prstGeom prst="curvedConnector4">
            <a:avLst>
              <a:gd name="adj1" fmla="val -54951"/>
              <a:gd name="adj2" fmla="val 8155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curvado 16"/>
          <p:cNvCxnSpPr>
            <a:stCxn id="4" idx="2"/>
          </p:cNvCxnSpPr>
          <p:nvPr/>
        </p:nvCxnSpPr>
        <p:spPr>
          <a:xfrm rot="5400000" flipH="1" flipV="1">
            <a:off x="3540244" y="2187938"/>
            <a:ext cx="629316" cy="3034390"/>
          </a:xfrm>
          <a:prstGeom prst="curvedConnector4">
            <a:avLst>
              <a:gd name="adj1" fmla="val -36325"/>
              <a:gd name="adj2" fmla="val 809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9427029" y="2200512"/>
            <a:ext cx="2024742" cy="13561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REPORTE TECNICO</a:t>
            </a:r>
            <a:endParaRPr lang="es-ES" sz="2000" b="1" dirty="0"/>
          </a:p>
        </p:txBody>
      </p:sp>
      <p:sp>
        <p:nvSpPr>
          <p:cNvPr id="30" name="Proceso alternativo 29"/>
          <p:cNvSpPr/>
          <p:nvPr/>
        </p:nvSpPr>
        <p:spPr>
          <a:xfrm>
            <a:off x="2275113" y="5567372"/>
            <a:ext cx="7293428" cy="70159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NIVEL REGIONAL :  DIRESA/GERESA/DISA/RED/MICRORRED </a:t>
            </a:r>
            <a:endParaRPr lang="es-E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Cheurón 30"/>
          <p:cNvSpPr/>
          <p:nvPr/>
        </p:nvSpPr>
        <p:spPr>
          <a:xfrm>
            <a:off x="8626928" y="2200512"/>
            <a:ext cx="370115" cy="172178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Documento 24"/>
          <p:cNvSpPr/>
          <p:nvPr/>
        </p:nvSpPr>
        <p:spPr>
          <a:xfrm>
            <a:off x="6525982" y="2839146"/>
            <a:ext cx="1921332" cy="1083146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TABLAS PERUANAS DE COMPOSICION DE ALIMENTOS</a:t>
            </a:r>
            <a:endParaRPr lang="es-ES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28" y="4514440"/>
            <a:ext cx="2448272" cy="23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39246" y="6208093"/>
            <a:ext cx="695002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 smtClean="0"/>
              <a:t>UNIDAD DE MEDIDA DEL PRODUCTO: REPORTE TECNICO</a:t>
            </a:r>
            <a:endParaRPr lang="es-PE" sz="2000" b="1" dirty="0"/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7" y="95943"/>
            <a:ext cx="3243580" cy="417195"/>
          </a:xfrm>
          <a:prstGeom prst="rect">
            <a:avLst/>
          </a:prstGeom>
        </p:spPr>
      </p:pic>
      <p:sp>
        <p:nvSpPr>
          <p:cNvPr id="5" name="Proceso alternativo 4"/>
          <p:cNvSpPr/>
          <p:nvPr/>
        </p:nvSpPr>
        <p:spPr>
          <a:xfrm>
            <a:off x="1323114" y="817631"/>
            <a:ext cx="9083629" cy="85883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CRITERIO DE PROGRAMACION:</a:t>
            </a:r>
          </a:p>
          <a:p>
            <a:pPr algn="ctr"/>
            <a:r>
              <a:rPr lang="es-PE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NIVEL REGIONAL : DIRESA/GERESA/DISA/RED/MICRORRED </a:t>
            </a:r>
            <a:endParaRPr lang="es-E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Proceso alternativo 1"/>
          <p:cNvSpPr/>
          <p:nvPr/>
        </p:nvSpPr>
        <p:spPr>
          <a:xfrm>
            <a:off x="1929970" y="1983449"/>
            <a:ext cx="2857000" cy="5299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NIVEL RED/MICRORRED</a:t>
            </a:r>
          </a:p>
        </p:txBody>
      </p:sp>
      <p:sp>
        <p:nvSpPr>
          <p:cNvPr id="10" name="Proceso alternativo 9"/>
          <p:cNvSpPr/>
          <p:nvPr/>
        </p:nvSpPr>
        <p:spPr>
          <a:xfrm>
            <a:off x="7943604" y="1994334"/>
            <a:ext cx="2857000" cy="5299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NIVEL DIRESA/GERESA/DISA</a:t>
            </a:r>
          </a:p>
          <a:p>
            <a:pPr algn="ctr"/>
            <a:endParaRPr lang="es-PE" dirty="0" smtClean="0"/>
          </a:p>
        </p:txBody>
      </p:sp>
      <p:sp>
        <p:nvSpPr>
          <p:cNvPr id="11" name="Rectángulo redondeado 10"/>
          <p:cNvSpPr/>
          <p:nvPr/>
        </p:nvSpPr>
        <p:spPr>
          <a:xfrm>
            <a:off x="1106389" y="4013491"/>
            <a:ext cx="1632857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CUNA MAS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95503" y="2820374"/>
            <a:ext cx="1643743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PVL</a:t>
            </a:r>
            <a:endParaRPr lang="es-ES" dirty="0"/>
          </a:p>
        </p:txBody>
      </p:sp>
      <p:sp>
        <p:nvSpPr>
          <p:cNvPr id="14" name="Elipse 13"/>
          <p:cNvSpPr/>
          <p:nvPr/>
        </p:nvSpPr>
        <p:spPr>
          <a:xfrm>
            <a:off x="96748" y="3388533"/>
            <a:ext cx="1009642" cy="7516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100%</a:t>
            </a:r>
            <a:endParaRPr lang="es-ES" b="1" dirty="0"/>
          </a:p>
        </p:txBody>
      </p:sp>
      <p:sp>
        <p:nvSpPr>
          <p:cNvPr id="9" name="Llamada de flecha a la izquierda 8"/>
          <p:cNvSpPr/>
          <p:nvPr/>
        </p:nvSpPr>
        <p:spPr>
          <a:xfrm>
            <a:off x="3102633" y="2842145"/>
            <a:ext cx="2666796" cy="731184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 01 REPORTE TECNICO X C/U </a:t>
            </a: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Llamada de flecha a la izquierda 15"/>
          <p:cNvSpPr/>
          <p:nvPr/>
        </p:nvSpPr>
        <p:spPr>
          <a:xfrm>
            <a:off x="3136387" y="3983304"/>
            <a:ext cx="2633042" cy="731184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tx1"/>
                  </a:solidFill>
                </a:ln>
              </a:rPr>
              <a:t>02 REPORTES TECNICOS X C/U</a:t>
            </a: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96748" y="4967281"/>
            <a:ext cx="6021023" cy="1069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 smtClean="0">
                <a:ln>
                  <a:solidFill>
                    <a:schemeClr val="tx1"/>
                  </a:solidFill>
                </a:ln>
              </a:rPr>
              <a:t>EJEMPLO: 05 CUNAMAS Y 02 PVL (SERVICIOS DE ASISTENCIA ALIMENTARIA ALMACENA/DISTRIBUYE PVL DISTRITAL)</a:t>
            </a:r>
          </a:p>
          <a:p>
            <a:pPr algn="just"/>
            <a:r>
              <a:rPr lang="es-PE" dirty="0" smtClean="0">
                <a:ln>
                  <a:solidFill>
                    <a:schemeClr val="tx1"/>
                  </a:solidFill>
                </a:ln>
              </a:rPr>
              <a:t>EN EL AÑO: 10 REPORTES TECNICOS PNCM</a:t>
            </a:r>
          </a:p>
          <a:p>
            <a:pPr algn="just"/>
            <a:r>
              <a:rPr lang="es-PE" dirty="0" smtClean="0">
                <a:ln>
                  <a:solidFill>
                    <a:schemeClr val="tx1"/>
                  </a:solidFill>
                </a:ln>
              </a:rPr>
              <a:t>                     02 REPORTES TECNICOS  PVL </a:t>
            </a: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550732" y="3041225"/>
            <a:ext cx="3643735" cy="731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01 REPORTE TECNICO CONSOLIDADO ANUAL </a:t>
            </a:r>
            <a:endParaRPr lang="es-ES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549742" y="4151033"/>
            <a:ext cx="3644725" cy="12356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01 INFORME DE ASISTENCIA TECNICA (CAPACITACION Y SEGUIMIENTO AL 100% REDES /MR</a:t>
            </a:r>
            <a:endParaRPr lang="es-ES" dirty="0"/>
          </a:p>
        </p:txBody>
      </p:sp>
      <p:sp>
        <p:nvSpPr>
          <p:cNvPr id="20" name="Cerrar llave 19"/>
          <p:cNvSpPr/>
          <p:nvPr/>
        </p:nvSpPr>
        <p:spPr>
          <a:xfrm>
            <a:off x="6553200" y="2820374"/>
            <a:ext cx="827314" cy="290551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0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6" y="223816"/>
            <a:ext cx="3243580" cy="4171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02634" y="692731"/>
            <a:ext cx="49492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dirty="0"/>
              <a:t>LISTADO DE BIENES Y SERVICIOS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9672" r="29252" b="38244"/>
          <a:stretch/>
        </p:blipFill>
        <p:spPr>
          <a:xfrm>
            <a:off x="1374594" y="1842027"/>
            <a:ext cx="9205232" cy="381000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335191" y="4828757"/>
            <a:ext cx="1896957" cy="892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0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07526" y="2553678"/>
            <a:ext cx="5780017" cy="1323439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GRACIAS…</a:t>
            </a:r>
            <a:endParaRPr lang="es-E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0" y="3885278"/>
            <a:ext cx="3016275" cy="267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951758"/>
            <a:ext cx="2286000" cy="241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057" cy="16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47" y="1"/>
            <a:ext cx="3180871" cy="16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5 Imagen" descr="I:\MADE\2014\BROCHURE 1\FOTOS DE ALIMENTOS\B 85 zanahori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38" y="18000"/>
            <a:ext cx="2910067" cy="160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17 Imagen" descr="I:\MADE\2014\BROCHURE 1\FOTOS DE ALIMENTOS\C 107 palta fuert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71" y="0"/>
            <a:ext cx="3222095" cy="161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9 Imagen" descr="I:\MADE\2014\BROCHURE 1\FOTOS DE ALIMENTOS\A 51 quinua blanca junin A5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76" y="0"/>
            <a:ext cx="3062724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80" y="3889794"/>
            <a:ext cx="2880320" cy="26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Segmento</Template>
  <TotalTime>512</TotalTime>
  <Words>344</Words>
  <Application>Microsoft Office PowerPoint</Application>
  <PresentationFormat>Personalizado</PresentationFormat>
  <Paragraphs>58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HDOfficeLightV0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Metas Físicas PP</dc:title>
  <dc:creator>SAMSUNG</dc:creator>
  <cp:lastModifiedBy>MILAGROS CAYO GIRAO DE APARICIO</cp:lastModifiedBy>
  <cp:revision>70</cp:revision>
  <cp:lastPrinted>2017-03-02T14:29:50Z</cp:lastPrinted>
  <dcterms:created xsi:type="dcterms:W3CDTF">2016-11-03T03:16:49Z</dcterms:created>
  <dcterms:modified xsi:type="dcterms:W3CDTF">2017-03-17T16:54:56Z</dcterms:modified>
</cp:coreProperties>
</file>