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2" r:id="rId5"/>
    <p:sldId id="261" r:id="rId6"/>
    <p:sldId id="258" r:id="rId7"/>
    <p:sldId id="259" r:id="rId8"/>
    <p:sldId id="260" r:id="rId9"/>
    <p:sldId id="264" r:id="rId10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-84" y="-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11FBD32-9FFD-442F-951D-76EF7AFD1DAD}" type="datetimeFigureOut">
              <a:rPr lang="es-PE" smtClean="0"/>
              <a:t>16/03/2017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4CE26F5-599C-4F78-848B-23E1336EF86B}" type="slidenum">
              <a:rPr lang="es-PE" smtClean="0"/>
              <a:t>‹Nº›</a:t>
            </a:fld>
            <a:endParaRPr lang="es-PE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005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BD32-9FFD-442F-951D-76EF7AFD1DAD}" type="datetimeFigureOut">
              <a:rPr lang="es-PE" smtClean="0"/>
              <a:t>16/03/2017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E26F5-599C-4F78-848B-23E1336EF86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20044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BD32-9FFD-442F-951D-76EF7AFD1DAD}" type="datetimeFigureOut">
              <a:rPr lang="es-PE" smtClean="0"/>
              <a:t>16/03/2017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E26F5-599C-4F78-848B-23E1336EF86B}" type="slidenum">
              <a:rPr lang="es-PE" smtClean="0"/>
              <a:t>‹Nº›</a:t>
            </a:fld>
            <a:endParaRPr lang="es-P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590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BD32-9FFD-442F-951D-76EF7AFD1DAD}" type="datetimeFigureOut">
              <a:rPr lang="es-PE" smtClean="0"/>
              <a:t>16/03/2017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E26F5-599C-4F78-848B-23E1336EF86B}" type="slidenum">
              <a:rPr lang="es-PE" smtClean="0"/>
              <a:t>‹Nº›</a:t>
            </a:fld>
            <a:endParaRPr lang="es-PE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352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BD32-9FFD-442F-951D-76EF7AFD1DAD}" type="datetimeFigureOut">
              <a:rPr lang="es-PE" smtClean="0"/>
              <a:t>16/03/2017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E26F5-599C-4F78-848B-23E1336EF86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59673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BD32-9FFD-442F-951D-76EF7AFD1DAD}" type="datetimeFigureOut">
              <a:rPr lang="es-PE" smtClean="0"/>
              <a:t>16/03/2017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E26F5-599C-4F78-848B-23E1336EF86B}" type="slidenum">
              <a:rPr lang="es-PE" smtClean="0"/>
              <a:t>‹Nº›</a:t>
            </a:fld>
            <a:endParaRPr lang="es-PE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993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BD32-9FFD-442F-951D-76EF7AFD1DAD}" type="datetimeFigureOut">
              <a:rPr lang="es-PE" smtClean="0"/>
              <a:t>16/03/2017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E26F5-599C-4F78-848B-23E1336EF86B}" type="slidenum">
              <a:rPr lang="es-PE" smtClean="0"/>
              <a:t>‹Nº›</a:t>
            </a:fld>
            <a:endParaRPr lang="es-P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2545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BD32-9FFD-442F-951D-76EF7AFD1DAD}" type="datetimeFigureOut">
              <a:rPr lang="es-PE" smtClean="0"/>
              <a:t>16/03/2017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E26F5-599C-4F78-848B-23E1336EF86B}" type="slidenum">
              <a:rPr lang="es-PE" smtClean="0"/>
              <a:t>‹Nº›</a:t>
            </a:fld>
            <a:endParaRPr lang="es-P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63976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BD32-9FFD-442F-951D-76EF7AFD1DAD}" type="datetimeFigureOut">
              <a:rPr lang="es-PE" smtClean="0"/>
              <a:t>16/03/2017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E26F5-599C-4F78-848B-23E1336EF86B}" type="slidenum">
              <a:rPr lang="es-PE" smtClean="0"/>
              <a:t>‹Nº›</a:t>
            </a:fld>
            <a:endParaRPr lang="es-PE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7404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BD32-9FFD-442F-951D-76EF7AFD1DAD}" type="datetimeFigureOut">
              <a:rPr lang="es-PE" smtClean="0"/>
              <a:t>16/03/2017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E26F5-599C-4F78-848B-23E1336EF86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87848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BD32-9FFD-442F-951D-76EF7AFD1DAD}" type="datetimeFigureOut">
              <a:rPr lang="es-PE" smtClean="0"/>
              <a:t>16/03/2017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E26F5-599C-4F78-848B-23E1336EF86B}" type="slidenum">
              <a:rPr lang="es-PE" smtClean="0"/>
              <a:t>‹Nº›</a:t>
            </a:fld>
            <a:endParaRPr lang="es-PE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0622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BD32-9FFD-442F-951D-76EF7AFD1DAD}" type="datetimeFigureOut">
              <a:rPr lang="es-PE" smtClean="0"/>
              <a:t>16/03/2017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E26F5-599C-4F78-848B-23E1336EF86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08204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BD32-9FFD-442F-951D-76EF7AFD1DAD}" type="datetimeFigureOut">
              <a:rPr lang="es-PE" smtClean="0"/>
              <a:t>16/03/2017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E26F5-599C-4F78-848B-23E1336EF86B}" type="slidenum">
              <a:rPr lang="es-PE" smtClean="0"/>
              <a:t>‹Nº›</a:t>
            </a:fld>
            <a:endParaRPr lang="es-PE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BD32-9FFD-442F-951D-76EF7AFD1DAD}" type="datetimeFigureOut">
              <a:rPr lang="es-PE" smtClean="0"/>
              <a:t>16/03/2017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E26F5-599C-4F78-848B-23E1336EF86B}" type="slidenum">
              <a:rPr lang="es-PE" smtClean="0"/>
              <a:t>‹Nº›</a:t>
            </a:fld>
            <a:endParaRPr lang="es-P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13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BD32-9FFD-442F-951D-76EF7AFD1DAD}" type="datetimeFigureOut">
              <a:rPr lang="es-PE" smtClean="0"/>
              <a:t>16/03/2017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E26F5-599C-4F78-848B-23E1336EF86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37700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BD32-9FFD-442F-951D-76EF7AFD1DAD}" type="datetimeFigureOut">
              <a:rPr lang="es-PE" smtClean="0"/>
              <a:t>16/03/2017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E26F5-599C-4F78-848B-23E1336EF86B}" type="slidenum">
              <a:rPr lang="es-PE" smtClean="0"/>
              <a:t>‹Nº›</a:t>
            </a:fld>
            <a:endParaRPr lang="es-PE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5798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BD32-9FFD-442F-951D-76EF7AFD1DAD}" type="datetimeFigureOut">
              <a:rPr lang="es-PE" smtClean="0"/>
              <a:t>16/03/2017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E26F5-599C-4F78-848B-23E1336EF86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76774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11FBD32-9FFD-442F-951D-76EF7AFD1DAD}" type="datetimeFigureOut">
              <a:rPr lang="es-PE" smtClean="0"/>
              <a:t>16/03/2017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4CE26F5-599C-4F78-848B-23E1336EF86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59779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08" y="159812"/>
            <a:ext cx="8925318" cy="86570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438400" y="1540930"/>
            <a:ext cx="7416799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Programa Articulado Nutricional-</a:t>
            </a:r>
            <a:r>
              <a:rPr lang="es-ES" sz="4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Producto</a:t>
            </a:r>
            <a:r>
              <a:rPr lang="es-E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es-PE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GESTANTE CON SUPLEMENTO DE HIERRO Y ACIDO FOLICO</a:t>
            </a:r>
          </a:p>
        </p:txBody>
      </p:sp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651" y="4919129"/>
            <a:ext cx="1850400" cy="181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043" y="3877731"/>
            <a:ext cx="1851047" cy="1814103"/>
          </a:xfrm>
          <a:prstGeom prst="rect">
            <a:avLst/>
          </a:prstGeom>
        </p:spPr>
      </p:pic>
      <p:pic>
        <p:nvPicPr>
          <p:cNvPr id="1030" name="Picture 6" descr="http://inversionenlainfancia.net/imagenes/resize/imagen_noticia/100/250/448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492" y="4919128"/>
            <a:ext cx="1850400" cy="181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G:\día 21 Matermidad  responsable\IMG-20150519-WA00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6541" y="3809996"/>
            <a:ext cx="1850400" cy="1814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333" y="4919128"/>
            <a:ext cx="1850400" cy="181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52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339320" y="1875385"/>
            <a:ext cx="947949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600" dirty="0"/>
              <a:t>El Ministerio de Salud </a:t>
            </a:r>
            <a:r>
              <a:rPr lang="es-PE" sz="1600" dirty="0" smtClean="0"/>
              <a:t>en </a:t>
            </a:r>
            <a:r>
              <a:rPr lang="es-PE" sz="1600" dirty="0"/>
              <a:t>el marco de la política de su lucha contra la anemia promueve el consumo de suplementos con hierro en las mujeres antes, durante y después de la gestación, a fin de proteger la salud del niño. </a:t>
            </a:r>
            <a:br>
              <a:rPr lang="es-PE" sz="1600" dirty="0"/>
            </a:br>
            <a:r>
              <a:rPr lang="es-PE" sz="1600" dirty="0"/>
              <a:t/>
            </a:r>
            <a:br>
              <a:rPr lang="es-PE" sz="1600" dirty="0"/>
            </a:br>
            <a:r>
              <a:rPr lang="es-PE" sz="1600" dirty="0"/>
              <a:t>En ese sentido, </a:t>
            </a:r>
            <a:r>
              <a:rPr lang="es-PE" sz="1600" dirty="0" smtClean="0"/>
              <a:t>se acaba </a:t>
            </a:r>
            <a:r>
              <a:rPr lang="es-PE" sz="1600" dirty="0"/>
              <a:t>de publicar la directiva sanitaria N°069-MINSA/DGSP-V.01 para la prevención y control de la anemia por deficiencia de hierro en gestantes y puérperas (mujeres que acaban de dar a luz hasta los 30 días). </a:t>
            </a:r>
            <a:endParaRPr lang="es-PE" sz="1600" dirty="0" smtClean="0"/>
          </a:p>
          <a:p>
            <a:pPr algn="just"/>
            <a:endParaRPr lang="es-PE" sz="1600" dirty="0" smtClean="0"/>
          </a:p>
          <a:p>
            <a:pPr algn="just"/>
            <a:r>
              <a:rPr lang="es-PE" sz="1600" dirty="0" smtClean="0"/>
              <a:t>Antes </a:t>
            </a:r>
            <a:r>
              <a:rPr lang="es-PE" sz="1600" dirty="0"/>
              <a:t>de los tres meses del embarazo (preconcepción) las futuras madres –previo diagnóstico- deben consumir ácido fólico. </a:t>
            </a:r>
            <a:r>
              <a:rPr lang="es-PE" sz="1600" dirty="0" smtClean="0"/>
              <a:t>La ingesta </a:t>
            </a:r>
            <a:r>
              <a:rPr lang="es-PE" sz="1600" dirty="0"/>
              <a:t>disminuye el riesgo de que el bebé padezca defectos congénitos del tubo neural (estructura que dará origen al cerebro y la médula espinal</a:t>
            </a:r>
            <a:r>
              <a:rPr lang="es-PE" sz="1600" dirty="0" smtClean="0"/>
              <a:t>).</a:t>
            </a:r>
          </a:p>
          <a:p>
            <a:pPr algn="just"/>
            <a:r>
              <a:rPr lang="es-PE" sz="1600" dirty="0"/>
              <a:t/>
            </a:r>
            <a:br>
              <a:rPr lang="es-PE" sz="1600" dirty="0"/>
            </a:br>
            <a:r>
              <a:rPr lang="es-PE" sz="1600" dirty="0" smtClean="0"/>
              <a:t>A </a:t>
            </a:r>
            <a:r>
              <a:rPr lang="es-PE" sz="1600" dirty="0"/>
              <a:t>partir de la semana 14 de gestación hasta los 30 días después del parto (puerperio), el consumo de esta vitamina se complementará con </a:t>
            </a:r>
            <a:r>
              <a:rPr lang="es-PE" sz="1600" dirty="0" smtClean="0"/>
              <a:t>el sulfato </a:t>
            </a:r>
            <a:r>
              <a:rPr lang="es-PE" sz="1600" dirty="0"/>
              <a:t>ferroso o hierro </a:t>
            </a:r>
            <a:r>
              <a:rPr lang="es-PE" sz="1600" dirty="0" err="1"/>
              <a:t>polimaltosado</a:t>
            </a:r>
            <a:r>
              <a:rPr lang="es-PE" sz="1600" dirty="0"/>
              <a:t>. Estas sustancias proporcionan el hierro que el organismo necesita para producir glóbulos </a:t>
            </a:r>
            <a:r>
              <a:rPr lang="es-PE" sz="1600" dirty="0" smtClean="0"/>
              <a:t>rojos, necesarios para la perdida hemática propia del parto y puerperio.</a:t>
            </a:r>
          </a:p>
          <a:p>
            <a:pPr algn="just"/>
            <a:endParaRPr lang="es-PE" sz="1600" dirty="0" smtClean="0">
              <a:solidFill>
                <a:schemeClr val="accent1"/>
              </a:solidFill>
            </a:endParaRPr>
          </a:p>
          <a:p>
            <a:pPr algn="just"/>
            <a:r>
              <a:rPr lang="es-PE" sz="1600" b="1" dirty="0" smtClean="0">
                <a:solidFill>
                  <a:schemeClr val="accent1"/>
                </a:solidFill>
              </a:rPr>
              <a:t>Toda </a:t>
            </a:r>
            <a:r>
              <a:rPr lang="es-PE" sz="1600" b="1" dirty="0">
                <a:solidFill>
                  <a:schemeClr val="accent1"/>
                </a:solidFill>
              </a:rPr>
              <a:t>gestante que recibe suplementación en dosis de prevención o de tratamiento deberá recibir consejería nutricional cada vez que acude al establecimiento de salud por su control prenatal.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06" y="651206"/>
            <a:ext cx="8925318" cy="511713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474317" y="1120589"/>
            <a:ext cx="92094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2400" b="1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rgbClr val="C2BC80"/>
                  </a:outerShdw>
                </a:effectLst>
                <a:latin typeface="Arial Black" panose="020B0A04020102020204" pitchFamily="34" charset="0"/>
              </a:rPr>
              <a:t>Suplementación con Sulfato Ferroso y Acido Fólico a la Gestante</a:t>
            </a:r>
            <a:endParaRPr lang="es-ES" sz="2400" b="1" dirty="0">
              <a:ln w="13462">
                <a:solidFill>
                  <a:prstClr val="white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bl" rotWithShape="0">
                  <a:srgbClr val="C2BC80"/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32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083733" y="1218154"/>
            <a:ext cx="10007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24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rgbClr val="C2BC80"/>
                  </a:outerShdw>
                </a:effectLst>
                <a:latin typeface="Arial Black" panose="020B0A04020102020204" pitchFamily="34" charset="0"/>
              </a:rPr>
              <a:t>El </a:t>
            </a:r>
            <a:r>
              <a:rPr lang="es-PE" sz="2400" b="1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rgbClr val="C2BC80"/>
                  </a:outerShdw>
                </a:effectLst>
                <a:latin typeface="Arial Black" panose="020B0A04020102020204" pitchFamily="34" charset="0"/>
              </a:rPr>
              <a:t>Hierro </a:t>
            </a:r>
            <a:r>
              <a:rPr lang="es-PE" sz="24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rgbClr val="C2BC80"/>
                  </a:outerShdw>
                </a:effectLst>
                <a:latin typeface="Arial Black" panose="020B0A04020102020204" pitchFamily="34" charset="0"/>
              </a:rPr>
              <a:t>en el embarazo</a:t>
            </a:r>
          </a:p>
          <a:p>
            <a:pPr algn="just"/>
            <a:r>
              <a:rPr lang="es-PE" dirty="0"/>
              <a:t>El hierro es importante para garantizar el aporte de oxígeno que requiere el bebé para crecer sano y mantener a la anemia en raya, enfermedad que puede causar complicaciones.</a:t>
            </a:r>
          </a:p>
          <a:p>
            <a:pPr algn="just"/>
            <a:endParaRPr lang="es-PE" dirty="0"/>
          </a:p>
          <a:p>
            <a:pPr algn="just"/>
            <a:r>
              <a:rPr lang="es-PE" dirty="0"/>
              <a:t>La administración diaria de suplementos de hierro reduce en un 70% el riesgo de anemia materna al término del embarazo.</a:t>
            </a:r>
          </a:p>
          <a:p>
            <a:pPr algn="just"/>
            <a:r>
              <a:rPr lang="es-PE" dirty="0"/>
              <a:t>A algunas mujeres los suplementos de hierro pueden provocarle determinados trastornos digestivos (sobre todo con el estómago vacío), es frecuente observar trastornos gastrointestinales (estreñimiento, náuseas, vómitos y diarrea).</a:t>
            </a:r>
          </a:p>
        </p:txBody>
      </p:sp>
      <p:pic>
        <p:nvPicPr>
          <p:cNvPr id="2050" name="Picture 2" descr="Resultado de imagen para el hierro en gestan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943" y="4165600"/>
            <a:ext cx="356839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03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286933" y="1582341"/>
            <a:ext cx="9685867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24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rgbClr val="C2BC80"/>
                  </a:outerShdw>
                </a:effectLst>
                <a:latin typeface="Arial Black" panose="020B0A04020102020204" pitchFamily="34" charset="0"/>
              </a:rPr>
              <a:t>El ácido fólico en el embarazo</a:t>
            </a:r>
          </a:p>
          <a:p>
            <a:pPr algn="just"/>
            <a:r>
              <a:rPr lang="es-PE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/>
              </a:rPr>
              <a:t>Es importante para un embarazo saludable. </a:t>
            </a:r>
          </a:p>
          <a:p>
            <a:pPr algn="just"/>
            <a:endParaRPr lang="es-PE" dirty="0" smtClean="0">
              <a:solidFill>
                <a:srgbClr val="333333"/>
              </a:solidFill>
              <a:latin typeface="Source Sans Pro"/>
            </a:endParaRPr>
          </a:p>
          <a:p>
            <a:pPr algn="just"/>
            <a:r>
              <a:rPr lang="es-PE" dirty="0"/>
              <a:t>Durante la gestación las necesidades de ácido fólico aumentan debido a la rápida división celular que tiene lugar en el feto y al mayor nivel de pérdidas por la orina.</a:t>
            </a:r>
          </a:p>
          <a:p>
            <a:pPr algn="just"/>
            <a:r>
              <a:rPr lang="es-PE" dirty="0"/>
              <a:t>Por lo que, la utilización de los folatos antes de la concepción y en los primeros meses de embarazo puede disminuir el riesgo de defectos del tubo neuronal en el recién nacido, defectos del tabique ventricular cardiaco, defectos </a:t>
            </a:r>
            <a:r>
              <a:rPr lang="es-PE" dirty="0" err="1"/>
              <a:t>conotruncales</a:t>
            </a:r>
            <a:r>
              <a:rPr lang="es-PE" dirty="0"/>
              <a:t> cardiacos, malformaciones urinarias fetales, </a:t>
            </a:r>
            <a:r>
              <a:rPr lang="es-PE" dirty="0" err="1"/>
              <a:t>hidranencefalia</a:t>
            </a:r>
            <a:r>
              <a:rPr lang="es-PE" dirty="0"/>
              <a:t> y labio leporino.</a:t>
            </a:r>
          </a:p>
          <a:p>
            <a:pPr algn="just"/>
            <a:endParaRPr lang="es-PE" dirty="0" smtClean="0">
              <a:solidFill>
                <a:srgbClr val="333333"/>
              </a:solidFill>
              <a:latin typeface="Source Sans Pro"/>
            </a:endParaRPr>
          </a:p>
          <a:p>
            <a:pPr algn="just"/>
            <a:r>
              <a:rPr lang="es-P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“Si </a:t>
            </a:r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este suplemento se empieza a administrar después del primer trimestre de embarazo, no ayudará a prevenir anomalías </a:t>
            </a:r>
            <a:r>
              <a:rPr lang="es-P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congénitas”.</a:t>
            </a:r>
            <a:endParaRPr lang="es-PE" b="1" i="0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ans Pro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06" y="651206"/>
            <a:ext cx="8925318" cy="51171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015068" y="5171070"/>
            <a:ext cx="9372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OMS: Todas </a:t>
            </a:r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mujeres, desde el momento en que comienzan a intentar quedarse embarazadas hasta las 12 semanas de la gestación, deben tomar suplementos de ácido fólico (400 </a:t>
            </a:r>
            <a:r>
              <a:rPr lang="es-PE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μg</a:t>
            </a:r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ácido fólico al día).</a:t>
            </a:r>
          </a:p>
        </p:txBody>
      </p:sp>
    </p:spTree>
    <p:extLst>
      <p:ext uri="{BB962C8B-B14F-4D97-AF65-F5344CB8AC3E}">
        <p14:creationId xmlns:p14="http://schemas.microsoft.com/office/powerpoint/2010/main" val="29884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9230" t="20672" r="34555" b="17040"/>
          <a:stretch/>
        </p:blipFill>
        <p:spPr>
          <a:xfrm>
            <a:off x="8911529" y="1346200"/>
            <a:ext cx="2002728" cy="154093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06" y="651205"/>
            <a:ext cx="8925318" cy="51171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33141" t="16337" r="33584" b="27869"/>
          <a:stretch/>
        </p:blipFill>
        <p:spPr>
          <a:xfrm>
            <a:off x="8911529" y="3006353"/>
            <a:ext cx="2002728" cy="1464047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770468" y="2379135"/>
            <a:ext cx="814106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 smtClean="0"/>
              <a:t>DO</a:t>
            </a:r>
            <a:r>
              <a:rPr lang="es-PE" sz="1400" dirty="0" smtClean="0"/>
              <a:t>. La suplementación es una intervención que tiene como objetivo asegurar el suministro adecuado a las gestantes y puérperas de hierro más acido fólico, para disminuir la prevalencia de anemia y otras complicaciones a partir de las 14ss </a:t>
            </a:r>
            <a:r>
              <a:rPr lang="es-PE" sz="1400" dirty="0" err="1" smtClean="0"/>
              <a:t>Gsta</a:t>
            </a:r>
            <a:r>
              <a:rPr lang="es-PE" sz="1400" dirty="0" smtClean="0"/>
              <a:t>. C/vez que la usuaria acuda al EE.SS o a domicilio</a:t>
            </a:r>
          </a:p>
          <a:p>
            <a:r>
              <a:rPr lang="es-PE" sz="1400" b="1" dirty="0" smtClean="0"/>
              <a:t>Quien lo Hace</a:t>
            </a:r>
            <a:r>
              <a:rPr lang="es-PE" sz="1400" dirty="0" smtClean="0"/>
              <a:t>: Profesional de la salud Obstetra, desde el primer nivel de atención (min. 20min)</a:t>
            </a:r>
          </a:p>
          <a:p>
            <a:r>
              <a:rPr lang="es-PE" sz="1400" b="1" dirty="0" smtClean="0"/>
              <a:t>Unidad de medida: </a:t>
            </a:r>
            <a:r>
              <a:rPr lang="es-PE" sz="1400" dirty="0" smtClean="0"/>
              <a:t>532. Gestante Suplementada</a:t>
            </a:r>
          </a:p>
          <a:p>
            <a:r>
              <a:rPr lang="es-PE" sz="1400" b="1" dirty="0" smtClean="0"/>
              <a:t>Cumplimiento y Avance de la MF</a:t>
            </a:r>
            <a:r>
              <a:rPr lang="es-PE" sz="1400" dirty="0" smtClean="0"/>
              <a:t>: Sumatoria del </a:t>
            </a:r>
            <a:r>
              <a:rPr lang="es-PE" sz="1400" dirty="0" err="1" smtClean="0"/>
              <a:t>Nro</a:t>
            </a:r>
            <a:r>
              <a:rPr lang="es-PE" sz="1400" dirty="0" smtClean="0"/>
              <a:t> de mujeres que reciben un total de 60 </a:t>
            </a:r>
            <a:r>
              <a:rPr lang="es-PE" sz="1400" dirty="0" err="1" smtClean="0"/>
              <a:t>Tab</a:t>
            </a:r>
            <a:r>
              <a:rPr lang="es-PE" sz="1400" dirty="0" smtClean="0"/>
              <a:t> de AF (durante los 3 primero meses de gestación) y 210 tabletas de SF + AF (180 </a:t>
            </a:r>
            <a:r>
              <a:rPr lang="es-PE" sz="1400" dirty="0" err="1" smtClean="0"/>
              <a:t>tab</a:t>
            </a:r>
            <a:r>
              <a:rPr lang="es-PE" sz="1400" dirty="0" smtClean="0"/>
              <a:t>. De SF durante la </a:t>
            </a:r>
            <a:r>
              <a:rPr lang="es-PE" sz="1400" dirty="0" err="1" smtClean="0"/>
              <a:t>Gestac</a:t>
            </a:r>
            <a:r>
              <a:rPr lang="es-PE" sz="1400" dirty="0" smtClean="0"/>
              <a:t>. y  30 durante el puerperio)</a:t>
            </a:r>
            <a:endParaRPr lang="es-PE" sz="1400" dirty="0"/>
          </a:p>
          <a:p>
            <a:r>
              <a:rPr lang="es-PE" sz="1400" b="1" dirty="0" smtClean="0"/>
              <a:t>Fuente</a:t>
            </a:r>
            <a:r>
              <a:rPr lang="es-PE" sz="1400" dirty="0" smtClean="0"/>
              <a:t>: HIS</a:t>
            </a:r>
          </a:p>
          <a:p>
            <a:pPr marL="285750" indent="-285750">
              <a:buFontTx/>
              <a:buChar char="-"/>
            </a:pPr>
            <a:r>
              <a:rPr lang="es-PE" sz="1400" b="1" dirty="0" smtClean="0"/>
              <a:t>Criterio de Programación:</a:t>
            </a:r>
            <a:r>
              <a:rPr lang="es-PE" sz="1400" dirty="0" smtClean="0"/>
              <a:t> Programar igual al numero de gestantes para atención prenatal (Gestantes para APN: </a:t>
            </a:r>
            <a:r>
              <a:rPr lang="es-PE" sz="1400" b="1" dirty="0" smtClean="0"/>
              <a:t>para </a:t>
            </a:r>
            <a:r>
              <a:rPr lang="es-PE" sz="1400" b="1" dirty="0"/>
              <a:t>los </a:t>
            </a:r>
            <a:r>
              <a:rPr lang="es-PE" sz="1400" b="1" dirty="0" smtClean="0"/>
              <a:t>EE.SS </a:t>
            </a:r>
            <a:r>
              <a:rPr lang="es-PE" sz="1400" b="1" dirty="0"/>
              <a:t>con población asignada: programar el 100% de las gestantes esperadas según estimación basado en la </a:t>
            </a:r>
            <a:r>
              <a:rPr lang="es-PE" sz="1400" b="1" dirty="0" smtClean="0"/>
              <a:t>ENAHO y para los </a:t>
            </a:r>
            <a:r>
              <a:rPr lang="es-PE" sz="1400" b="1" dirty="0"/>
              <a:t>hospitales programaran de acuerdo a la tendencia de los últimos 3 </a:t>
            </a:r>
            <a:r>
              <a:rPr lang="es-PE" sz="1400" b="1" dirty="0" smtClean="0"/>
              <a:t>años)</a:t>
            </a:r>
            <a:endParaRPr lang="es-PE" sz="1400" dirty="0"/>
          </a:p>
        </p:txBody>
      </p:sp>
      <p:sp>
        <p:nvSpPr>
          <p:cNvPr id="8" name="Rectángulo 7"/>
          <p:cNvSpPr/>
          <p:nvPr/>
        </p:nvSpPr>
        <p:spPr>
          <a:xfrm>
            <a:off x="745067" y="1346200"/>
            <a:ext cx="76538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6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rgbClr val="C2BC80"/>
                  </a:outerShdw>
                </a:effectLst>
                <a:latin typeface="Arial Black" panose="020B0A04020102020204" pitchFamily="34" charset="0"/>
              </a:rPr>
              <a:t>Producto: 3033317. GESTANTE CON SUPLEMENTO DE HIERRO Y ACIDO FOLICO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1600" b="1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rgbClr val="C2BC80"/>
                  </a:outerShdw>
                </a:effectLst>
                <a:latin typeface="Arial Black" panose="020B0A04020102020204" pitchFamily="34" charset="0"/>
              </a:rPr>
              <a:t>Sub </a:t>
            </a:r>
            <a:r>
              <a:rPr lang="es-PE" sz="16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rgbClr val="C2BC80"/>
                  </a:outerShdw>
                </a:effectLst>
                <a:latin typeface="Arial Black" panose="020B0A04020102020204" pitchFamily="34" charset="0"/>
              </a:rPr>
              <a:t>Producto: 3331701. GESTANTE CON SUPLEMENTO DE HIERRO Y ACIDO </a:t>
            </a:r>
            <a:r>
              <a:rPr lang="es-PE" sz="1600" b="1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rgbClr val="C2BC80"/>
                  </a:outerShdw>
                </a:effectLst>
                <a:latin typeface="Arial Black" panose="020B0A04020102020204" pitchFamily="34" charset="0"/>
              </a:rPr>
              <a:t>FOLICO</a:t>
            </a: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60171"/>
              </p:ext>
            </p:extLst>
          </p:nvPr>
        </p:nvGraphicFramePr>
        <p:xfrm>
          <a:off x="1608665" y="5249330"/>
          <a:ext cx="9220200" cy="8814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33600"/>
                <a:gridCol w="2200196"/>
                <a:gridCol w="1895553"/>
                <a:gridCol w="279977"/>
                <a:gridCol w="279977"/>
                <a:gridCol w="279977"/>
                <a:gridCol w="328904"/>
                <a:gridCol w="213349"/>
                <a:gridCol w="364067"/>
                <a:gridCol w="313266"/>
                <a:gridCol w="389467"/>
                <a:gridCol w="541867"/>
              </a:tblGrid>
              <a:tr h="9315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E" sz="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PRODUCTO</a:t>
                      </a:r>
                      <a:endParaRPr lang="es-PE" sz="7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E" sz="7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Sub</a:t>
                      </a:r>
                      <a:r>
                        <a:rPr lang="es-PE" sz="700" b="1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s-PE" sz="700" b="1" u="none" strike="noStrike" baseline="0" dirty="0" err="1" smtClean="0">
                          <a:solidFill>
                            <a:schemeClr val="bg1"/>
                          </a:solidFill>
                          <a:effectLst/>
                        </a:rPr>
                        <a:t>Prodcuto</a:t>
                      </a:r>
                      <a:r>
                        <a:rPr lang="es-PE" sz="7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/Actividad</a:t>
                      </a:r>
                      <a:endParaRPr lang="es-PE" sz="7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E" sz="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Unidad de Medida</a:t>
                      </a:r>
                      <a:endParaRPr lang="es-PE" sz="7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7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UNIDADES EJECUTORAS</a:t>
                      </a:r>
                      <a:endParaRPr lang="es-PE" sz="700" b="1" i="0" u="none" strike="noStrike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113259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I-1</a:t>
                      </a:r>
                      <a:endParaRPr lang="es-PE" sz="7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I-2</a:t>
                      </a:r>
                      <a:endParaRPr lang="es-PE" sz="7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I-3</a:t>
                      </a:r>
                      <a:endParaRPr lang="es-PE" sz="7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I-4</a:t>
                      </a:r>
                      <a:endParaRPr lang="es-PE" sz="7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7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II-1</a:t>
                      </a:r>
                      <a:endParaRPr lang="es-PE" sz="7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II-2</a:t>
                      </a:r>
                      <a:endParaRPr lang="es-PE" sz="7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III-1</a:t>
                      </a:r>
                      <a:endParaRPr lang="es-PE" sz="7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III-2</a:t>
                      </a:r>
                      <a:endParaRPr lang="es-PE" sz="7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AISPED</a:t>
                      </a:r>
                      <a:endParaRPr lang="es-PE" sz="7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649031">
                <a:tc>
                  <a:txBody>
                    <a:bodyPr/>
                    <a:lstStyle/>
                    <a:p>
                      <a:pPr algn="l"/>
                      <a:r>
                        <a:rPr lang="es-PE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Producto: 3033317. GESTANTE CON SUPLEMENTO DE HIERRO Y ACIDO FOLICO</a:t>
                      </a:r>
                      <a:endParaRPr lang="es-PE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s-PE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Sub Producto: 3331701. GESTANTE CON SUPLEMENTO DE HIERRO Y ACIDO FOLICO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058. Gestante controlada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050" u="none" strike="noStrike" dirty="0">
                          <a:effectLst/>
                        </a:rPr>
                        <a:t>P</a:t>
                      </a:r>
                      <a:endParaRPr lang="es-PE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050" u="none" strike="noStrike" dirty="0">
                          <a:effectLst/>
                        </a:rPr>
                        <a:t>P</a:t>
                      </a:r>
                      <a:endParaRPr lang="es-PE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050" u="none" strike="noStrike" dirty="0">
                          <a:effectLst/>
                        </a:rPr>
                        <a:t>P</a:t>
                      </a:r>
                      <a:endParaRPr lang="es-PE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050" u="none" strike="noStrike" dirty="0">
                          <a:effectLst/>
                        </a:rPr>
                        <a:t>P</a:t>
                      </a:r>
                      <a:endParaRPr lang="es-PE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050" u="none" strike="noStrike" dirty="0">
                          <a:effectLst/>
                        </a:rPr>
                        <a:t>P</a:t>
                      </a:r>
                      <a:endParaRPr lang="es-PE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050" u="none" strike="noStrike" dirty="0">
                          <a:effectLst/>
                        </a:rPr>
                        <a:t>P</a:t>
                      </a:r>
                      <a:endParaRPr lang="es-PE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050" u="none" strike="noStrike" dirty="0">
                          <a:effectLst/>
                        </a:rPr>
                        <a:t>P</a:t>
                      </a:r>
                      <a:endParaRPr lang="es-PE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050" u="none" strike="noStrike" dirty="0">
                          <a:effectLst/>
                        </a:rPr>
                        <a:t>P</a:t>
                      </a:r>
                      <a:endParaRPr lang="es-PE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050" u="none" strike="noStrike" dirty="0">
                          <a:effectLst/>
                        </a:rPr>
                        <a:t>P</a:t>
                      </a:r>
                      <a:endParaRPr lang="es-PE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910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208" y="650879"/>
            <a:ext cx="8925318" cy="511713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151467" y="1252593"/>
            <a:ext cx="99229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24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rgbClr val="C2BC80"/>
                  </a:outerShdw>
                </a:effectLst>
                <a:latin typeface="Arial Black" panose="020B0A04020102020204" pitchFamily="34" charset="0"/>
              </a:rPr>
              <a:t>Manejo Preventivo y Terapéutico Vigente de la Anemia</a:t>
            </a:r>
          </a:p>
          <a:p>
            <a:r>
              <a:rPr lang="es-PE" dirty="0" smtClean="0">
                <a:latin typeface="Cooper Black" panose="0208090404030B020404" pitchFamily="18" charset="0"/>
              </a:rPr>
              <a:t>• </a:t>
            </a:r>
            <a:r>
              <a:rPr lang="es-P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Gestantes y Puérperas </a:t>
            </a:r>
            <a:endParaRPr lang="es-P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715477"/>
              </p:ext>
            </p:extLst>
          </p:nvPr>
        </p:nvGraphicFramePr>
        <p:xfrm>
          <a:off x="1492367" y="2488080"/>
          <a:ext cx="9351036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7012"/>
                <a:gridCol w="3117012"/>
                <a:gridCol w="3117012"/>
              </a:tblGrid>
              <a:tr h="493390"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DOCUMENTO NORMATIVO 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GRUPO ETAREO 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TEMA</a:t>
                      </a:r>
                      <a:endParaRPr lang="es-PE" dirty="0"/>
                    </a:p>
                  </a:txBody>
                  <a:tcPr/>
                </a:tc>
              </a:tr>
              <a:tr h="2444545">
                <a:tc>
                  <a:txBody>
                    <a:bodyPr/>
                    <a:lstStyle/>
                    <a:p>
                      <a:pPr algn="just"/>
                      <a:r>
                        <a:rPr lang="es-PE" sz="1600" dirty="0" smtClean="0"/>
                        <a:t>DIRECTIVA SANITARIA PARA PLAN PREVENCION Y CONTROL DE LA ANEMIA POR DEFICIENCIA DE HIERRO EN GESTANTES Y PUERPERAS. DIRECTIVA SANITARIA N° 069-MINSA/DGSPV.01. RESOLUCION MINISTERIAL 069-2016-MINSA.</a:t>
                      </a:r>
                      <a:endParaRPr lang="es-P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dirty="0" smtClean="0"/>
                        <a:t>GESTANTES Y PUERPERAS </a:t>
                      </a:r>
                      <a:endParaRPr lang="es-P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es-PE" dirty="0" smtClean="0"/>
                        <a:t>ESQUEMA DE SUPLEMENTACION CON HIERRO Y ACIDO FOLICO EN LA ETAPA PRECONCEPCIONAL, GESTANTES Y PUERPERAS.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s-PE" dirty="0" smtClean="0"/>
                        <a:t>TRATAMIENTO CON HIERO PARA GESTANTES Y PUERPERAS</a:t>
                      </a:r>
                      <a:endParaRPr lang="es-P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5341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384177"/>
              </p:ext>
            </p:extLst>
          </p:nvPr>
        </p:nvGraphicFramePr>
        <p:xfrm>
          <a:off x="857249" y="1735669"/>
          <a:ext cx="1022562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4351"/>
                <a:gridCol w="2305897"/>
                <a:gridCol w="1461770"/>
                <a:gridCol w="2628478"/>
                <a:gridCol w="2045124"/>
              </a:tblGrid>
              <a:tr h="287916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PE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ETAPA</a:t>
                      </a:r>
                      <a:endParaRPr lang="es-PE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PE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MICRONUTRIENTES</a:t>
                      </a:r>
                      <a:endParaRPr lang="es-PE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600" dirty="0" smtClean="0"/>
                        <a:t>CANTIDAD</a:t>
                      </a:r>
                      <a:endParaRPr lang="es-P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600" dirty="0" smtClean="0"/>
                        <a:t>PRODUCTO A UTILIZAR</a:t>
                      </a:r>
                      <a:endParaRPr lang="es-P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600" dirty="0" smtClean="0"/>
                        <a:t>TIEMPO</a:t>
                      </a:r>
                      <a:endParaRPr lang="es-PE" sz="1600" dirty="0"/>
                    </a:p>
                  </a:txBody>
                  <a:tcPr/>
                </a:tc>
              </a:tr>
              <a:tr h="497310">
                <a:tc>
                  <a:txBody>
                    <a:bodyPr/>
                    <a:lstStyle/>
                    <a:p>
                      <a:pPr algn="ctr"/>
                      <a:r>
                        <a:rPr lang="es-PE" sz="1600" dirty="0" smtClean="0"/>
                        <a:t>Preconcepción </a:t>
                      </a:r>
                      <a:endParaRPr lang="es-P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600" dirty="0" smtClean="0"/>
                        <a:t>1 mg. de Ácido fólico </a:t>
                      </a:r>
                      <a:endParaRPr lang="es-P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600" dirty="0" smtClean="0"/>
                        <a:t>1 tableta diaria</a:t>
                      </a:r>
                      <a:endParaRPr lang="es-P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600" dirty="0" smtClean="0"/>
                        <a:t>Ácido fólico </a:t>
                      </a:r>
                      <a:endParaRPr lang="es-P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600" dirty="0" smtClean="0"/>
                        <a:t>Tres meses antes del embarazo.</a:t>
                      </a:r>
                      <a:endParaRPr lang="es-PE" sz="1600" dirty="0"/>
                    </a:p>
                  </a:txBody>
                  <a:tcPr/>
                </a:tc>
              </a:tr>
              <a:tr h="706703">
                <a:tc rowSpan="3">
                  <a:txBody>
                    <a:bodyPr/>
                    <a:lstStyle/>
                    <a:p>
                      <a:pPr algn="ctr"/>
                      <a:r>
                        <a:rPr lang="es-PE" sz="1600" dirty="0" smtClean="0"/>
                        <a:t>Gestación </a:t>
                      </a:r>
                      <a:endParaRPr lang="es-P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PE" sz="1600" dirty="0" smtClean="0"/>
                        <a:t>500 </a:t>
                      </a:r>
                      <a:r>
                        <a:rPr lang="es-PE" sz="1600" dirty="0" err="1" smtClean="0"/>
                        <a:t>ug</a:t>
                      </a:r>
                      <a:r>
                        <a:rPr lang="es-PE" sz="1600" dirty="0" smtClean="0"/>
                        <a:t>. de Ácido fólico</a:t>
                      </a:r>
                      <a:endParaRPr lang="es-P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600" dirty="0" smtClean="0"/>
                        <a:t>1 tableta diaria</a:t>
                      </a:r>
                      <a:endParaRPr lang="es-P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600" dirty="0" smtClean="0"/>
                        <a:t>Ácido fólico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600" dirty="0" smtClean="0"/>
                        <a:t>Durante las primeras 13 semanas de gestación</a:t>
                      </a:r>
                      <a:endParaRPr lang="es-PE" sz="1600" dirty="0"/>
                    </a:p>
                  </a:txBody>
                  <a:tcPr/>
                </a:tc>
              </a:tr>
              <a:tr h="777482">
                <a:tc v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600" dirty="0" smtClean="0"/>
                        <a:t>60 mg de hierro elemental + 400 </a:t>
                      </a:r>
                      <a:r>
                        <a:rPr lang="es-PE" sz="1600" dirty="0" err="1" smtClean="0"/>
                        <a:t>ug</a:t>
                      </a:r>
                      <a:r>
                        <a:rPr lang="es-PE" sz="1600" dirty="0" smtClean="0"/>
                        <a:t>. de Ácido fólico</a:t>
                      </a:r>
                      <a:endParaRPr lang="es-P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600" dirty="0" smtClean="0"/>
                        <a:t>1 tableta diaria</a:t>
                      </a:r>
                      <a:endParaRPr lang="es-P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Sulfato ferroso/ Ácido fólico o </a:t>
                      </a:r>
                      <a:r>
                        <a:rPr lang="pt-BR" sz="1600" dirty="0" err="1" smtClean="0"/>
                        <a:t>Hierro</a:t>
                      </a:r>
                      <a:r>
                        <a:rPr lang="pt-BR" sz="1600" dirty="0" smtClean="0"/>
                        <a:t> </a:t>
                      </a:r>
                      <a:r>
                        <a:rPr lang="pt-BR" sz="1600" dirty="0" err="1" smtClean="0"/>
                        <a:t>polimaltosado</a:t>
                      </a:r>
                      <a:r>
                        <a:rPr lang="pt-BR" sz="1600" dirty="0" smtClean="0"/>
                        <a:t>/ Ácido fólico</a:t>
                      </a:r>
                      <a:endParaRPr lang="es-P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600" dirty="0" smtClean="0"/>
                        <a:t>A partir de la semana 14 de gestación.</a:t>
                      </a:r>
                      <a:endParaRPr lang="es-PE" sz="1600" dirty="0"/>
                    </a:p>
                  </a:txBody>
                  <a:tcPr/>
                </a:tc>
              </a:tr>
              <a:tr h="916097">
                <a:tc v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600" dirty="0" smtClean="0"/>
                        <a:t>120 mg de He elemental + 800 </a:t>
                      </a:r>
                      <a:r>
                        <a:rPr lang="es-PE" sz="1600" dirty="0" err="1" smtClean="0"/>
                        <a:t>ug</a:t>
                      </a:r>
                      <a:r>
                        <a:rPr lang="es-PE" sz="1600" dirty="0" smtClean="0"/>
                        <a:t>. de Ácido fólico</a:t>
                      </a:r>
                      <a:endParaRPr lang="es-P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600" dirty="0" smtClean="0"/>
                        <a:t>2 tabletas diarias </a:t>
                      </a:r>
                      <a:endParaRPr lang="es-P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Sulfato ferroso/ Ácido fólico o </a:t>
                      </a:r>
                      <a:r>
                        <a:rPr lang="pt-BR" sz="1600" dirty="0" err="1" smtClean="0"/>
                        <a:t>Hierro</a:t>
                      </a:r>
                      <a:r>
                        <a:rPr lang="pt-BR" sz="1600" dirty="0" smtClean="0"/>
                        <a:t> </a:t>
                      </a:r>
                      <a:r>
                        <a:rPr lang="pt-BR" sz="1600" dirty="0" err="1" smtClean="0"/>
                        <a:t>polimaltosado</a:t>
                      </a:r>
                      <a:r>
                        <a:rPr lang="pt-BR" sz="1600" dirty="0" smtClean="0"/>
                        <a:t>/ Ácido fólico</a:t>
                      </a:r>
                      <a:endParaRPr lang="es-P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600" dirty="0" smtClean="0"/>
                        <a:t>Gestantes que inician su atención prenatal después de la semana 32. </a:t>
                      </a:r>
                      <a:endParaRPr lang="es-PE" sz="1600" dirty="0"/>
                    </a:p>
                  </a:txBody>
                  <a:tcPr/>
                </a:tc>
              </a:tr>
              <a:tr h="777482">
                <a:tc>
                  <a:txBody>
                    <a:bodyPr/>
                    <a:lstStyle/>
                    <a:p>
                      <a:pPr algn="ctr"/>
                      <a:r>
                        <a:rPr lang="es-PE" sz="1600" dirty="0" smtClean="0"/>
                        <a:t>Puerperio</a:t>
                      </a:r>
                      <a:endParaRPr lang="es-P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600" dirty="0" smtClean="0"/>
                        <a:t>60 mg de hierro elemental + 400 </a:t>
                      </a:r>
                      <a:r>
                        <a:rPr lang="es-PE" sz="1600" dirty="0" err="1" smtClean="0"/>
                        <a:t>ug</a:t>
                      </a:r>
                      <a:r>
                        <a:rPr lang="es-PE" sz="1600" dirty="0" smtClean="0"/>
                        <a:t>. de Ácido fólico.</a:t>
                      </a:r>
                      <a:endParaRPr lang="es-P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600" dirty="0" smtClean="0"/>
                        <a:t>1 tableta diaria</a:t>
                      </a:r>
                      <a:endParaRPr lang="es-P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Sulfato ferroso/ Ácido fólico o </a:t>
                      </a:r>
                      <a:r>
                        <a:rPr lang="pt-BR" sz="1600" dirty="0" err="1" smtClean="0"/>
                        <a:t>Hierro</a:t>
                      </a:r>
                      <a:r>
                        <a:rPr lang="pt-BR" sz="1600" dirty="0" smtClean="0"/>
                        <a:t> </a:t>
                      </a:r>
                      <a:r>
                        <a:rPr lang="pt-BR" sz="1600" dirty="0" err="1" smtClean="0"/>
                        <a:t>polimaltosado</a:t>
                      </a:r>
                      <a:r>
                        <a:rPr lang="pt-BR" sz="1600" dirty="0" smtClean="0"/>
                        <a:t>/ Ácido fólico</a:t>
                      </a:r>
                      <a:endParaRPr lang="es-P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600" dirty="0" smtClean="0"/>
                        <a:t>Hasta los 30 días después del parto.</a:t>
                      </a:r>
                      <a:endParaRPr lang="es-PE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>
            <a:off x="1125070" y="1110731"/>
            <a:ext cx="37247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20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rgbClr val="C2BC80"/>
                  </a:outerShdw>
                </a:effectLst>
                <a:latin typeface="Arial Black" panose="020B0A04020102020204" pitchFamily="34" charset="0"/>
              </a:rPr>
              <a:t>GESTANTES - Prevención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125070" y="1387107"/>
            <a:ext cx="94751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SUPLEMENTACIÓN PREVENTIVA DE ANEMIA CON HIERRO Y ACIDO FÓLICO 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06" y="642739"/>
            <a:ext cx="8925318" cy="51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17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165173" y="848268"/>
            <a:ext cx="38784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20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rgbClr val="C2BC80"/>
                  </a:outerShdw>
                </a:effectLst>
                <a:latin typeface="Arial Black" panose="020B0A04020102020204" pitchFamily="34" charset="0"/>
              </a:rPr>
              <a:t>GESTANTES - Tratamiento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357142"/>
              </p:ext>
            </p:extLst>
          </p:nvPr>
        </p:nvGraphicFramePr>
        <p:xfrm>
          <a:off x="1165175" y="1770063"/>
          <a:ext cx="9629827" cy="39872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8202"/>
                <a:gridCol w="2648202"/>
                <a:gridCol w="1444474"/>
                <a:gridCol w="2888949"/>
              </a:tblGrid>
              <a:tr h="1427667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PE" sz="2400" u="none" strike="noStrike" dirty="0">
                          <a:effectLst/>
                        </a:rPr>
                        <a:t>NIVEL DE HEMOGLOBINA</a:t>
                      </a:r>
                      <a:endParaRPr lang="es-PE" sz="24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8486" marR="8486" marT="8486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2400" u="none" strike="noStrike">
                          <a:effectLst/>
                        </a:rPr>
                        <a:t>DOSIS</a:t>
                      </a:r>
                      <a:endParaRPr lang="es-PE" sz="24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8486" marR="8486" marT="84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2400" u="none" strike="noStrike">
                          <a:effectLst/>
                        </a:rPr>
                        <a:t>PRODUCTO A UTILIZAR</a:t>
                      </a:r>
                      <a:endParaRPr lang="es-PE" sz="24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8486" marR="8486" marT="8486" marB="0" anchor="ctr"/>
                </a:tc>
              </a:tr>
              <a:tr h="40790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PE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Anemia de grado Leve</a:t>
                      </a:r>
                    </a:p>
                  </a:txBody>
                  <a:tcPr marL="8486" marR="8486" marT="84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Gestantes: </a:t>
                      </a:r>
                      <a:r>
                        <a:rPr lang="es-PE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lang="es-P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10.0 - 10.9 g/dl</a:t>
                      </a:r>
                    </a:p>
                  </a:txBody>
                  <a:tcPr marL="8486" marR="8486" marT="8486" marB="0" anchor="ctr"/>
                </a:tc>
                <a:tc rowSpan="4">
                  <a:txBody>
                    <a:bodyPr/>
                    <a:lstStyle/>
                    <a:p>
                      <a:pPr algn="ctr" fontAlgn="b"/>
                      <a:r>
                        <a:rPr lang="es-P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120 mg de hierro elemental y 800 µg de Ácido fólico por día.</a:t>
                      </a:r>
                    </a:p>
                  </a:txBody>
                  <a:tcPr marL="8486" marR="8486" marT="8486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Sulfato ferroso/Ácido fólico o </a:t>
                      </a:r>
                      <a:r>
                        <a:rPr lang="pt-BR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Hierro</a:t>
                      </a:r>
                      <a:r>
                        <a:rPr lang="pt-B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polimaltosado</a:t>
                      </a:r>
                      <a:r>
                        <a:rPr lang="pt-B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/Ácido fólico</a:t>
                      </a:r>
                    </a:p>
                  </a:txBody>
                  <a:tcPr marL="8486" marR="8486" marT="8486" marB="0" anchor="ctr"/>
                </a:tc>
              </a:tr>
              <a:tr h="418102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Puérperas: Hb 11.0 - 11.9 g/dl</a:t>
                      </a:r>
                    </a:p>
                  </a:txBody>
                  <a:tcPr marL="8486" marR="8486" marT="8486" marB="0" anchor="ctr"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40790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PE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Anemia de grado Moderado</a:t>
                      </a:r>
                    </a:p>
                  </a:txBody>
                  <a:tcPr marL="8486" marR="8486" marT="84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Gestantes: </a:t>
                      </a:r>
                      <a:r>
                        <a:rPr lang="es-PE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lang="es-P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7.0 – 9.9 g/dl</a:t>
                      </a:r>
                    </a:p>
                  </a:txBody>
                  <a:tcPr marL="8486" marR="8486" marT="8486" marB="0" anchor="ctr"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P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Hierro </a:t>
                      </a:r>
                      <a:r>
                        <a:rPr lang="es-PE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polimaltosado</a:t>
                      </a:r>
                      <a:r>
                        <a:rPr lang="es-P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/Ácido fólico</a:t>
                      </a:r>
                    </a:p>
                  </a:txBody>
                  <a:tcPr marL="8486" marR="8486" marT="8486" marB="0" anchor="ctr"/>
                </a:tc>
              </a:tr>
              <a:tr h="418102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Puérperas: Hb 8.0- 10.9 g/dl</a:t>
                      </a:r>
                    </a:p>
                  </a:txBody>
                  <a:tcPr marL="8486" marR="8486" marT="8486" marB="0" anchor="ctr"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40790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PE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Anemia de grado Severo</a:t>
                      </a:r>
                    </a:p>
                  </a:txBody>
                  <a:tcPr marL="8486" marR="8486" marT="84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Gestantes: </a:t>
                      </a:r>
                      <a:r>
                        <a:rPr lang="es-PE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lang="es-P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&lt; 7.0 g/dl</a:t>
                      </a:r>
                    </a:p>
                  </a:txBody>
                  <a:tcPr marL="8486" marR="8486" marT="8486" marB="0" anchor="ctr"/>
                </a:tc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es-P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Referir a un establecimiento de mayor complejidad que brinde atención especializada (hematología y/o </a:t>
                      </a:r>
                      <a:r>
                        <a:rPr lang="es-PE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ginecología</a:t>
                      </a:r>
                      <a:r>
                        <a:rPr lang="es-P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8486" marR="8486" marT="8486" marB="0" anchor="ctr"/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499683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Puérperas: </a:t>
                      </a:r>
                      <a:r>
                        <a:rPr lang="es-PE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lang="es-P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&lt; 8.0 g/dl</a:t>
                      </a:r>
                    </a:p>
                  </a:txBody>
                  <a:tcPr marL="8486" marR="8486" marT="8486" marB="0" anchor="ctr"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65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048002" y="3555698"/>
            <a:ext cx="6096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b="1" dirty="0" smtClean="0">
                <a:solidFill>
                  <a:srgbClr val="54823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MUCHAS GRACIAS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PE" b="1" dirty="0">
              <a:solidFill>
                <a:srgbClr val="54823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b="1" dirty="0" smtClean="0">
                <a:solidFill>
                  <a:srgbClr val="5482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</a:t>
            </a:r>
            <a:r>
              <a:rPr lang="es-PE" b="1" dirty="0">
                <a:solidFill>
                  <a:srgbClr val="5482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R. Muñoz Reaño</a:t>
            </a:r>
            <a:endParaRPr lang="es-PE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b="1" dirty="0" err="1">
                <a:solidFill>
                  <a:srgbClr val="54823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</a:t>
            </a:r>
            <a:r>
              <a:rPr lang="es-PE" b="1" dirty="0">
                <a:solidFill>
                  <a:srgbClr val="54823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PE" b="1" dirty="0" err="1">
                <a:solidFill>
                  <a:srgbClr val="54823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</a:t>
            </a:r>
            <a:r>
              <a:rPr lang="es-PE" b="1" dirty="0">
                <a:solidFill>
                  <a:srgbClr val="54823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PP002: Salud Materno </a:t>
            </a:r>
            <a:r>
              <a:rPr lang="es-PE" b="1" dirty="0" smtClean="0">
                <a:solidFill>
                  <a:srgbClr val="54823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Neonatal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b="1" dirty="0" smtClean="0">
                <a:solidFill>
                  <a:srgbClr val="54823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jmunozr@minsa.gob.pe</a:t>
            </a:r>
            <a:endParaRPr lang="es-PE" b="1" dirty="0">
              <a:solidFill>
                <a:srgbClr val="54823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b="1" dirty="0">
                <a:solidFill>
                  <a:srgbClr val="54823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3156600 – Anexo </a:t>
            </a:r>
            <a:r>
              <a:rPr lang="es-PE" b="1" dirty="0" smtClean="0">
                <a:solidFill>
                  <a:srgbClr val="54823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2717</a:t>
            </a:r>
            <a:endParaRPr lang="es-PE" sz="1100" dirty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b="1" dirty="0" smtClean="0">
                <a:solidFill>
                  <a:srgbClr val="54823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RPC +51 – 990 727 732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2000" b="1" dirty="0" smtClean="0">
                <a:solidFill>
                  <a:srgbClr val="54823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jorimure</a:t>
            </a:r>
            <a:r>
              <a:rPr lang="es-PE" sz="2000" b="1" dirty="0" smtClean="0">
                <a:solidFill>
                  <a:srgbClr val="54823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@gmail.com</a:t>
            </a:r>
            <a:endParaRPr lang="es-PE" sz="3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16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189</TotalTime>
  <Words>872</Words>
  <Application>Microsoft Office PowerPoint</Application>
  <PresentationFormat>Personalizado</PresentationFormat>
  <Paragraphs>118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Orgánico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RICHARD  MUÑOZ REAÑO</dc:creator>
  <cp:lastModifiedBy>MILAGROS CAYO GIRAO DE APARICIO</cp:lastModifiedBy>
  <cp:revision>20</cp:revision>
  <dcterms:created xsi:type="dcterms:W3CDTF">2017-03-03T21:13:09Z</dcterms:created>
  <dcterms:modified xsi:type="dcterms:W3CDTF">2017-03-16T20:47:15Z</dcterms:modified>
</cp:coreProperties>
</file>