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  <p:sldMasterId id="2147483886" r:id="rId2"/>
  </p:sldMasterIdLst>
  <p:notesMasterIdLst>
    <p:notesMasterId r:id="rId34"/>
  </p:notes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334" r:id="rId10"/>
    <p:sldId id="264" r:id="rId11"/>
    <p:sldId id="265" r:id="rId12"/>
    <p:sldId id="291" r:id="rId13"/>
    <p:sldId id="292" r:id="rId14"/>
    <p:sldId id="293" r:id="rId15"/>
    <p:sldId id="336" r:id="rId16"/>
    <p:sldId id="335" r:id="rId17"/>
    <p:sldId id="272" r:id="rId18"/>
    <p:sldId id="333" r:id="rId19"/>
    <p:sldId id="295" r:id="rId20"/>
    <p:sldId id="337" r:id="rId21"/>
    <p:sldId id="338" r:id="rId22"/>
    <p:sldId id="341" r:id="rId23"/>
    <p:sldId id="342" r:id="rId24"/>
    <p:sldId id="343" r:id="rId25"/>
    <p:sldId id="339" r:id="rId26"/>
    <p:sldId id="340" r:id="rId27"/>
    <p:sldId id="273" r:id="rId28"/>
    <p:sldId id="278" r:id="rId29"/>
    <p:sldId id="302" r:id="rId30"/>
    <p:sldId id="281" r:id="rId31"/>
    <p:sldId id="344" r:id="rId32"/>
    <p:sldId id="29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61A45"/>
    <a:srgbClr val="20A9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D2AB8-5AE1-457C-8C0C-0053797F5F49}" type="datetimeFigureOut">
              <a:rPr lang="es-PE" smtClean="0"/>
              <a:t>5/03/2017</a:t>
            </a:fld>
            <a:endParaRPr lang="es-PE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PE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PE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PE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1998FA-282E-4897-9E72-9FE93022D496}" type="slidenum">
              <a:rPr lang="es-PE" smtClean="0"/>
              <a:t>‹Nº›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42371323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8BFAA-835A-437E-9456-923ADA75C7C1}" type="slidenum">
              <a:rPr lang="es-PE" smtClean="0"/>
              <a:pPr/>
              <a:t>2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11901499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 sz="12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 sz="12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fld id="{9EAF6D7B-2E44-4167-8BA6-883363A53392}" type="slidenum">
              <a:rPr lang="en-US" altLang="es-PE" smtClean="0"/>
              <a:pPr/>
              <a:t>4</a:t>
            </a:fld>
            <a:endParaRPr lang="en-US" altLang="es-PE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508" y="4343144"/>
            <a:ext cx="5028986" cy="411501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s-MX" altLang="es-PE" smtClean="0"/>
          </a:p>
        </p:txBody>
      </p:sp>
    </p:spTree>
    <p:extLst>
      <p:ext uri="{BB962C8B-B14F-4D97-AF65-F5344CB8AC3E}">
        <p14:creationId xmlns:p14="http://schemas.microsoft.com/office/powerpoint/2010/main" val="7003959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PE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FB8BFAA-835A-437E-9456-923ADA75C7C1}" type="slidenum">
              <a:rPr lang="es-PE" smtClean="0"/>
              <a:pPr/>
              <a:t>31</a:t>
            </a:fld>
            <a:endParaRPr lang="es-PE"/>
          </a:p>
        </p:txBody>
      </p:sp>
    </p:spTree>
    <p:extLst>
      <p:ext uri="{BB962C8B-B14F-4D97-AF65-F5344CB8AC3E}">
        <p14:creationId xmlns:p14="http://schemas.microsoft.com/office/powerpoint/2010/main" val="246447754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6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4893-DBDA-4BFA-9CE1-4BFE7CD0F8CF}" type="datetime1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3619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2568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0362"/>
            <a:ext cx="2628900" cy="5811838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0362"/>
            <a:ext cx="7734300" cy="581183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6516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24893-DBDA-4BFA-9CE1-4BFE7CD0F8CF}" type="datetime1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2996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1605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3235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3/5/2017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27884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3/5/2017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3544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 smtClean="0"/>
              <a:t>3/5/2017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5057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 smtClean="0"/>
              <a:t>3/5/2017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650015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 smtClean="0"/>
              <a:t>3/5/2017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028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D3E9E-A95C-48F2-B4BF-A71542E0BE9A}" type="datetime1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50823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 smtClean="0"/>
              <a:t>3/5/2017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6695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1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797700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1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2848382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1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22481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la 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1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8416378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ro o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1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5891377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4E5243-F52A-4D37-9694-EB26C6C31910}" type="datetime1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5972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7B6E1-634A-48DC-9E8B-D894023267EF}" type="datetime1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9268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12423"/>
            <a:ext cx="10515600" cy="2851208"/>
          </a:xfrm>
        </p:spPr>
        <p:txBody>
          <a:bodyPr anchor="b">
            <a:normAutofit/>
          </a:bodyPr>
          <a:lstStyle>
            <a:lvl1pPr>
              <a:defRPr sz="60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52633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0F84E2-2D7A-43CF-AC90-352A289A783A}" type="datetime1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559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0"/>
            <a:ext cx="5181600" cy="43513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0"/>
            <a:ext cx="5181600" cy="435133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952B5-7A2F-4CC8-B7CE-9234E21C2837}" type="datetime1">
              <a:rPr lang="en-US" smtClean="0"/>
              <a:t>3/5/2017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0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0"/>
            <a:ext cx="5156200" cy="3680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7550"/>
            <a:ext cx="5181601" cy="3680525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1DA07A-9201-4B4B-BAF2-015AFA30F520}" type="datetime1">
              <a:rPr lang="en-US" smtClean="0"/>
              <a:t>3/5/2017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D7E00A-486F-4252-8B1D-E32645521F49}" type="datetime1">
              <a:rPr lang="en-US" smtClean="0"/>
              <a:t>3/5/2017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8866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DF5F92-E675-4B36-9A60-69A962A68675}" type="datetime1">
              <a:rPr lang="en-US" smtClean="0"/>
              <a:t>3/5/2017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262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197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6E2C9B-5FA2-460D-9BE7-B0812FC2A6FF}" type="datetime1">
              <a:rPr lang="en-US" smtClean="0"/>
              <a:t>3/5/2017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897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374940-A916-4C8B-9648-02A2D3898F9E}" type="datetime1">
              <a:rPr lang="en-US" smtClean="0"/>
              <a:t>3/5/2017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61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0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5586B75A-687E-405C-8A0B-8D00578BA2C3}" type="datetime1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Wingdings 2" pitchFamily="18" charset="2"/>
        <a:buChar char="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86B75A-687E-405C-8A0B-8D00578BA2C3}" type="datetime1">
              <a:rPr lang="en-US" smtClean="0"/>
              <a:t>3/5/2017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4FAB73BC-B049-4115-A692-8D63A059BFB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855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7" r:id="rId1"/>
    <p:sldLayoutId id="2147483888" r:id="rId2"/>
    <p:sldLayoutId id="2147483889" r:id="rId3"/>
    <p:sldLayoutId id="2147483890" r:id="rId4"/>
    <p:sldLayoutId id="2147483891" r:id="rId5"/>
    <p:sldLayoutId id="2147483892" r:id="rId6"/>
    <p:sldLayoutId id="2147483893" r:id="rId7"/>
    <p:sldLayoutId id="2147483894" r:id="rId8"/>
    <p:sldLayoutId id="2147483895" r:id="rId9"/>
    <p:sldLayoutId id="2147483896" r:id="rId10"/>
    <p:sldLayoutId id="2147483897" r:id="rId11"/>
    <p:sldLayoutId id="2147483898" r:id="rId12"/>
    <p:sldLayoutId id="2147483899" r:id="rId13"/>
    <p:sldLayoutId id="2147483900" r:id="rId14"/>
    <p:sldLayoutId id="2147483901" r:id="rId15"/>
    <p:sldLayoutId id="2147483902" r:id="rId16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png"/><Relationship Id="rId4" Type="http://schemas.openxmlformats.org/officeDocument/2006/relationships/image" Target="../media/image11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1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1.jpe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10" Type="http://schemas.openxmlformats.org/officeDocument/2006/relationships/image" Target="../media/image38.jpg"/><Relationship Id="rId4" Type="http://schemas.openxmlformats.org/officeDocument/2006/relationships/image" Target="../media/image32.png"/><Relationship Id="rId9" Type="http://schemas.openxmlformats.org/officeDocument/2006/relationships/image" Target="../media/image37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84598" y="1214438"/>
            <a:ext cx="8109397" cy="2387600"/>
          </a:xfrm>
        </p:spPr>
        <p:txBody>
          <a:bodyPr/>
          <a:lstStyle/>
          <a:p>
            <a:r>
              <a:rPr lang="es-PE" sz="3200" dirty="0" smtClean="0"/>
              <a:t>PROGRAMA PRESUPUESTAL </a:t>
            </a:r>
            <a:r>
              <a:rPr lang="es-PE" sz="4800" dirty="0" smtClean="0"/>
              <a:t>ARTICULADO NUTRICIONAL</a:t>
            </a:r>
            <a:endParaRPr lang="es-PE" sz="4800" dirty="0"/>
          </a:p>
        </p:txBody>
      </p:sp>
      <p:pic>
        <p:nvPicPr>
          <p:cNvPr id="4" name="Imagen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533"/>
            <a:ext cx="3706088" cy="647442"/>
          </a:xfrm>
          <a:prstGeom prst="rect">
            <a:avLst/>
          </a:prstGeom>
        </p:spPr>
      </p:pic>
      <p:sp>
        <p:nvSpPr>
          <p:cNvPr id="5" name="1 Rectángulo"/>
          <p:cNvSpPr/>
          <p:nvPr/>
        </p:nvSpPr>
        <p:spPr>
          <a:xfrm>
            <a:off x="1453799" y="5131792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b="1" dirty="0"/>
              <a:t>Lic. Gloria Bazalar Oyola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b="1" dirty="0" smtClean="0"/>
              <a:t>Coordinador </a:t>
            </a:r>
            <a:r>
              <a:rPr lang="es-PE" b="1" dirty="0" smtClean="0"/>
              <a:t>Técnico PAN-MINSA</a:t>
            </a:r>
            <a:endParaRPr lang="es-PE" b="1" dirty="0" smtClean="0"/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PE" b="1" dirty="0" smtClean="0"/>
              <a:t>Equipo Técnico E.V. Niño</a:t>
            </a:r>
            <a:endParaRPr lang="es-PE" b="1" dirty="0"/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1543" y="893493"/>
            <a:ext cx="3480457" cy="46999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11098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0" y="806897"/>
            <a:ext cx="12192000" cy="628071"/>
          </a:xfrm>
          <a:prstGeom prst="rect">
            <a:avLst/>
          </a:prstGeom>
        </p:spPr>
        <p:txBody>
          <a:bodyPr/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altLang="es-PE" sz="2800" b="1" dirty="0" smtClean="0">
                <a:solidFill>
                  <a:schemeClr val="tx1"/>
                </a:solidFill>
                <a:latin typeface="Arial Narrow" pitchFamily="34" charset="0"/>
              </a:rPr>
              <a:t>Instrumentos para una adecuada programación presupuestal</a:t>
            </a:r>
            <a:br>
              <a:rPr lang="es-PE" altLang="es-PE" sz="2800" b="1" dirty="0" smtClean="0">
                <a:solidFill>
                  <a:schemeClr val="tx1"/>
                </a:solidFill>
                <a:latin typeface="Arial Narrow" pitchFamily="34" charset="0"/>
              </a:rPr>
            </a:br>
            <a:endParaRPr lang="es-PE" altLang="es-PE" sz="2800" b="1" dirty="0" smtClean="0">
              <a:solidFill>
                <a:schemeClr val="tx1"/>
              </a:solidFill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101600" y="1657222"/>
            <a:ext cx="5898389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1" hangingPunct="1"/>
            <a:r>
              <a:rPr lang="es-PE" altLang="es-PE" dirty="0">
                <a:latin typeface="Arial Rounded MT Bold" pitchFamily="34" charset="0"/>
              </a:rPr>
              <a:t>Definiciones operacionales  y criterios de programación</a:t>
            </a:r>
          </a:p>
        </p:txBody>
      </p:sp>
      <p:sp>
        <p:nvSpPr>
          <p:cNvPr id="7" name="Rectangle 9"/>
          <p:cNvSpPr>
            <a:spLocks noChangeArrowheads="1"/>
          </p:cNvSpPr>
          <p:nvPr/>
        </p:nvSpPr>
        <p:spPr bwMode="auto">
          <a:xfrm>
            <a:off x="7039738" y="1657003"/>
            <a:ext cx="3992631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eaLnBrk="1" hangingPunct="1"/>
            <a:r>
              <a:rPr lang="es-PE" altLang="es-PE" dirty="0" smtClean="0">
                <a:latin typeface="Arial Rounded MT Bold" pitchFamily="34" charset="0"/>
              </a:rPr>
              <a:t>Listado de bienes </a:t>
            </a:r>
            <a:r>
              <a:rPr lang="es-PE" altLang="es-PE" dirty="0">
                <a:latin typeface="Arial Rounded MT Bold" pitchFamily="34" charset="0"/>
              </a:rPr>
              <a:t>y </a:t>
            </a:r>
            <a:r>
              <a:rPr lang="es-PE" altLang="es-PE" dirty="0" smtClean="0">
                <a:latin typeface="Arial Rounded MT Bold" pitchFamily="34" charset="0"/>
              </a:rPr>
              <a:t>servicios </a:t>
            </a:r>
          </a:p>
          <a:p>
            <a:pPr algn="ctr" eaLnBrk="1" hangingPunct="1"/>
            <a:r>
              <a:rPr lang="es-PE" altLang="es-PE" dirty="0" smtClean="0">
                <a:latin typeface="Arial Rounded MT Bold" pitchFamily="34" charset="0"/>
              </a:rPr>
              <a:t>– Modulo de Gestión de Productos</a:t>
            </a:r>
            <a:endParaRPr lang="es-PE" altLang="es-PE" dirty="0">
              <a:latin typeface="Arial Rounded MT Bold" pitchFamily="34" charset="0"/>
            </a:endParaRPr>
          </a:p>
        </p:txBody>
      </p:sp>
      <p:pic>
        <p:nvPicPr>
          <p:cNvPr id="10" name="9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4336" y="5836607"/>
            <a:ext cx="2424407" cy="10213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Imagen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46" y="15220"/>
            <a:ext cx="3243580" cy="417195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21410" y="2511379"/>
            <a:ext cx="3038706" cy="3400519"/>
          </a:xfrm>
          <a:prstGeom prst="rect">
            <a:avLst/>
          </a:prstGeom>
        </p:spPr>
      </p:pic>
      <p:sp>
        <p:nvSpPr>
          <p:cNvPr id="16" name="Redondear rectángulo de esquina diagonal 15"/>
          <p:cNvSpPr/>
          <p:nvPr/>
        </p:nvSpPr>
        <p:spPr>
          <a:xfrm>
            <a:off x="244700" y="2511379"/>
            <a:ext cx="2542144" cy="3325228"/>
          </a:xfrm>
          <a:prstGeom prst="round2DiagRect">
            <a:avLst/>
          </a:prstGeom>
          <a:solidFill>
            <a:srgbClr val="20A9C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400" b="1" dirty="0" smtClean="0">
                <a:solidFill>
                  <a:srgbClr val="A61A45"/>
                </a:solidFill>
              </a:rPr>
              <a:t>R.M N° 907-2016/MINSA</a:t>
            </a:r>
          </a:p>
          <a:p>
            <a:pPr algn="ctr"/>
            <a:endParaRPr lang="es-PE" sz="1400" b="1" dirty="0">
              <a:solidFill>
                <a:srgbClr val="FFC000"/>
              </a:solidFill>
            </a:endParaRPr>
          </a:p>
          <a:p>
            <a:pPr algn="ctr"/>
            <a:endParaRPr lang="es-PE" sz="1400" b="1" dirty="0" smtClean="0">
              <a:solidFill>
                <a:srgbClr val="FFC000"/>
              </a:solidFill>
            </a:endParaRPr>
          </a:p>
          <a:p>
            <a:pPr algn="ctr"/>
            <a:r>
              <a:rPr lang="es-PE" sz="1600" b="1" dirty="0" smtClean="0">
                <a:solidFill>
                  <a:srgbClr val="FFC000"/>
                </a:solidFill>
              </a:rPr>
              <a:t> </a:t>
            </a:r>
            <a:r>
              <a:rPr lang="es-PE" sz="1600" b="1" dirty="0" smtClean="0">
                <a:solidFill>
                  <a:schemeClr val="tx1"/>
                </a:solidFill>
              </a:rPr>
              <a:t>Documento Técnico: </a:t>
            </a:r>
          </a:p>
          <a:p>
            <a:pPr algn="ctr"/>
            <a:endParaRPr lang="es-PE" sz="1400" dirty="0">
              <a:solidFill>
                <a:schemeClr val="tx1"/>
              </a:solidFill>
            </a:endParaRPr>
          </a:p>
          <a:p>
            <a:pPr algn="ctr"/>
            <a:endParaRPr lang="es-PE" sz="1400" dirty="0" smtClean="0">
              <a:solidFill>
                <a:schemeClr val="tx1"/>
              </a:solidFill>
            </a:endParaRPr>
          </a:p>
          <a:p>
            <a:pPr algn="ctr"/>
            <a:r>
              <a:rPr lang="es-PE" sz="1400" dirty="0" smtClean="0">
                <a:solidFill>
                  <a:schemeClr val="tx1"/>
                </a:solidFill>
              </a:rPr>
              <a:t>“Definiciones Operacionales y Criterios de Programación y de Medición de los Programas Presupuestales”</a:t>
            </a:r>
            <a:endParaRPr lang="es-PE" sz="1400" dirty="0">
              <a:solidFill>
                <a:schemeClr val="tx1"/>
              </a:solidFill>
            </a:endParaRPr>
          </a:p>
        </p:txBody>
      </p:sp>
      <p:pic>
        <p:nvPicPr>
          <p:cNvPr id="18" name="Imagen 17"/>
          <p:cNvPicPr>
            <a:picLocks noChangeAspect="1"/>
          </p:cNvPicPr>
          <p:nvPr/>
        </p:nvPicPr>
        <p:blipFill rotWithShape="1">
          <a:blip r:embed="rId5"/>
          <a:srcRect r="46296" b="31625"/>
          <a:stretch/>
        </p:blipFill>
        <p:spPr>
          <a:xfrm>
            <a:off x="6337192" y="2456361"/>
            <a:ext cx="5756069" cy="3970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608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6" name="2 CuadroTexto"/>
          <p:cNvSpPr txBox="1">
            <a:spLocks noChangeArrowheads="1"/>
          </p:cNvSpPr>
          <p:nvPr/>
        </p:nvSpPr>
        <p:spPr bwMode="auto">
          <a:xfrm>
            <a:off x="5494747" y="1475861"/>
            <a:ext cx="454290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s-PE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oudy Old Style" pitchFamily="18" charset="0"/>
              </a:rPr>
              <a:t>CRITERIOS DE PROGRAMACION </a:t>
            </a:r>
          </a:p>
          <a:p>
            <a:pPr algn="ctr" eaLnBrk="1" hangingPunct="1">
              <a:defRPr/>
            </a:pPr>
            <a:r>
              <a:rPr lang="es-PE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Goudy Old Style" pitchFamily="18" charset="0"/>
              </a:rPr>
              <a:t>2017</a:t>
            </a:r>
          </a:p>
        </p:txBody>
      </p:sp>
      <p:pic>
        <p:nvPicPr>
          <p:cNvPr id="13315" name="Picture 6" descr="DSC0226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0046" y="4481847"/>
            <a:ext cx="2763697" cy="2073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6" name="Imagen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737" y="689421"/>
            <a:ext cx="2907213" cy="2177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Imagen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4616" y="4541278"/>
            <a:ext cx="3169742" cy="2014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Imagen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26"/>
            <a:ext cx="258603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75231" y="2863740"/>
            <a:ext cx="2929385" cy="2195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736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7 Título"/>
          <p:cNvSpPr>
            <a:spLocks noGrp="1"/>
          </p:cNvSpPr>
          <p:nvPr>
            <p:ph type="title"/>
          </p:nvPr>
        </p:nvSpPr>
        <p:spPr>
          <a:xfrm rot="21315887">
            <a:off x="1775370" y="1245843"/>
            <a:ext cx="3793814" cy="576262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 eaLnBrk="1" hangingPunct="1">
              <a:defRPr/>
            </a:pPr>
            <a:r>
              <a:rPr lang="es-PE" sz="2800" b="1" dirty="0">
                <a:solidFill>
                  <a:srgbClr val="FF0000"/>
                </a:solidFill>
              </a:rPr>
              <a:t>PROGRAMACION:</a:t>
            </a:r>
          </a:p>
        </p:txBody>
      </p:sp>
      <p:pic>
        <p:nvPicPr>
          <p:cNvPr id="5" name="Marcador de posición de imagen 4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0182" b="20182"/>
          <a:stretch>
            <a:fillRect/>
          </a:stretch>
        </p:blipFill>
        <p:spPr>
          <a:xfrm>
            <a:off x="7057623" y="892935"/>
            <a:ext cx="4340180" cy="3845718"/>
          </a:xfrm>
        </p:spPr>
      </p:pic>
      <p:sp>
        <p:nvSpPr>
          <p:cNvPr id="6" name="5 Marcador de texto"/>
          <p:cNvSpPr>
            <a:spLocks noGrp="1"/>
          </p:cNvSpPr>
          <p:nvPr>
            <p:ph type="body" sz="half" idx="2"/>
          </p:nvPr>
        </p:nvSpPr>
        <p:spPr>
          <a:xfrm rot="21313892">
            <a:off x="1899322" y="2153277"/>
            <a:ext cx="4372939" cy="3580717"/>
          </a:xfrm>
          <a:solidFill>
            <a:schemeClr val="accent1">
              <a:lumMod val="40000"/>
              <a:lumOff val="60000"/>
            </a:schemeClr>
          </a:solidFill>
        </p:spPr>
        <p:txBody>
          <a:bodyPr>
            <a:normAutofit fontScale="92500" lnSpcReduction="20000"/>
          </a:bodyPr>
          <a:lstStyle/>
          <a:p>
            <a:pPr>
              <a:buClr>
                <a:schemeClr val="accent3"/>
              </a:buClr>
              <a:defRPr/>
            </a:pPr>
            <a:endParaRPr lang="es-PE" sz="2400" b="1" dirty="0"/>
          </a:p>
          <a:p>
            <a:pPr>
              <a:buClr>
                <a:schemeClr val="accent3"/>
              </a:buClr>
              <a:defRPr/>
            </a:pPr>
            <a:r>
              <a:rPr lang="es-PE" sz="2400" b="1" dirty="0" smtClean="0"/>
              <a:t>  </a:t>
            </a:r>
            <a:endParaRPr lang="es-PE" sz="2400" b="1" dirty="0"/>
          </a:p>
          <a:p>
            <a:pPr marL="285750" indent="-285750">
              <a:buClr>
                <a:schemeClr val="accent3"/>
              </a:buClr>
              <a:buFont typeface="Wingdings" pitchFamily="2" charset="2"/>
              <a:buChar char="ü"/>
              <a:defRPr/>
            </a:pPr>
            <a:r>
              <a:rPr lang="es-PE" sz="2400" b="1" dirty="0"/>
              <a:t>Población </a:t>
            </a:r>
            <a:r>
              <a:rPr lang="es-PE" sz="2400" b="1" dirty="0" smtClean="0"/>
              <a:t>Objetivo</a:t>
            </a:r>
          </a:p>
          <a:p>
            <a:pPr>
              <a:buClr>
                <a:schemeClr val="accent3"/>
              </a:buClr>
              <a:defRPr/>
            </a:pPr>
            <a:endParaRPr lang="es-PE" sz="2400" b="1" dirty="0" smtClean="0"/>
          </a:p>
          <a:p>
            <a:pPr marL="285750" indent="-285750">
              <a:buClr>
                <a:schemeClr val="accent3"/>
              </a:buClr>
              <a:buFont typeface="Wingdings" pitchFamily="2" charset="2"/>
              <a:buChar char="ü"/>
              <a:defRPr/>
            </a:pPr>
            <a:r>
              <a:rPr lang="es-PE" sz="2400" b="1" dirty="0" smtClean="0"/>
              <a:t>Definiciones Operacionales</a:t>
            </a:r>
            <a:endParaRPr lang="es-PE" sz="2400" b="1" dirty="0"/>
          </a:p>
          <a:p>
            <a:pPr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es-PE" sz="2400" b="1" dirty="0"/>
          </a:p>
          <a:p>
            <a:pPr marL="285750" indent="-285750">
              <a:buClr>
                <a:schemeClr val="accent3"/>
              </a:buClr>
              <a:buFont typeface="Wingdings" pitchFamily="2" charset="2"/>
              <a:buChar char="ü"/>
              <a:defRPr/>
            </a:pPr>
            <a:r>
              <a:rPr lang="es-PE" sz="2400" b="1" dirty="0"/>
              <a:t>Meta</a:t>
            </a:r>
          </a:p>
          <a:p>
            <a:pPr>
              <a:buClr>
                <a:schemeClr val="accent3"/>
              </a:buClr>
              <a:buFont typeface="Arial" pitchFamily="34" charset="0"/>
              <a:buChar char="•"/>
              <a:defRPr/>
            </a:pPr>
            <a:endParaRPr lang="es-PE" sz="2400" b="1" dirty="0"/>
          </a:p>
          <a:p>
            <a:pPr>
              <a:buClr>
                <a:schemeClr val="accent3"/>
              </a:buClr>
              <a:buFont typeface="Arial" pitchFamily="34" charset="0"/>
              <a:buChar char="•"/>
              <a:defRPr/>
            </a:pPr>
            <a:r>
              <a:rPr lang="es-PE" sz="2400" b="1" dirty="0"/>
              <a:t>Indicadores</a:t>
            </a:r>
          </a:p>
        </p:txBody>
      </p:sp>
      <p:pic>
        <p:nvPicPr>
          <p:cNvPr id="14341" name="Imagen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9575" y="84139"/>
            <a:ext cx="3448050" cy="554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62414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Título"/>
          <p:cNvSpPr>
            <a:spLocks noGrp="1"/>
          </p:cNvSpPr>
          <p:nvPr>
            <p:ph type="title"/>
          </p:nvPr>
        </p:nvSpPr>
        <p:spPr>
          <a:xfrm rot="21174483">
            <a:off x="2254519" y="1222927"/>
            <a:ext cx="3456383" cy="522287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 lIns="91440" tIns="45720" rIns="91440" bIns="45720" rtlCol="0" anchor="b">
            <a:normAutofit/>
          </a:bodyPr>
          <a:lstStyle/>
          <a:p>
            <a:pPr>
              <a:defRPr/>
            </a:pPr>
            <a:r>
              <a:rPr lang="es-PE" sz="2400" b="1" dirty="0">
                <a:solidFill>
                  <a:srgbClr val="FF0000"/>
                </a:solidFill>
              </a:rPr>
              <a:t>POBLACION OBJETIVO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6510338" y="1450975"/>
            <a:ext cx="4398068" cy="14773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s-PE" dirty="0"/>
              <a:t>Es la cohorte poblacional (grupo de edad) considerada   para    ser   atendida   de acuerdo  al </a:t>
            </a:r>
            <a:r>
              <a:rPr lang="es-PE" dirty="0" smtClean="0"/>
              <a:t>paquete de atención que requiere  </a:t>
            </a:r>
            <a:r>
              <a:rPr lang="es-PE" dirty="0"/>
              <a:t>el  usuario o cliente.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6743700" y="3568701"/>
            <a:ext cx="4164706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eaLnBrk="1" hangingPunct="1">
              <a:defRPr/>
            </a:pPr>
            <a:r>
              <a:rPr lang="es-ES" sz="1400" dirty="0"/>
              <a:t> Recién  Nacidos</a:t>
            </a:r>
          </a:p>
          <a:p>
            <a:pPr eaLnBrk="1" hangingPunct="1">
              <a:defRPr/>
            </a:pPr>
            <a:r>
              <a:rPr lang="es-ES" sz="1400" dirty="0"/>
              <a:t>Niños menores de 1 año</a:t>
            </a:r>
          </a:p>
          <a:p>
            <a:pPr eaLnBrk="1" hangingPunct="1">
              <a:defRPr/>
            </a:pPr>
            <a:r>
              <a:rPr lang="es-ES" sz="1400" dirty="0"/>
              <a:t>Niños de 1 año</a:t>
            </a:r>
          </a:p>
          <a:p>
            <a:pPr eaLnBrk="1" hangingPunct="1">
              <a:defRPr/>
            </a:pPr>
            <a:r>
              <a:rPr lang="es-ES" sz="1400" dirty="0"/>
              <a:t>Niños de 2 años</a:t>
            </a:r>
          </a:p>
          <a:p>
            <a:pPr eaLnBrk="1" hangingPunct="1">
              <a:defRPr/>
            </a:pPr>
            <a:r>
              <a:rPr lang="es-ES" sz="1400" dirty="0"/>
              <a:t>Niños de 3 años</a:t>
            </a:r>
          </a:p>
          <a:p>
            <a:pPr eaLnBrk="1" hangingPunct="1">
              <a:defRPr/>
            </a:pPr>
            <a:r>
              <a:rPr lang="es-ES" sz="1400" dirty="0"/>
              <a:t>Niños de 4 </a:t>
            </a:r>
            <a:r>
              <a:rPr lang="es-ES" sz="1400" dirty="0" smtClean="0"/>
              <a:t>años</a:t>
            </a:r>
            <a:endParaRPr lang="es-ES" sz="1400" dirty="0"/>
          </a:p>
        </p:txBody>
      </p:sp>
      <p:pic>
        <p:nvPicPr>
          <p:cNvPr id="15365" name="Picture 5" descr="DGS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40" y="77621"/>
            <a:ext cx="3419475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7" name="Imagen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6489" y="2182997"/>
            <a:ext cx="1563246" cy="1563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9" name="1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90476">
            <a:off x="2347624" y="2303740"/>
            <a:ext cx="1535773" cy="14276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Resultado de imagen para desarrollo infantil tempran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5499" y="3889556"/>
            <a:ext cx="3898788" cy="2742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2818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1880" y="2464158"/>
            <a:ext cx="8596668" cy="1320800"/>
          </a:xfrm>
        </p:spPr>
        <p:txBody>
          <a:bodyPr/>
          <a:lstStyle/>
          <a:p>
            <a:r>
              <a:rPr lang="es-PE" dirty="0" smtClean="0"/>
              <a:t>ACCIONES COMUNES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86040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PE" dirty="0" smtClean="0"/>
              <a:t>Definición Operacional:</a:t>
            </a:r>
            <a:endParaRPr lang="es-PE" dirty="0"/>
          </a:p>
        </p:txBody>
      </p:sp>
      <p:sp>
        <p:nvSpPr>
          <p:cNvPr id="4" name="Rectángulo 3"/>
          <p:cNvSpPr/>
          <p:nvPr/>
        </p:nvSpPr>
        <p:spPr>
          <a:xfrm>
            <a:off x="677334" y="1488814"/>
            <a:ext cx="9105364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accent5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es-PE" dirty="0"/>
              <a:t>Conjunto de acciones  orientados a gerenciar el programa presupuestal para el logro de los objetivos y resultados; incluye procesos de planificación, programación, monitoreo, supervisión, evaluación y control del programa presupuestal. </a:t>
            </a:r>
          </a:p>
        </p:txBody>
      </p:sp>
      <p:sp>
        <p:nvSpPr>
          <p:cNvPr id="5" name="Rectángulo 4"/>
          <p:cNvSpPr/>
          <p:nvPr/>
        </p:nvSpPr>
        <p:spPr>
          <a:xfrm>
            <a:off x="677334" y="2758080"/>
            <a:ext cx="9105364" cy="92333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PE" dirty="0" smtClean="0"/>
              <a:t>Es </a:t>
            </a:r>
            <a:r>
              <a:rPr lang="es-PE" dirty="0"/>
              <a:t>de responsabilidad de los coordinadores técnicos del programa presupuestal en cada nivel (Nacional y Regional), se realiza de manera conjunta, integrada y articulada con los actores e instancias según su competencia</a:t>
            </a:r>
            <a:r>
              <a:rPr lang="es-PE" dirty="0" smtClean="0"/>
              <a:t>.</a:t>
            </a:r>
            <a:endParaRPr lang="es-PE" dirty="0"/>
          </a:p>
        </p:txBody>
      </p:sp>
      <p:sp>
        <p:nvSpPr>
          <p:cNvPr id="6" name="Rectángulo 5"/>
          <p:cNvSpPr/>
          <p:nvPr/>
        </p:nvSpPr>
        <p:spPr>
          <a:xfrm>
            <a:off x="677334" y="4203612"/>
            <a:ext cx="9105364" cy="1200329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rgbClr val="FFC000"/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square">
            <a:spAutoFit/>
          </a:bodyPr>
          <a:lstStyle/>
          <a:p>
            <a:pPr algn="just"/>
            <a:r>
              <a:rPr lang="es-PE" dirty="0" smtClean="0"/>
              <a:t>Los </a:t>
            </a:r>
            <a:r>
              <a:rPr lang="es-PE" dirty="0"/>
              <a:t>informes que se generan contienen como mínimo resultados de ejecución de metas físicas y financieras y evaluación de indicadores de desempeño definidas en el modelo lógico del programa presupuestal, estos informes son alcanzados al responsable técnico  de Programa Presupuestal.</a:t>
            </a:r>
          </a:p>
        </p:txBody>
      </p:sp>
    </p:spTree>
    <p:extLst>
      <p:ext uri="{BB962C8B-B14F-4D97-AF65-F5344CB8AC3E}">
        <p14:creationId xmlns:p14="http://schemas.microsoft.com/office/powerpoint/2010/main" val="135995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87932" y="893437"/>
            <a:ext cx="5166876" cy="1377044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s-PE" sz="16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06 </a:t>
            </a:r>
            <a:r>
              <a:rPr lang="es-PE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informes anual:</a:t>
            </a: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PE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01 </a:t>
            </a:r>
            <a:r>
              <a:rPr lang="es-PE" sz="16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trimestral, </a:t>
            </a:r>
            <a:endParaRPr lang="es-PE" sz="1600" b="1" dirty="0" smtClean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PE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01 </a:t>
            </a:r>
            <a:r>
              <a:rPr lang="es-PE" sz="16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semestral </a:t>
            </a:r>
            <a:endParaRPr lang="es-PE" sz="1600" b="1" dirty="0" smtClean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  <a:p>
            <a:pPr marL="285750" indent="-285750">
              <a:lnSpc>
                <a:spcPct val="107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s-PE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s-PE" sz="1600" b="1" dirty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01 </a:t>
            </a:r>
            <a:r>
              <a:rPr lang="es-PE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anual</a:t>
            </a:r>
            <a:endParaRPr lang="es-PE" sz="1600" dirty="0" smtClean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" name="CuadroTexto 2"/>
          <p:cNvSpPr txBox="1"/>
          <p:nvPr/>
        </p:nvSpPr>
        <p:spPr>
          <a:xfrm>
            <a:off x="1100161" y="433953"/>
            <a:ext cx="31527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 smtClean="0"/>
              <a:t>Criterios de PROGRAMACION</a:t>
            </a:r>
            <a:endParaRPr lang="es-PE" b="1" dirty="0"/>
          </a:p>
        </p:txBody>
      </p:sp>
      <p:sp>
        <p:nvSpPr>
          <p:cNvPr id="8" name="CuadroTexto 7"/>
          <p:cNvSpPr txBox="1"/>
          <p:nvPr/>
        </p:nvSpPr>
        <p:spPr>
          <a:xfrm>
            <a:off x="2025293" y="3213643"/>
            <a:ext cx="21964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b="1" dirty="0" smtClean="0"/>
              <a:t>Unidad de Medida:</a:t>
            </a:r>
            <a:endParaRPr lang="es-PE" b="1" dirty="0"/>
          </a:p>
        </p:txBody>
      </p:sp>
      <p:sp>
        <p:nvSpPr>
          <p:cNvPr id="9" name="Rectángulo 8"/>
          <p:cNvSpPr/>
          <p:nvPr/>
        </p:nvSpPr>
        <p:spPr>
          <a:xfrm>
            <a:off x="3576715" y="4085251"/>
            <a:ext cx="1909685" cy="355803"/>
          </a:xfrm>
          <a:prstGeom prst="rect">
            <a:avLst/>
          </a:prstGeom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s-PE" sz="1600" b="1" dirty="0" smtClean="0">
                <a:solidFill>
                  <a:srgbClr val="00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Informe</a:t>
            </a:r>
            <a:endParaRPr lang="es-PE" sz="1600" dirty="0" smtClean="0">
              <a:solidFill>
                <a:srgbClr val="000000"/>
              </a:solidFill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5" name="CuadroTexto 4"/>
          <p:cNvSpPr txBox="1"/>
          <p:nvPr/>
        </p:nvSpPr>
        <p:spPr>
          <a:xfrm>
            <a:off x="4121239" y="5035639"/>
            <a:ext cx="270772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s-PE" dirty="0" smtClean="0"/>
              <a:t>Nota: Informe como PAN</a:t>
            </a:r>
            <a:endParaRPr lang="es-PE" dirty="0"/>
          </a:p>
        </p:txBody>
      </p:sp>
    </p:spTree>
    <p:extLst>
      <p:ext uri="{BB962C8B-B14F-4D97-AF65-F5344CB8AC3E}">
        <p14:creationId xmlns:p14="http://schemas.microsoft.com/office/powerpoint/2010/main" val="39263867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35667" y="498580"/>
            <a:ext cx="8596668" cy="1021127"/>
          </a:xfrm>
        </p:spPr>
        <p:txBody>
          <a:bodyPr/>
          <a:lstStyle/>
          <a:p>
            <a:r>
              <a:rPr lang="es-PE" dirty="0" smtClean="0"/>
              <a:t>ACCIONES COMUNES</a:t>
            </a:r>
            <a:endParaRPr lang="es-PE" dirty="0"/>
          </a:p>
        </p:txBody>
      </p:sp>
      <p:graphicFrame>
        <p:nvGraphicFramePr>
          <p:cNvPr id="4" name="Tab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6880268"/>
              </p:ext>
            </p:extLst>
          </p:nvPr>
        </p:nvGraphicFramePr>
        <p:xfrm>
          <a:off x="206063" y="1867433"/>
          <a:ext cx="9556124" cy="42500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40566"/>
                <a:gridCol w="8415558"/>
              </a:tblGrid>
              <a:tr h="31610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800" dirty="0">
                          <a:solidFill>
                            <a:schemeClr val="tx1"/>
                          </a:solidFill>
                          <a:effectLst/>
                        </a:rPr>
                        <a:t>Código</a:t>
                      </a:r>
                      <a:endParaRPr lang="es-PE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800" dirty="0">
                          <a:solidFill>
                            <a:schemeClr val="tx1"/>
                          </a:solidFill>
                          <a:effectLst/>
                        </a:rPr>
                        <a:t>Denominación de los Sub productos</a:t>
                      </a:r>
                      <a:endParaRPr lang="es-PE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</a:tr>
              <a:tr h="31610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800" dirty="0">
                          <a:solidFill>
                            <a:schemeClr val="tx1"/>
                          </a:solidFill>
                          <a:effectLst/>
                        </a:rPr>
                        <a:t>3324401</a:t>
                      </a:r>
                      <a:endParaRPr lang="es-PE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800">
                          <a:solidFill>
                            <a:schemeClr val="tx1"/>
                          </a:solidFill>
                          <a:effectLst/>
                        </a:rPr>
                        <a:t>Vigilancia del estado nutricional del niño</a:t>
                      </a:r>
                      <a:endParaRPr lang="es-PE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</a:tr>
              <a:tr h="31610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800">
                          <a:solidFill>
                            <a:schemeClr val="tx1"/>
                          </a:solidFill>
                          <a:effectLst/>
                        </a:rPr>
                        <a:t>3324403</a:t>
                      </a:r>
                      <a:endParaRPr lang="es-PE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800">
                          <a:solidFill>
                            <a:schemeClr val="tx1"/>
                          </a:solidFill>
                          <a:effectLst/>
                        </a:rPr>
                        <a:t>Ejecución de investigaciones transversales</a:t>
                      </a:r>
                      <a:endParaRPr lang="es-PE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</a:tr>
              <a:tr h="31610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800">
                          <a:solidFill>
                            <a:schemeClr val="tx1"/>
                          </a:solidFill>
                          <a:effectLst/>
                        </a:rPr>
                        <a:t>3324404</a:t>
                      </a:r>
                      <a:endParaRPr lang="es-PE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800">
                          <a:solidFill>
                            <a:schemeClr val="tx1"/>
                          </a:solidFill>
                          <a:effectLst/>
                        </a:rPr>
                        <a:t>Ejecución de investigaciones prospectivas</a:t>
                      </a:r>
                      <a:endParaRPr lang="es-PE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</a:tr>
              <a:tr h="31610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800">
                          <a:solidFill>
                            <a:schemeClr val="tx1"/>
                          </a:solidFill>
                          <a:effectLst/>
                        </a:rPr>
                        <a:t>3324405</a:t>
                      </a:r>
                      <a:endParaRPr lang="es-PE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800">
                          <a:solidFill>
                            <a:schemeClr val="tx1"/>
                          </a:solidFill>
                          <a:effectLst/>
                        </a:rPr>
                        <a:t>Ejecución de revisiones sistemáticas de evidencias</a:t>
                      </a:r>
                      <a:endParaRPr lang="es-PE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</a:tr>
              <a:tr h="63220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800">
                          <a:solidFill>
                            <a:schemeClr val="tx1"/>
                          </a:solidFill>
                          <a:effectLst/>
                        </a:rPr>
                        <a:t>3324406</a:t>
                      </a:r>
                      <a:endParaRPr lang="es-PE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800">
                          <a:solidFill>
                            <a:schemeClr val="tx1"/>
                          </a:solidFill>
                          <a:effectLst/>
                        </a:rPr>
                        <a:t>Desarrollo de tecnologías para mejorar las intervenciones en alimentación y nutrición</a:t>
                      </a:r>
                      <a:endParaRPr lang="es-PE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</a:tr>
              <a:tr h="31610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800">
                          <a:solidFill>
                            <a:schemeClr val="tx1"/>
                          </a:solidFill>
                          <a:effectLst/>
                        </a:rPr>
                        <a:t>3324407</a:t>
                      </a:r>
                      <a:endParaRPr lang="es-PE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800">
                          <a:solidFill>
                            <a:schemeClr val="tx1"/>
                          </a:solidFill>
                          <a:effectLst/>
                        </a:rPr>
                        <a:t>Transferencia de tecnologías</a:t>
                      </a:r>
                      <a:endParaRPr lang="es-PE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/>
                </a:tc>
              </a:tr>
              <a:tr h="31610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800">
                          <a:solidFill>
                            <a:schemeClr val="tx1"/>
                          </a:solidFill>
                          <a:effectLst/>
                        </a:rPr>
                        <a:t>3324408</a:t>
                      </a:r>
                      <a:endParaRPr lang="es-PE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800" dirty="0">
                          <a:solidFill>
                            <a:schemeClr val="tx1"/>
                          </a:solidFill>
                          <a:effectLst/>
                        </a:rPr>
                        <a:t>Implementación de tecnologías</a:t>
                      </a:r>
                      <a:endParaRPr lang="es-PE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456812">
                <a:tc>
                  <a:txBody>
                    <a:bodyPr/>
                    <a:lstStyle/>
                    <a:p>
                      <a:pPr algn="ctr">
                        <a:tabLst>
                          <a:tab pos="630555" algn="l"/>
                          <a:tab pos="5490845" algn="l"/>
                          <a:tab pos="8191500" algn="l"/>
                        </a:tabLst>
                      </a:pPr>
                      <a:r>
                        <a:rPr lang="es-PE" sz="1800" dirty="0">
                          <a:solidFill>
                            <a:schemeClr val="tx1"/>
                          </a:solidFill>
                          <a:effectLst/>
                        </a:rPr>
                        <a:t>3324701</a:t>
                      </a:r>
                      <a:endParaRPr lang="es-PE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tabLst>
                          <a:tab pos="630555" algn="l"/>
                          <a:tab pos="5490845" algn="l"/>
                          <a:tab pos="8191500" algn="l"/>
                        </a:tabLst>
                      </a:pPr>
                      <a:r>
                        <a:rPr lang="es-PE" sz="1800" dirty="0">
                          <a:solidFill>
                            <a:schemeClr val="tx1"/>
                          </a:solidFill>
                          <a:effectLst/>
                        </a:rPr>
                        <a:t>Desarrollo de normas y guías técnicas en nutrición</a:t>
                      </a:r>
                      <a:endParaRPr lang="es-PE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31610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800" dirty="0">
                          <a:solidFill>
                            <a:schemeClr val="tx1"/>
                          </a:solidFill>
                          <a:effectLst/>
                        </a:rPr>
                        <a:t>4427602</a:t>
                      </a:r>
                      <a:endParaRPr lang="es-PE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tabLst>
                          <a:tab pos="630555" algn="l"/>
                          <a:tab pos="5490845" algn="l"/>
                          <a:tab pos="8191500" algn="l"/>
                        </a:tabLst>
                      </a:pPr>
                      <a:r>
                        <a:rPr lang="es-PE" sz="1800">
                          <a:solidFill>
                            <a:schemeClr val="tx1"/>
                          </a:solidFill>
                          <a:effectLst/>
                        </a:rPr>
                        <a:t>Monitoreo del programa articulado nutricional </a:t>
                      </a:r>
                      <a:endParaRPr lang="es-PE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31610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800">
                          <a:solidFill>
                            <a:schemeClr val="tx1"/>
                          </a:solidFill>
                          <a:effectLst/>
                        </a:rPr>
                        <a:t>4427603</a:t>
                      </a:r>
                      <a:endParaRPr lang="es-PE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tabLst>
                          <a:tab pos="630555" algn="l"/>
                          <a:tab pos="5490845" algn="l"/>
                          <a:tab pos="8191500" algn="l"/>
                        </a:tabLst>
                      </a:pPr>
                      <a:r>
                        <a:rPr lang="es-PE" sz="1800">
                          <a:solidFill>
                            <a:schemeClr val="tx1"/>
                          </a:solidFill>
                          <a:effectLst/>
                        </a:rPr>
                        <a:t>Evaluación del programa articulado nutricional </a:t>
                      </a:r>
                      <a:endParaRPr lang="es-PE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  <a:tr h="316102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800">
                          <a:solidFill>
                            <a:schemeClr val="tx1"/>
                          </a:solidFill>
                          <a:effectLst/>
                        </a:rPr>
                        <a:t>4427604</a:t>
                      </a:r>
                      <a:endParaRPr lang="es-PE" sz="18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  <a:tc>
                  <a:txBody>
                    <a:bodyPr/>
                    <a:lstStyle/>
                    <a:p>
                      <a:pPr>
                        <a:tabLst>
                          <a:tab pos="630555" algn="l"/>
                          <a:tab pos="5490845" algn="l"/>
                          <a:tab pos="8191500" algn="l"/>
                        </a:tabLst>
                      </a:pPr>
                      <a:r>
                        <a:rPr lang="es-PE" sz="1800" dirty="0">
                          <a:solidFill>
                            <a:schemeClr val="tx1"/>
                          </a:solidFill>
                          <a:effectLst/>
                        </a:rPr>
                        <a:t>Supervisión del programa articulado nutricional </a:t>
                      </a:r>
                      <a:endParaRPr lang="es-PE" sz="18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7780" marR="177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66176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/>
          <p:cNvSpPr txBox="1"/>
          <p:nvPr/>
        </p:nvSpPr>
        <p:spPr>
          <a:xfrm>
            <a:off x="1687132" y="695458"/>
            <a:ext cx="7637172" cy="40011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s-PE" sz="2000" dirty="0" smtClean="0"/>
              <a:t>Desarrollo </a:t>
            </a:r>
            <a:r>
              <a:rPr lang="es-PE" sz="2000" dirty="0"/>
              <a:t>de normas y guías técnicas en nutrición (3324701)</a:t>
            </a:r>
            <a:endParaRPr lang="es-PE" sz="2000" dirty="0"/>
          </a:p>
        </p:txBody>
      </p:sp>
      <p:sp>
        <p:nvSpPr>
          <p:cNvPr id="5" name="Rectángulo 4"/>
          <p:cNvSpPr/>
          <p:nvPr/>
        </p:nvSpPr>
        <p:spPr>
          <a:xfrm>
            <a:off x="721219" y="1411967"/>
            <a:ext cx="10522038" cy="923330"/>
          </a:xfrm>
          <a:prstGeom prst="rect">
            <a:avLst/>
          </a:prstGeom>
          <a:solidFill>
            <a:srgbClr val="FFC000"/>
          </a:solidFill>
        </p:spPr>
        <p:txBody>
          <a:bodyPr wrap="square">
            <a:spAutoFit/>
          </a:bodyPr>
          <a:lstStyle/>
          <a:p>
            <a:r>
              <a:rPr lang="es-PE" b="1" dirty="0"/>
              <a:t>Definición operacional: </a:t>
            </a:r>
            <a:endParaRPr lang="es-PE" b="1" dirty="0" smtClean="0"/>
          </a:p>
          <a:p>
            <a:r>
              <a:rPr lang="es-PE" dirty="0" smtClean="0"/>
              <a:t>Consiste </a:t>
            </a:r>
            <a:r>
              <a:rPr lang="es-PE" dirty="0"/>
              <a:t>en el proceso a seguir para la formulación e implementación de documentos normativos, en atención a </a:t>
            </a:r>
            <a:r>
              <a:rPr lang="es-PE" dirty="0" smtClean="0"/>
              <a:t>normatividad vigente.</a:t>
            </a:r>
            <a:endParaRPr lang="es-PE" dirty="0"/>
          </a:p>
        </p:txBody>
      </p:sp>
      <p:sp>
        <p:nvSpPr>
          <p:cNvPr id="6" name="Rectángulo 5"/>
          <p:cNvSpPr/>
          <p:nvPr/>
        </p:nvSpPr>
        <p:spPr>
          <a:xfrm>
            <a:off x="618187" y="2682474"/>
            <a:ext cx="4687910" cy="341632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s-PE" b="1" dirty="0" smtClean="0"/>
              <a:t>Nivel </a:t>
            </a:r>
            <a:r>
              <a:rPr lang="es-PE" b="1" dirty="0"/>
              <a:t>nacional: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 smtClean="0"/>
              <a:t>Elaboración</a:t>
            </a:r>
            <a:r>
              <a:rPr lang="es-PE" dirty="0"/>
              <a:t>, aprobación y publicación (la aprobación es competencia exclusiva de la Alta Dirección del MINSA).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 smtClean="0"/>
              <a:t>Impresión </a:t>
            </a:r>
            <a:r>
              <a:rPr lang="es-PE" dirty="0"/>
              <a:t>y distribución.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 smtClean="0"/>
              <a:t>Presentación </a:t>
            </a:r>
            <a:r>
              <a:rPr lang="es-PE" dirty="0"/>
              <a:t>y difusión.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 smtClean="0"/>
              <a:t>Capacitación </a:t>
            </a:r>
            <a:r>
              <a:rPr lang="es-PE" dirty="0"/>
              <a:t>a facilitadores nacionales y regionales para la implementación de los documentos técnicos normativos.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 smtClean="0"/>
              <a:t>Seguimiento</a:t>
            </a:r>
            <a:r>
              <a:rPr lang="es-PE" dirty="0"/>
              <a:t>, evaluación y control de la aplicación de los documentos técnicos normativos</a:t>
            </a:r>
            <a:r>
              <a:rPr lang="es-PE" dirty="0" smtClean="0"/>
              <a:t>.</a:t>
            </a:r>
            <a:endParaRPr lang="es-PE" dirty="0"/>
          </a:p>
        </p:txBody>
      </p:sp>
      <p:sp>
        <p:nvSpPr>
          <p:cNvPr id="7" name="Rectángulo 6"/>
          <p:cNvSpPr/>
          <p:nvPr/>
        </p:nvSpPr>
        <p:spPr>
          <a:xfrm>
            <a:off x="5718220" y="2810632"/>
            <a:ext cx="5422005" cy="286232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s-PE" b="1" dirty="0" smtClean="0"/>
              <a:t>Nivel </a:t>
            </a:r>
            <a:r>
              <a:rPr lang="es-PE" b="1" dirty="0"/>
              <a:t>regional: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 smtClean="0"/>
              <a:t>Adecuación </a:t>
            </a:r>
            <a:r>
              <a:rPr lang="es-PE" dirty="0"/>
              <a:t>y aprobación si corresponde.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 smtClean="0"/>
              <a:t>Reproducción </a:t>
            </a:r>
            <a:r>
              <a:rPr lang="es-PE" dirty="0"/>
              <a:t>y distribución hasta el nivel de establecimientos de salud.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 smtClean="0"/>
              <a:t>Difusión </a:t>
            </a:r>
            <a:r>
              <a:rPr lang="es-PE" dirty="0"/>
              <a:t>regional por diferentes medios.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 smtClean="0"/>
              <a:t>Capacitación </a:t>
            </a:r>
            <a:r>
              <a:rPr lang="es-PE" dirty="0"/>
              <a:t>a personal de salud para la implementación de los DTN.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 smtClean="0"/>
              <a:t>Seguimiento</a:t>
            </a:r>
            <a:r>
              <a:rPr lang="es-PE" dirty="0"/>
              <a:t>, evaluación y control de la aplicación de los Documentos Técnicos Normativos a nivel regional y local. </a:t>
            </a:r>
          </a:p>
        </p:txBody>
      </p:sp>
    </p:spTree>
    <p:extLst>
      <p:ext uri="{BB962C8B-B14F-4D97-AF65-F5344CB8AC3E}">
        <p14:creationId xmlns:p14="http://schemas.microsoft.com/office/powerpoint/2010/main" val="386613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3199180"/>
              </p:ext>
            </p:extLst>
          </p:nvPr>
        </p:nvGraphicFramePr>
        <p:xfrm>
          <a:off x="927278" y="1153761"/>
          <a:ext cx="9517488" cy="12954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0511"/>
                <a:gridCol w="632576"/>
                <a:gridCol w="632576"/>
                <a:gridCol w="632576"/>
                <a:gridCol w="558221"/>
                <a:gridCol w="534914"/>
                <a:gridCol w="637015"/>
                <a:gridCol w="632576"/>
                <a:gridCol w="632576"/>
                <a:gridCol w="632576"/>
                <a:gridCol w="1100902"/>
                <a:gridCol w="1100902"/>
                <a:gridCol w="632576"/>
                <a:gridCol w="656991"/>
              </a:tblGrid>
              <a:tr h="252095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600" dirty="0">
                          <a:solidFill>
                            <a:schemeClr val="tx1"/>
                          </a:solidFill>
                          <a:effectLst/>
                        </a:rPr>
                        <a:t>I-1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600">
                          <a:solidFill>
                            <a:schemeClr val="tx1"/>
                          </a:solidFill>
                          <a:effectLst/>
                        </a:rPr>
                        <a:t>I-2</a:t>
                      </a:r>
                      <a:endParaRPr lang="es-PE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600">
                          <a:solidFill>
                            <a:schemeClr val="tx1"/>
                          </a:solidFill>
                          <a:effectLst/>
                        </a:rPr>
                        <a:t>I-3</a:t>
                      </a:r>
                      <a:endParaRPr lang="es-PE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600">
                          <a:solidFill>
                            <a:schemeClr val="tx1"/>
                          </a:solidFill>
                          <a:effectLst/>
                        </a:rPr>
                        <a:t>I-4</a:t>
                      </a:r>
                      <a:endParaRPr lang="es-PE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600">
                          <a:solidFill>
                            <a:schemeClr val="tx1"/>
                          </a:solidFill>
                          <a:effectLst/>
                        </a:rPr>
                        <a:t>II-1</a:t>
                      </a:r>
                      <a:endParaRPr lang="es-PE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600">
                          <a:solidFill>
                            <a:schemeClr val="tx1"/>
                          </a:solidFill>
                          <a:effectLst/>
                        </a:rPr>
                        <a:t>II-2</a:t>
                      </a:r>
                      <a:endParaRPr lang="es-PE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600">
                          <a:solidFill>
                            <a:schemeClr val="tx1"/>
                          </a:solidFill>
                          <a:effectLst/>
                        </a:rPr>
                        <a:t>II-E</a:t>
                      </a:r>
                      <a:endParaRPr lang="es-PE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600" dirty="0">
                          <a:solidFill>
                            <a:schemeClr val="tx1"/>
                          </a:solidFill>
                          <a:effectLst/>
                        </a:rPr>
                        <a:t>III-1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600">
                          <a:solidFill>
                            <a:schemeClr val="tx1"/>
                          </a:solidFill>
                          <a:effectLst/>
                        </a:rPr>
                        <a:t>III-2</a:t>
                      </a:r>
                      <a:endParaRPr lang="es-PE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600" dirty="0">
                          <a:solidFill>
                            <a:schemeClr val="tx1"/>
                          </a:solidFill>
                          <a:effectLst/>
                        </a:rPr>
                        <a:t>III-E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600">
                          <a:solidFill>
                            <a:schemeClr val="tx1"/>
                          </a:solidFill>
                          <a:effectLst/>
                        </a:rPr>
                        <a:t>MINSA </a:t>
                      </a:r>
                      <a:endParaRPr lang="es-PE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600">
                          <a:solidFill>
                            <a:schemeClr val="tx1"/>
                          </a:solidFill>
                          <a:effectLst/>
                        </a:rPr>
                        <a:t>IGSS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600">
                          <a:solidFill>
                            <a:schemeClr val="tx1"/>
                          </a:solidFill>
                          <a:effectLst/>
                        </a:rPr>
                        <a:t>DIRESA</a:t>
                      </a:r>
                    </a:p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600">
                          <a:solidFill>
                            <a:schemeClr val="tx1"/>
                          </a:solidFill>
                          <a:effectLst/>
                        </a:rPr>
                        <a:t>GERESA</a:t>
                      </a:r>
                      <a:endParaRPr lang="es-PE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600">
                          <a:solidFill>
                            <a:schemeClr val="tx1"/>
                          </a:solidFill>
                          <a:effectLst/>
                        </a:rPr>
                        <a:t>Red</a:t>
                      </a:r>
                      <a:endParaRPr lang="es-PE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600">
                          <a:solidFill>
                            <a:schemeClr val="tx1"/>
                          </a:solidFill>
                          <a:effectLst/>
                        </a:rPr>
                        <a:t>INS</a:t>
                      </a:r>
                      <a:endParaRPr lang="es-PE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9080"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600">
                          <a:solidFill>
                            <a:schemeClr val="tx1"/>
                          </a:solidFill>
                          <a:effectLst/>
                        </a:rPr>
                        <a:t> </a:t>
                      </a:r>
                      <a:endParaRPr lang="es-PE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6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PE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6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PE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60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PE" sz="160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s-PE" sz="1600" dirty="0">
                          <a:solidFill>
                            <a:schemeClr val="tx1"/>
                          </a:solidFill>
                          <a:effectLst/>
                        </a:rPr>
                        <a:t>X</a:t>
                      </a:r>
                      <a:endParaRPr lang="es-PE" sz="1600" dirty="0"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3" name="Rectángulo 2"/>
          <p:cNvSpPr/>
          <p:nvPr/>
        </p:nvSpPr>
        <p:spPr>
          <a:xfrm>
            <a:off x="1068946" y="465667"/>
            <a:ext cx="9878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  <a:spcAft>
                <a:spcPts val="600"/>
              </a:spcAft>
            </a:pPr>
            <a:r>
              <a:rPr lang="es-PE" b="1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Categoría de establecimiento de salud y nivel en el que se entrega la sub producto</a:t>
            </a:r>
            <a:endParaRPr lang="es-PE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ángulo 3"/>
          <p:cNvSpPr/>
          <p:nvPr/>
        </p:nvSpPr>
        <p:spPr>
          <a:xfrm>
            <a:off x="914400" y="2934623"/>
            <a:ext cx="9543245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b="1" dirty="0"/>
              <a:t>Unidad de </a:t>
            </a:r>
            <a:r>
              <a:rPr lang="es-PE" b="1" dirty="0" smtClean="0"/>
              <a:t>medida:   </a:t>
            </a:r>
            <a:r>
              <a:rPr lang="es-PE" dirty="0" smtClean="0"/>
              <a:t> Norma</a:t>
            </a:r>
          </a:p>
          <a:p>
            <a:endParaRPr lang="es-PE" dirty="0"/>
          </a:p>
          <a:p>
            <a:r>
              <a:rPr lang="es-PE" b="1" dirty="0"/>
              <a:t>Criterio de programación:</a:t>
            </a:r>
          </a:p>
          <a:p>
            <a:r>
              <a:rPr lang="es-PE" b="1" dirty="0"/>
              <a:t>Nivel Nacional: </a:t>
            </a:r>
            <a:endParaRPr lang="es-PE" b="1" dirty="0" smtClean="0"/>
          </a:p>
          <a:p>
            <a:r>
              <a:rPr lang="es-PE" dirty="0" smtClean="0"/>
              <a:t>N</a:t>
            </a:r>
            <a:r>
              <a:rPr lang="es-PE" dirty="0"/>
              <a:t>° de documentos normativos  a  ser aprobados en el periodo</a:t>
            </a:r>
            <a:r>
              <a:rPr lang="es-PE" dirty="0" smtClean="0"/>
              <a:t>.</a:t>
            </a:r>
          </a:p>
          <a:p>
            <a:endParaRPr lang="es-PE" dirty="0"/>
          </a:p>
          <a:p>
            <a:r>
              <a:rPr lang="es-PE" b="1" dirty="0"/>
              <a:t>Nivel Regional</a:t>
            </a:r>
            <a:r>
              <a:rPr lang="es-PE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 smtClean="0"/>
              <a:t>DIRESA </a:t>
            </a:r>
            <a:r>
              <a:rPr lang="es-PE" dirty="0"/>
              <a:t>GERESA, IGSS: N° de documentos normativos aprobados por el nivel nacional el año anterior  y que serán adecuados e implementados en el ámbito regional en el presente ejercicio</a:t>
            </a:r>
            <a:r>
              <a:rPr lang="es-PE" dirty="0" smtClean="0"/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P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PE" dirty="0" smtClean="0"/>
              <a:t>Red </a:t>
            </a:r>
            <a:r>
              <a:rPr lang="es-PE" dirty="0"/>
              <a:t>de Salud: 01 informe por actividad realizada (capacitación /evaluación) de los DNT aprobados y/o adecuados.</a:t>
            </a:r>
          </a:p>
        </p:txBody>
      </p:sp>
    </p:spTree>
    <p:extLst>
      <p:ext uri="{BB962C8B-B14F-4D97-AF65-F5344CB8AC3E}">
        <p14:creationId xmlns:p14="http://schemas.microsoft.com/office/powerpoint/2010/main" val="312123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ángulo 6"/>
          <p:cNvSpPr/>
          <p:nvPr/>
        </p:nvSpPr>
        <p:spPr>
          <a:xfrm>
            <a:off x="207188" y="896054"/>
            <a:ext cx="72396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s-PE" sz="28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PROGRAMA PRESUPUESTAS </a:t>
            </a:r>
            <a:r>
              <a:rPr lang="es-PE" sz="3600" b="1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ARTICULADO NUTRICIONAL</a:t>
            </a:r>
            <a:endParaRPr lang="es-PE" sz="2800" dirty="0">
              <a:solidFill>
                <a:srgbClr val="0070C0"/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0964" y="1434663"/>
            <a:ext cx="4861035" cy="4332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Imagen 9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003" y="279837"/>
            <a:ext cx="3243580" cy="417195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1365160" y="2614411"/>
            <a:ext cx="43308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3200" dirty="0"/>
              <a:t>Marco Lógico del PAN </a:t>
            </a:r>
            <a:r>
              <a:rPr lang="es-PE" sz="3200" dirty="0" smtClean="0"/>
              <a:t> </a:t>
            </a:r>
            <a:endParaRPr lang="es-PE" sz="3200" dirty="0"/>
          </a:p>
        </p:txBody>
      </p:sp>
      <p:sp>
        <p:nvSpPr>
          <p:cNvPr id="3" name="Rectángulo 2"/>
          <p:cNvSpPr/>
          <p:nvPr/>
        </p:nvSpPr>
        <p:spPr>
          <a:xfrm>
            <a:off x="482560" y="3600801"/>
            <a:ext cx="6096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971550" indent="-285750">
              <a:buFont typeface="Arial" panose="020B0604020202020204" pitchFamily="34" charset="0"/>
              <a:buChar char="•"/>
            </a:pPr>
            <a:r>
              <a:rPr lang="es-PE" dirty="0" smtClean="0">
                <a:solidFill>
                  <a:srgbClr val="212121"/>
                </a:solidFill>
                <a:latin typeface="Calibri,sans-serif"/>
              </a:rPr>
              <a:t>Definiciones </a:t>
            </a:r>
            <a:r>
              <a:rPr lang="es-PE" dirty="0">
                <a:solidFill>
                  <a:srgbClr val="212121"/>
                </a:solidFill>
                <a:latin typeface="Calibri,sans-serif"/>
              </a:rPr>
              <a:t>Operacionales.</a:t>
            </a:r>
            <a:endParaRPr lang="es-PE" dirty="0">
              <a:solidFill>
                <a:srgbClr val="212121"/>
              </a:solidFill>
              <a:latin typeface="Segoe UI" panose="020B0502040204020203" pitchFamily="34" charset="0"/>
            </a:endParaRPr>
          </a:p>
          <a:p>
            <a:pPr marL="971550" indent="-285750">
              <a:buFont typeface="Arial" panose="020B0604020202020204" pitchFamily="34" charset="0"/>
              <a:buChar char="•"/>
            </a:pPr>
            <a:r>
              <a:rPr lang="es-PE" dirty="0" smtClean="0">
                <a:solidFill>
                  <a:srgbClr val="212121"/>
                </a:solidFill>
                <a:latin typeface="Calibri,sans-serif"/>
              </a:rPr>
              <a:t>Criterios </a:t>
            </a:r>
            <a:r>
              <a:rPr lang="es-PE" dirty="0">
                <a:solidFill>
                  <a:srgbClr val="212121"/>
                </a:solidFill>
                <a:latin typeface="Calibri,sans-serif"/>
              </a:rPr>
              <a:t>de </a:t>
            </a:r>
            <a:r>
              <a:rPr lang="es-PE" dirty="0" smtClean="0">
                <a:solidFill>
                  <a:srgbClr val="212121"/>
                </a:solidFill>
                <a:latin typeface="Calibri,sans-serif"/>
              </a:rPr>
              <a:t>programación</a:t>
            </a:r>
            <a:endParaRPr lang="es-PE" dirty="0" smtClean="0">
              <a:solidFill>
                <a:srgbClr val="212121"/>
              </a:solidFill>
              <a:latin typeface="Segoe UI" panose="020B0502040204020203" pitchFamily="34" charset="0"/>
            </a:endParaRPr>
          </a:p>
          <a:p>
            <a:pPr marL="971550" indent="-285750">
              <a:buFont typeface="Arial" panose="020B0604020202020204" pitchFamily="34" charset="0"/>
              <a:buChar char="•"/>
            </a:pPr>
            <a:r>
              <a:rPr lang="es-PE" dirty="0">
                <a:solidFill>
                  <a:srgbClr val="212121"/>
                </a:solidFill>
                <a:latin typeface="Symbol" panose="05050102010706020507" pitchFamily="18" charset="2"/>
              </a:rPr>
              <a:t> </a:t>
            </a:r>
            <a:r>
              <a:rPr lang="es-PE" dirty="0">
                <a:solidFill>
                  <a:srgbClr val="212121"/>
                </a:solidFill>
                <a:latin typeface="Calibri,sans-serif"/>
              </a:rPr>
              <a:t>Listado de bienes y servicios</a:t>
            </a:r>
            <a:endParaRPr lang="es-PE" dirty="0">
              <a:solidFill>
                <a:srgbClr val="212121"/>
              </a:solidFill>
              <a:latin typeface="Segoe UI" panose="020B0502040204020203" pitchFamily="34" charset="0"/>
            </a:endParaRPr>
          </a:p>
          <a:p>
            <a:pPr marL="971550" indent="-285750">
              <a:buFont typeface="Arial" panose="020B0604020202020204" pitchFamily="34" charset="0"/>
              <a:buChar char="•"/>
            </a:pPr>
            <a:r>
              <a:rPr lang="es-PE" dirty="0">
                <a:solidFill>
                  <a:srgbClr val="212121"/>
                </a:solidFill>
                <a:latin typeface="Symbol" panose="05050102010706020507" pitchFamily="18" charset="2"/>
              </a:rPr>
              <a:t> </a:t>
            </a:r>
            <a:r>
              <a:rPr lang="es-PE" dirty="0">
                <a:solidFill>
                  <a:srgbClr val="212121"/>
                </a:solidFill>
                <a:latin typeface="Calibri,sans-serif"/>
              </a:rPr>
              <a:t>Indicadores de Desempeño 2016 x regiones. (Fuente: ENDES)</a:t>
            </a:r>
            <a:endParaRPr lang="es-PE" b="0" i="0" dirty="0">
              <a:solidFill>
                <a:srgbClr val="212121"/>
              </a:solidFill>
              <a:effectLst/>
              <a:latin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5584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1751526" y="452788"/>
            <a:ext cx="7753081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s-PE" sz="2000" b="1" dirty="0" smtClean="0"/>
              <a:t>Monitoreo </a:t>
            </a:r>
            <a:r>
              <a:rPr lang="es-PE" sz="2000" b="1" dirty="0"/>
              <a:t>del programa articulado nutricional (4427601)</a:t>
            </a:r>
          </a:p>
        </p:txBody>
      </p:sp>
      <p:sp>
        <p:nvSpPr>
          <p:cNvPr id="3" name="Rectángulo 2"/>
          <p:cNvSpPr/>
          <p:nvPr/>
        </p:nvSpPr>
        <p:spPr>
          <a:xfrm>
            <a:off x="463638" y="1118908"/>
            <a:ext cx="103030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b="1" dirty="0"/>
              <a:t>Definición Operacional: </a:t>
            </a:r>
            <a:endParaRPr lang="es-PE" b="1" dirty="0" smtClean="0"/>
          </a:p>
          <a:p>
            <a:pPr algn="just"/>
            <a:r>
              <a:rPr lang="es-PE" dirty="0" smtClean="0"/>
              <a:t>Es </a:t>
            </a:r>
            <a:r>
              <a:rPr lang="es-PE" dirty="0"/>
              <a:t>una actividad de control gerencial, que implica un proceso sistemático de recolección, análisis y utilización de información para hacer seguimiento al progreso del programa presupuestal en la consecución de sus resultados para guiar las decisiones de gestión. </a:t>
            </a:r>
            <a:endParaRPr lang="es-PE" dirty="0" smtClean="0"/>
          </a:p>
          <a:p>
            <a:pPr algn="just"/>
            <a:endParaRPr lang="es-PE" dirty="0"/>
          </a:p>
          <a:p>
            <a:pPr algn="just"/>
            <a:r>
              <a:rPr lang="es-PE" dirty="0"/>
              <a:t>Las acciones están dirigidas a monitorear especialmente los indicadores de resultados inmediatos, intermedios, de producción física y ejecución presupuestal.</a:t>
            </a:r>
          </a:p>
        </p:txBody>
      </p:sp>
      <p:sp>
        <p:nvSpPr>
          <p:cNvPr id="4" name="Rectángulo 3"/>
          <p:cNvSpPr/>
          <p:nvPr/>
        </p:nvSpPr>
        <p:spPr>
          <a:xfrm>
            <a:off x="579547" y="3390988"/>
            <a:ext cx="1007127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sz="1600" b="1" dirty="0" smtClean="0"/>
              <a:t>COMPRENDE: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sz="1600" dirty="0" smtClean="0"/>
              <a:t>Generación </a:t>
            </a:r>
            <a:r>
              <a:rPr lang="es-PE" sz="1600" dirty="0"/>
              <a:t>de datos (registro y codificación) de diferentes fuentes.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sz="1600" dirty="0" smtClean="0"/>
              <a:t>Consulta </a:t>
            </a:r>
            <a:r>
              <a:rPr lang="es-PE" sz="1600" dirty="0"/>
              <a:t>ambulatoria (HIS), egresos y emergencias (SEM), hechos vitales (Defunciones) entre otros, es responsabilidad del personal que realiza la atención  o actividad, de acuerdo a lo establecido por la Oficina General de Estadística para cada subsistema. Estas actividades se realizan diariamente.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PE" sz="1600" dirty="0" smtClean="0"/>
              <a:t>Identificación </a:t>
            </a:r>
            <a:r>
              <a:rPr lang="es-PE" sz="1600" dirty="0"/>
              <a:t>y notificación epidemiológica de casos y sus determinantes de riesgo, es realizado por el epidemiólogo u otro personal de salud responsable de vigilancia epidemiológica de las unidades notificantes. Estas actividades se realizan diariamente.         </a:t>
            </a:r>
          </a:p>
        </p:txBody>
      </p:sp>
      <p:sp>
        <p:nvSpPr>
          <p:cNvPr id="6" name="Rectángulo 5"/>
          <p:cNvSpPr/>
          <p:nvPr/>
        </p:nvSpPr>
        <p:spPr>
          <a:xfrm>
            <a:off x="2260241" y="5677575"/>
            <a:ext cx="699322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dirty="0"/>
              <a:t>Unidad de </a:t>
            </a:r>
            <a:r>
              <a:rPr lang="es-PE" dirty="0" smtClean="0"/>
              <a:t>medida:  Informe</a:t>
            </a:r>
          </a:p>
          <a:p>
            <a:endParaRPr lang="es-PE" dirty="0"/>
          </a:p>
          <a:p>
            <a:r>
              <a:rPr lang="es-PE" dirty="0"/>
              <a:t>Criterio de Programación</a:t>
            </a:r>
            <a:r>
              <a:rPr lang="es-PE" dirty="0" smtClean="0"/>
              <a:t>: Un </a:t>
            </a:r>
            <a:r>
              <a:rPr lang="es-PE" dirty="0"/>
              <a:t>informe  trimestral en cada nivel.</a:t>
            </a:r>
          </a:p>
        </p:txBody>
      </p:sp>
    </p:spTree>
    <p:extLst>
      <p:ext uri="{BB962C8B-B14F-4D97-AF65-F5344CB8AC3E}">
        <p14:creationId xmlns:p14="http://schemas.microsoft.com/office/powerpoint/2010/main" val="3252120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9555" y="2440169"/>
            <a:ext cx="9942490" cy="4153813"/>
          </a:xfrm>
          <a:prstGeom prst="rect">
            <a:avLst/>
          </a:prstGeom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77" y="722129"/>
            <a:ext cx="11204620" cy="1718042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1371599" y="268755"/>
            <a:ext cx="81072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600" b="1" dirty="0"/>
              <a:t>Categoría de establecimiento de salud y nivel en el que se entrega la sub producto</a:t>
            </a:r>
          </a:p>
        </p:txBody>
      </p:sp>
    </p:spTree>
    <p:extLst>
      <p:ext uri="{BB962C8B-B14F-4D97-AF65-F5344CB8AC3E}">
        <p14:creationId xmlns:p14="http://schemas.microsoft.com/office/powerpoint/2010/main" val="1791639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468449" y="414150"/>
            <a:ext cx="7319493" cy="40011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s-PE" sz="2000" dirty="0" smtClean="0"/>
              <a:t>Supervisión </a:t>
            </a:r>
            <a:r>
              <a:rPr lang="es-PE" sz="2000" dirty="0"/>
              <a:t>del programa articulado nutricional (4427604)</a:t>
            </a:r>
          </a:p>
        </p:txBody>
      </p:sp>
      <p:sp>
        <p:nvSpPr>
          <p:cNvPr id="3" name="Rectángulo 2"/>
          <p:cNvSpPr/>
          <p:nvPr/>
        </p:nvSpPr>
        <p:spPr>
          <a:xfrm>
            <a:off x="656822" y="1460302"/>
            <a:ext cx="10006885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b="1" dirty="0"/>
              <a:t>Definición Operacional</a:t>
            </a:r>
            <a:r>
              <a:rPr lang="es-PE" b="1" dirty="0" smtClean="0"/>
              <a:t>:</a:t>
            </a:r>
          </a:p>
          <a:p>
            <a:pPr algn="just"/>
            <a:r>
              <a:rPr lang="es-PE" dirty="0" smtClean="0"/>
              <a:t>Es </a:t>
            </a:r>
            <a:r>
              <a:rPr lang="es-PE" dirty="0"/>
              <a:t>un proceso de interacción personal individual o grupal, basado en la enseñanza y aprendizaje entre supervisor(es) y supervisado(s) con el propósito de generar, transferir o fortalecer capacidades mutuas, orientadas a mejorar el desempeño del personal, verificar la calidad de los procesos de gestión, organización y prestación a nivel regional y local. </a:t>
            </a:r>
          </a:p>
        </p:txBody>
      </p:sp>
      <p:sp>
        <p:nvSpPr>
          <p:cNvPr id="4" name="Rectángulo 3"/>
          <p:cNvSpPr/>
          <p:nvPr/>
        </p:nvSpPr>
        <p:spPr>
          <a:xfrm>
            <a:off x="656822" y="3450190"/>
            <a:ext cx="10599312" cy="923330"/>
          </a:xfrm>
          <a:prstGeom prst="rect">
            <a:avLst/>
          </a:prstGeom>
          <a:solidFill>
            <a:srgbClr val="FFFF0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PE" dirty="0"/>
              <a:t>Esta actividad es realizada por  el equipo técnico  del Nivel Nacional (Ministerio de Salud (DGSP, CDC, OGPPM, OGTI, etc.), INS, entre otros)  y del Nivel Regional (DIRESA, IGSS, GERESA o Redes), según su competencia, utilizando  herramientas o instrumentos  estandarizados.</a:t>
            </a:r>
          </a:p>
        </p:txBody>
      </p:sp>
    </p:spTree>
    <p:extLst>
      <p:ext uri="{BB962C8B-B14F-4D97-AF65-F5344CB8AC3E}">
        <p14:creationId xmlns:p14="http://schemas.microsoft.com/office/powerpoint/2010/main" val="3572099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437882" y="697485"/>
            <a:ext cx="972354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dirty="0"/>
              <a:t>Categoría de establecimiento de salud y nivel en el que se entrega la sub producto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96" y="1251106"/>
            <a:ext cx="8358389" cy="1556488"/>
          </a:xfrm>
          <a:prstGeom prst="rect">
            <a:avLst/>
          </a:prstGeom>
        </p:spPr>
      </p:pic>
      <p:sp>
        <p:nvSpPr>
          <p:cNvPr id="4" name="Rectángulo 3"/>
          <p:cNvSpPr/>
          <p:nvPr/>
        </p:nvSpPr>
        <p:spPr>
          <a:xfrm>
            <a:off x="566670" y="2807594"/>
            <a:ext cx="94659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dirty="0"/>
              <a:t>Unidad de </a:t>
            </a:r>
            <a:r>
              <a:rPr lang="es-PE" dirty="0" smtClean="0"/>
              <a:t>medida:  Informe</a:t>
            </a:r>
          </a:p>
          <a:p>
            <a:endParaRPr lang="es-PE" dirty="0"/>
          </a:p>
          <a:p>
            <a:r>
              <a:rPr lang="es-PE" dirty="0"/>
              <a:t>Criterio de programación</a:t>
            </a:r>
            <a:r>
              <a:rPr lang="es-PE" dirty="0" smtClean="0"/>
              <a:t>: 01 </a:t>
            </a:r>
            <a:r>
              <a:rPr lang="es-PE" dirty="0"/>
              <a:t>informe  trimestral en cada nivel.</a:t>
            </a:r>
          </a:p>
        </p:txBody>
      </p:sp>
    </p:spTree>
    <p:extLst>
      <p:ext uri="{BB962C8B-B14F-4D97-AF65-F5344CB8AC3E}">
        <p14:creationId xmlns:p14="http://schemas.microsoft.com/office/powerpoint/2010/main" val="361769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/>
          <p:cNvSpPr/>
          <p:nvPr/>
        </p:nvSpPr>
        <p:spPr>
          <a:xfrm>
            <a:off x="1867437" y="555818"/>
            <a:ext cx="6812924" cy="4001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s-PE" sz="2000" dirty="0" smtClean="0"/>
              <a:t>Evaluación </a:t>
            </a:r>
            <a:r>
              <a:rPr lang="es-PE" sz="2000" dirty="0"/>
              <a:t>del programa articulado nutricional (4427603)</a:t>
            </a:r>
          </a:p>
        </p:txBody>
      </p:sp>
      <p:sp>
        <p:nvSpPr>
          <p:cNvPr id="6" name="Rectángulo 5"/>
          <p:cNvSpPr/>
          <p:nvPr/>
        </p:nvSpPr>
        <p:spPr>
          <a:xfrm>
            <a:off x="631065" y="1247697"/>
            <a:ext cx="1057355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PE" b="1" dirty="0"/>
              <a:t>Definición Operacional: </a:t>
            </a:r>
            <a:endParaRPr lang="es-PE" b="1" dirty="0" smtClean="0"/>
          </a:p>
          <a:p>
            <a:pPr algn="just"/>
            <a:r>
              <a:rPr lang="es-PE" dirty="0" smtClean="0"/>
              <a:t>Proceso </a:t>
            </a:r>
            <a:r>
              <a:rPr lang="es-PE" dirty="0"/>
              <a:t>que tiene como finalidad determinar el grado de eficacia, efectividad y eficiencia, del Programa Presupuestal en relación con sus objetivos y los recursos destinados para alcanzarlos; mediante el análisis de su ejecución, resultados e impacto con Criterios rigurosas, que permitan determinar las desviaciones y la adopción de medidas correctivas que garanticen el cumplimiento de las metas programadas y alcanzar los cambios en la población objetivo.</a:t>
            </a:r>
          </a:p>
        </p:txBody>
      </p:sp>
      <p:sp>
        <p:nvSpPr>
          <p:cNvPr id="7" name="Rectángulo 6"/>
          <p:cNvSpPr/>
          <p:nvPr/>
        </p:nvSpPr>
        <p:spPr>
          <a:xfrm>
            <a:off x="528034" y="3293792"/>
            <a:ext cx="10676585" cy="1200329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PE" dirty="0"/>
              <a:t>Los informes que se generan de las acciones de evaluación son alcanzados a los directivos y tomadores de decisión en cada nivel, así como al responsable  técnico del programa, coordinador de seguimiento y evaluación y coordinador  regional. Estos informes deben ser  publicados  y difundidos según corresponda</a:t>
            </a:r>
            <a:r>
              <a:rPr lang="es-PE" dirty="0" smtClean="0"/>
              <a:t>.</a:t>
            </a:r>
            <a:endParaRPr lang="es-PE" dirty="0"/>
          </a:p>
        </p:txBody>
      </p:sp>
      <p:sp>
        <p:nvSpPr>
          <p:cNvPr id="8" name="Rectángulo 7"/>
          <p:cNvSpPr/>
          <p:nvPr/>
        </p:nvSpPr>
        <p:spPr>
          <a:xfrm>
            <a:off x="528034" y="5309529"/>
            <a:ext cx="10676585" cy="923330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s-PE" dirty="0" smtClean="0"/>
              <a:t>El </a:t>
            </a:r>
            <a:r>
              <a:rPr lang="es-PE" dirty="0"/>
              <a:t>informe de evaluación debe contener como mínimo, los  resultados de la evaluación de  indicadores de desempeño (finales, intermedios, inmediatos y de producción física) así como el correspondiente análisis, conclusiones y recomendaciones.</a:t>
            </a:r>
          </a:p>
        </p:txBody>
      </p:sp>
    </p:spTree>
    <p:extLst>
      <p:ext uri="{BB962C8B-B14F-4D97-AF65-F5344CB8AC3E}">
        <p14:creationId xmlns:p14="http://schemas.microsoft.com/office/powerpoint/2010/main" val="417982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2055" y="2229045"/>
            <a:ext cx="8190962" cy="3562148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599" y="799491"/>
            <a:ext cx="9266350" cy="1429554"/>
          </a:xfrm>
          <a:prstGeom prst="rect">
            <a:avLst/>
          </a:prstGeom>
        </p:spPr>
      </p:pic>
      <p:sp>
        <p:nvSpPr>
          <p:cNvPr id="6" name="Rectángulo 5"/>
          <p:cNvSpPr/>
          <p:nvPr/>
        </p:nvSpPr>
        <p:spPr>
          <a:xfrm>
            <a:off x="1371599" y="268755"/>
            <a:ext cx="810725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sz="1600" b="1" dirty="0"/>
              <a:t>Categoría de establecimiento de salud y nivel en el que se entrega la sub producto</a:t>
            </a:r>
          </a:p>
        </p:txBody>
      </p:sp>
      <p:sp>
        <p:nvSpPr>
          <p:cNvPr id="7" name="Rectángulo 6"/>
          <p:cNvSpPr/>
          <p:nvPr/>
        </p:nvSpPr>
        <p:spPr>
          <a:xfrm>
            <a:off x="885422" y="5983376"/>
            <a:ext cx="907960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PE" dirty="0"/>
              <a:t>Unidad de </a:t>
            </a:r>
            <a:r>
              <a:rPr lang="es-PE" dirty="0" smtClean="0"/>
              <a:t>medida:  </a:t>
            </a:r>
            <a:r>
              <a:rPr lang="es-PE" dirty="0"/>
              <a:t>Informe</a:t>
            </a:r>
          </a:p>
          <a:p>
            <a:r>
              <a:rPr lang="es-PE" dirty="0"/>
              <a:t>Criterio de Programación</a:t>
            </a:r>
            <a:r>
              <a:rPr lang="es-PE" dirty="0" smtClean="0"/>
              <a:t>: Dos </a:t>
            </a:r>
            <a:r>
              <a:rPr lang="es-PE" dirty="0"/>
              <a:t>informes (01 semestral y 01 anual) en cada nivel.</a:t>
            </a:r>
          </a:p>
        </p:txBody>
      </p:sp>
    </p:spTree>
    <p:extLst>
      <p:ext uri="{BB962C8B-B14F-4D97-AF65-F5344CB8AC3E}">
        <p14:creationId xmlns:p14="http://schemas.microsoft.com/office/powerpoint/2010/main" val="4219779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r="18503" b="63106"/>
          <a:stretch/>
        </p:blipFill>
        <p:spPr>
          <a:xfrm>
            <a:off x="638053" y="615275"/>
            <a:ext cx="8557462" cy="2179133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/>
          <a:srcRect r="46329" b="32078"/>
          <a:stretch/>
        </p:blipFill>
        <p:spPr>
          <a:xfrm>
            <a:off x="1825503" y="3045519"/>
            <a:ext cx="5773031" cy="3690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018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CuadroTexto"/>
          <p:cNvSpPr txBox="1"/>
          <p:nvPr/>
        </p:nvSpPr>
        <p:spPr>
          <a:xfrm>
            <a:off x="695015" y="2222937"/>
            <a:ext cx="985673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PE" sz="3600" dirty="0" smtClean="0"/>
              <a:t>EVALUACION DE INDICADORES DE DESEMPEÑO</a:t>
            </a:r>
          </a:p>
          <a:p>
            <a:pPr algn="ctr"/>
            <a:r>
              <a:rPr lang="es-PE" sz="3600" dirty="0" smtClean="0"/>
              <a:t>   PAN- ENDES</a:t>
            </a:r>
            <a:br>
              <a:rPr lang="es-PE" sz="3600" dirty="0" smtClean="0"/>
            </a:br>
            <a:endParaRPr lang="es-PE" sz="3600" dirty="0"/>
          </a:p>
        </p:txBody>
      </p:sp>
      <p:pic>
        <p:nvPicPr>
          <p:cNvPr id="6" name="Imagen 5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46" y="15220"/>
            <a:ext cx="3243580" cy="417195"/>
          </a:xfrm>
          <a:prstGeom prst="rect">
            <a:avLst/>
          </a:prstGeom>
        </p:spPr>
      </p:pic>
      <p:pic>
        <p:nvPicPr>
          <p:cNvPr id="4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6308" y="4603750"/>
            <a:ext cx="3290888" cy="225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061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837127" y="636483"/>
            <a:ext cx="7212170" cy="1140801"/>
          </a:xfrm>
          <a:solidFill>
            <a:schemeClr val="accent2">
              <a:lumMod val="60000"/>
              <a:lumOff val="40000"/>
            </a:schemeClr>
          </a:solidFill>
          <a:ln>
            <a:solidFill>
              <a:schemeClr val="accent4">
                <a:lumMod val="60000"/>
                <a:lumOff val="40000"/>
              </a:schemeClr>
            </a:solidFill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 anchorCtr="1">
            <a:noAutofit/>
          </a:bodyPr>
          <a:lstStyle/>
          <a:p>
            <a:pPr>
              <a:defRPr/>
            </a:pPr>
            <a:r>
              <a:rPr lang="es-ES_tradnl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s-ES_tradnl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ES_tradnl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INDICADOR</a:t>
            </a:r>
            <a:r>
              <a:rPr lang="es-ES_tradnl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s-ES_tradnl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r>
              <a:rPr lang="es-ES" altLang="es-PE" dirty="0">
                <a:solidFill>
                  <a:schemeClr val="tx1"/>
                </a:solidFill>
              </a:rPr>
              <a:t>Un indicador es una característica o variable que se</a:t>
            </a:r>
            <a:br>
              <a:rPr lang="es-ES" altLang="es-PE" dirty="0">
                <a:solidFill>
                  <a:schemeClr val="tx1"/>
                </a:solidFill>
              </a:rPr>
            </a:br>
            <a:r>
              <a:rPr lang="es-ES" altLang="es-PE" dirty="0">
                <a:solidFill>
                  <a:schemeClr val="tx1"/>
                </a:solidFill>
              </a:rPr>
              <a:t>puede medir,  en una población determinada</a:t>
            </a:r>
            <a:r>
              <a:rPr lang="es-ES_tradnl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/>
            </a:r>
            <a:br>
              <a:rPr lang="es-ES_tradnl" dirty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</a:br>
            <a:endParaRPr lang="es-ES" dirty="0">
              <a:solidFill>
                <a:schemeClr val="tx1"/>
              </a:solidFill>
            </a:endParaRPr>
          </a:p>
        </p:txBody>
      </p:sp>
      <p:pic>
        <p:nvPicPr>
          <p:cNvPr id="24581" name="Imagen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26"/>
            <a:ext cx="258603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36"/>
          <p:cNvSpPr>
            <a:spLocks noChangeArrowheads="1"/>
          </p:cNvSpPr>
          <p:nvPr/>
        </p:nvSpPr>
        <p:spPr bwMode="auto">
          <a:xfrm>
            <a:off x="3709193" y="3803404"/>
            <a:ext cx="762000" cy="609600"/>
          </a:xfrm>
          <a:prstGeom prst="can">
            <a:avLst>
              <a:gd name="adj" fmla="val 25000"/>
            </a:avLst>
          </a:prstGeom>
          <a:solidFill>
            <a:srgbClr val="CCCCFF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PE" sz="1400" b="1">
                <a:latin typeface="Arial" panose="020B0604020202020204" pitchFamily="34" charset="0"/>
              </a:rPr>
              <a:t>BDatos</a:t>
            </a:r>
          </a:p>
        </p:txBody>
      </p:sp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696118" y="2171454"/>
            <a:ext cx="4032250" cy="1439862"/>
          </a:xfrm>
          <a:prstGeom prst="roundRect">
            <a:avLst>
              <a:gd name="adj" fmla="val 7435"/>
            </a:avLst>
          </a:prstGeom>
          <a:solidFill>
            <a:srgbClr val="FF9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PE" altLang="es-PE" sz="1800">
              <a:latin typeface="Arial" panose="020B0604020202020204" pitchFamily="34" charset="0"/>
            </a:endParaRPr>
          </a:p>
        </p:txBody>
      </p:sp>
      <p:sp>
        <p:nvSpPr>
          <p:cNvPr id="9" name="AutoShape 3"/>
          <p:cNvSpPr>
            <a:spLocks noChangeArrowheads="1"/>
          </p:cNvSpPr>
          <p:nvPr/>
        </p:nvSpPr>
        <p:spPr bwMode="auto">
          <a:xfrm>
            <a:off x="4909343" y="2171454"/>
            <a:ext cx="4032250" cy="1439862"/>
          </a:xfrm>
          <a:prstGeom prst="roundRect">
            <a:avLst>
              <a:gd name="adj" fmla="val 7435"/>
            </a:avLst>
          </a:prstGeom>
          <a:solidFill>
            <a:srgbClr val="C2B906"/>
          </a:solidFill>
          <a:ln>
            <a:noFill/>
          </a:ln>
          <a:extLst>
            <a:ext uri="{91240B29-F687-4F45-9708-019B960494DF}">
              <a14:hiddenLine xmlns:a14="http://schemas.microsoft.com/office/drawing/2010/main" w="3175" algn="ctr">
                <a:solidFill>
                  <a:srgbClr val="000000"/>
                </a:solidFill>
                <a:prstDash val="dash"/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PE" altLang="es-PE" sz="1800">
              <a:latin typeface="Arial" panose="020B0604020202020204" pitchFamily="34" charset="0"/>
            </a:endParaRPr>
          </a:p>
        </p:txBody>
      </p:sp>
      <p:sp>
        <p:nvSpPr>
          <p:cNvPr id="10" name="Rectangle 4"/>
          <p:cNvSpPr>
            <a:spLocks noChangeArrowheads="1"/>
          </p:cNvSpPr>
          <p:nvPr/>
        </p:nvSpPr>
        <p:spPr bwMode="auto">
          <a:xfrm>
            <a:off x="769144" y="2255591"/>
            <a:ext cx="1074737" cy="1295400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66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PE" sz="1600" b="1">
                <a:solidFill>
                  <a:srgbClr val="990000"/>
                </a:solidFill>
                <a:latin typeface="Arial Narrow" panose="020B0606020202030204" pitchFamily="34" charset="0"/>
              </a:rPr>
              <a:t>Insumos</a:t>
            </a:r>
          </a:p>
        </p:txBody>
      </p:sp>
      <p:sp>
        <p:nvSpPr>
          <p:cNvPr id="11" name="Rectangle 5"/>
          <p:cNvSpPr>
            <a:spLocks noChangeArrowheads="1"/>
          </p:cNvSpPr>
          <p:nvPr/>
        </p:nvSpPr>
        <p:spPr bwMode="auto">
          <a:xfrm>
            <a:off x="2166144" y="2255591"/>
            <a:ext cx="1074737" cy="1295400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66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PE" sz="1600" b="1">
                <a:solidFill>
                  <a:srgbClr val="990000"/>
                </a:solidFill>
                <a:latin typeface="Arial Narrow" panose="020B0606020202030204" pitchFamily="34" charset="0"/>
              </a:rPr>
              <a:t>Actividades</a:t>
            </a:r>
          </a:p>
        </p:txBody>
      </p:sp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3572669" y="2255591"/>
            <a:ext cx="1074737" cy="1295400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66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PE" sz="1600" b="1">
                <a:solidFill>
                  <a:srgbClr val="990000"/>
                </a:solidFill>
                <a:latin typeface="Arial Narrow" panose="020B0606020202030204" pitchFamily="34" charset="0"/>
              </a:rPr>
              <a:t>Productos</a:t>
            </a:r>
          </a:p>
        </p:txBody>
      </p:sp>
      <p:sp>
        <p:nvSpPr>
          <p:cNvPr id="13" name="Rectangle 7"/>
          <p:cNvSpPr>
            <a:spLocks noChangeArrowheads="1"/>
          </p:cNvSpPr>
          <p:nvPr/>
        </p:nvSpPr>
        <p:spPr bwMode="auto">
          <a:xfrm>
            <a:off x="4953794" y="2255591"/>
            <a:ext cx="1074737" cy="1295400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66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PE" sz="1600" b="1">
                <a:solidFill>
                  <a:srgbClr val="990000"/>
                </a:solidFill>
                <a:latin typeface="Arial Narrow" panose="020B0606020202030204" pitchFamily="34" charset="0"/>
              </a:rPr>
              <a:t>Corto plazo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PE" sz="1600" b="1">
                <a:solidFill>
                  <a:srgbClr val="990000"/>
                </a:solidFill>
                <a:latin typeface="Arial Narrow" panose="020B0606020202030204" pitchFamily="34" charset="0"/>
              </a:rPr>
              <a:t>Resultados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PE" sz="1600" b="1">
                <a:solidFill>
                  <a:srgbClr val="990000"/>
                </a:solidFill>
                <a:latin typeface="Arial Narrow" panose="020B0606020202030204" pitchFamily="34" charset="0"/>
              </a:rPr>
              <a:t>y efectos</a:t>
            </a:r>
          </a:p>
        </p:txBody>
      </p:sp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6373019" y="2255591"/>
            <a:ext cx="1074737" cy="1295400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66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PE" sz="1600" b="1">
                <a:solidFill>
                  <a:srgbClr val="990000"/>
                </a:solidFill>
                <a:latin typeface="Arial Narrow" panose="020B0606020202030204" pitchFamily="34" charset="0"/>
              </a:rPr>
              <a:t>Mediano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PE" sz="1600" b="1">
                <a:solidFill>
                  <a:srgbClr val="990000"/>
                </a:solidFill>
                <a:latin typeface="Arial Narrow" panose="020B0606020202030204" pitchFamily="34" charset="0"/>
              </a:rPr>
              <a:t>plazo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PE" sz="1600" b="1">
                <a:solidFill>
                  <a:srgbClr val="990000"/>
                </a:solidFill>
                <a:latin typeface="Arial Narrow" panose="020B0606020202030204" pitchFamily="34" charset="0"/>
              </a:rPr>
              <a:t>Resultados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PE" sz="1600" b="1">
                <a:solidFill>
                  <a:srgbClr val="990000"/>
                </a:solidFill>
                <a:latin typeface="Arial Narrow" panose="020B0606020202030204" pitchFamily="34" charset="0"/>
              </a:rPr>
              <a:t>y efectos</a:t>
            </a:r>
          </a:p>
        </p:txBody>
      </p:sp>
      <p:sp>
        <p:nvSpPr>
          <p:cNvPr id="15" name="Rectangle 9"/>
          <p:cNvSpPr>
            <a:spLocks noChangeArrowheads="1"/>
          </p:cNvSpPr>
          <p:nvPr/>
        </p:nvSpPr>
        <p:spPr bwMode="auto">
          <a:xfrm>
            <a:off x="7755730" y="2255591"/>
            <a:ext cx="1074738" cy="1295400"/>
          </a:xfrm>
          <a:prstGeom prst="rect">
            <a:avLst/>
          </a:prstGeom>
          <a:solidFill>
            <a:srgbClr val="FFFF99"/>
          </a:solidFill>
          <a:ln w="9525" algn="ctr">
            <a:solidFill>
              <a:srgbClr val="6633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PE" sz="1600" b="1">
                <a:solidFill>
                  <a:srgbClr val="990000"/>
                </a:solidFill>
                <a:latin typeface="Arial Narrow" panose="020B0606020202030204" pitchFamily="34" charset="0"/>
              </a:rPr>
              <a:t>Largo plazo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PE" sz="1600" b="1">
                <a:solidFill>
                  <a:srgbClr val="990000"/>
                </a:solidFill>
                <a:latin typeface="Arial Narrow" panose="020B0606020202030204" pitchFamily="34" charset="0"/>
              </a:rPr>
              <a:t>Resultados</a:t>
            </a: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PE" sz="1600" b="1">
                <a:solidFill>
                  <a:srgbClr val="990000"/>
                </a:solidFill>
                <a:latin typeface="Arial Narrow" panose="020B0606020202030204" pitchFamily="34" charset="0"/>
              </a:rPr>
              <a:t>y efectos</a:t>
            </a:r>
          </a:p>
        </p:txBody>
      </p:sp>
      <p:sp>
        <p:nvSpPr>
          <p:cNvPr id="16" name="AutoShape 10"/>
          <p:cNvSpPr>
            <a:spLocks noChangeArrowheads="1"/>
          </p:cNvSpPr>
          <p:nvPr/>
        </p:nvSpPr>
        <p:spPr bwMode="auto">
          <a:xfrm>
            <a:off x="1848644" y="2796930"/>
            <a:ext cx="288925" cy="287337"/>
          </a:xfrm>
          <a:prstGeom prst="rightArrow">
            <a:avLst>
              <a:gd name="adj1" fmla="val 50278"/>
              <a:gd name="adj2" fmla="val 60220"/>
            </a:avLst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PE" altLang="es-PE" sz="1800">
              <a:latin typeface="Arial" panose="020B0604020202020204" pitchFamily="34" charset="0"/>
            </a:endParaRPr>
          </a:p>
        </p:txBody>
      </p:sp>
      <p:sp>
        <p:nvSpPr>
          <p:cNvPr id="17" name="AutoShape 11"/>
          <p:cNvSpPr>
            <a:spLocks noChangeArrowheads="1"/>
          </p:cNvSpPr>
          <p:nvPr/>
        </p:nvSpPr>
        <p:spPr bwMode="auto">
          <a:xfrm>
            <a:off x="3251994" y="2796930"/>
            <a:ext cx="288925" cy="287337"/>
          </a:xfrm>
          <a:prstGeom prst="rightArrow">
            <a:avLst>
              <a:gd name="adj1" fmla="val 50278"/>
              <a:gd name="adj2" fmla="val 60220"/>
            </a:avLst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PE" altLang="es-PE" sz="1800">
              <a:latin typeface="Arial" panose="020B0604020202020204" pitchFamily="34" charset="0"/>
            </a:endParaRPr>
          </a:p>
        </p:txBody>
      </p:sp>
      <p:sp>
        <p:nvSpPr>
          <p:cNvPr id="18" name="AutoShape 12"/>
          <p:cNvSpPr>
            <a:spLocks noChangeArrowheads="1"/>
          </p:cNvSpPr>
          <p:nvPr/>
        </p:nvSpPr>
        <p:spPr bwMode="auto">
          <a:xfrm>
            <a:off x="4656931" y="2796930"/>
            <a:ext cx="288925" cy="287337"/>
          </a:xfrm>
          <a:prstGeom prst="rightArrow">
            <a:avLst>
              <a:gd name="adj1" fmla="val 50278"/>
              <a:gd name="adj2" fmla="val 60220"/>
            </a:avLst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PE" altLang="es-PE" sz="1800">
              <a:latin typeface="Arial" panose="020B0604020202020204" pitchFamily="34" charset="0"/>
            </a:endParaRPr>
          </a:p>
        </p:txBody>
      </p:sp>
      <p:sp>
        <p:nvSpPr>
          <p:cNvPr id="19" name="AutoShape 13"/>
          <p:cNvSpPr>
            <a:spLocks noChangeArrowheads="1"/>
          </p:cNvSpPr>
          <p:nvPr/>
        </p:nvSpPr>
        <p:spPr bwMode="auto">
          <a:xfrm>
            <a:off x="6060281" y="2796930"/>
            <a:ext cx="288925" cy="287337"/>
          </a:xfrm>
          <a:prstGeom prst="rightArrow">
            <a:avLst>
              <a:gd name="adj1" fmla="val 50278"/>
              <a:gd name="adj2" fmla="val 60220"/>
            </a:avLst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PE" altLang="es-PE" sz="1800">
              <a:latin typeface="Arial" panose="020B0604020202020204" pitchFamily="34" charset="0"/>
            </a:endParaRPr>
          </a:p>
        </p:txBody>
      </p:sp>
      <p:sp>
        <p:nvSpPr>
          <p:cNvPr id="20" name="AutoShape 14"/>
          <p:cNvSpPr>
            <a:spLocks noChangeArrowheads="1"/>
          </p:cNvSpPr>
          <p:nvPr/>
        </p:nvSpPr>
        <p:spPr bwMode="auto">
          <a:xfrm>
            <a:off x="7465219" y="2796930"/>
            <a:ext cx="288925" cy="287337"/>
          </a:xfrm>
          <a:prstGeom prst="rightArrow">
            <a:avLst>
              <a:gd name="adj1" fmla="val 50278"/>
              <a:gd name="adj2" fmla="val 60220"/>
            </a:avLst>
          </a:prstGeom>
          <a:solidFill>
            <a:srgbClr val="9933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PE" altLang="es-PE" sz="1800">
              <a:latin typeface="Arial" panose="020B0604020202020204" pitchFamily="34" charset="0"/>
            </a:endParaRPr>
          </a:p>
        </p:txBody>
      </p:sp>
      <p:cxnSp>
        <p:nvCxnSpPr>
          <p:cNvPr id="21" name="AutoShape 22"/>
          <p:cNvCxnSpPr>
            <a:cxnSpLocks noChangeShapeType="1"/>
            <a:stCxn id="12" idx="2"/>
          </p:cNvCxnSpPr>
          <p:nvPr/>
        </p:nvCxnSpPr>
        <p:spPr bwMode="auto">
          <a:xfrm>
            <a:off x="4110830" y="3550992"/>
            <a:ext cx="0" cy="2889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AutoShape 25"/>
          <p:cNvCxnSpPr>
            <a:cxnSpLocks noChangeShapeType="1"/>
            <a:stCxn id="15" idx="2"/>
          </p:cNvCxnSpPr>
          <p:nvPr/>
        </p:nvCxnSpPr>
        <p:spPr bwMode="auto">
          <a:xfrm>
            <a:off x="8293893" y="3550992"/>
            <a:ext cx="0" cy="2889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" name="AutoShape 31"/>
          <p:cNvSpPr>
            <a:spLocks noChangeArrowheads="1"/>
          </p:cNvSpPr>
          <p:nvPr/>
        </p:nvSpPr>
        <p:spPr bwMode="auto">
          <a:xfrm>
            <a:off x="8052593" y="3803404"/>
            <a:ext cx="533400" cy="533400"/>
          </a:xfrm>
          <a:prstGeom prst="foldedCorner">
            <a:avLst>
              <a:gd name="adj" fmla="val 35417"/>
            </a:avLst>
          </a:prstGeom>
          <a:solidFill>
            <a:srgbClr val="CCCCFF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PE" sz="400" b="1">
                <a:latin typeface="Arial" panose="020B0604020202020204" pitchFamily="34" charset="0"/>
              </a:rPr>
              <a:t>Aaaaaaaaa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PE" sz="400" b="1">
                <a:latin typeface="Arial" panose="020B0604020202020204" pitchFamily="34" charset="0"/>
              </a:rPr>
              <a:t>Aaaaaaaa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PE" sz="400" b="1">
                <a:latin typeface="Arial" panose="020B0604020202020204" pitchFamily="34" charset="0"/>
              </a:rPr>
              <a:t>Aaaaaaaa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PE" sz="400" b="1">
                <a:latin typeface="Arial" panose="020B0604020202020204" pitchFamily="34" charset="0"/>
              </a:rPr>
              <a:t>Aaaaaaaaa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PE" sz="400" b="1">
                <a:latin typeface="Arial" panose="020B0604020202020204" pitchFamily="34" charset="0"/>
              </a:rPr>
              <a:t>Aaaaaaaa</a:t>
            </a:r>
          </a:p>
        </p:txBody>
      </p:sp>
      <p:cxnSp>
        <p:nvCxnSpPr>
          <p:cNvPr id="24" name="AutoShape 32"/>
          <p:cNvCxnSpPr>
            <a:cxnSpLocks noChangeShapeType="1"/>
          </p:cNvCxnSpPr>
          <p:nvPr/>
        </p:nvCxnSpPr>
        <p:spPr bwMode="auto">
          <a:xfrm>
            <a:off x="6846093" y="3550992"/>
            <a:ext cx="0" cy="2889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AutoShape 33"/>
          <p:cNvSpPr>
            <a:spLocks noChangeArrowheads="1"/>
          </p:cNvSpPr>
          <p:nvPr/>
        </p:nvSpPr>
        <p:spPr bwMode="auto">
          <a:xfrm>
            <a:off x="6604793" y="3803404"/>
            <a:ext cx="533400" cy="533400"/>
          </a:xfrm>
          <a:prstGeom prst="foldedCorner">
            <a:avLst>
              <a:gd name="adj" fmla="val 35417"/>
            </a:avLst>
          </a:prstGeom>
          <a:solidFill>
            <a:srgbClr val="CCCCFF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PE" sz="400" b="1">
                <a:latin typeface="Arial" panose="020B0604020202020204" pitchFamily="34" charset="0"/>
              </a:rPr>
              <a:t>Aaaaaaaaa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PE" sz="400" b="1">
                <a:latin typeface="Arial" panose="020B0604020202020204" pitchFamily="34" charset="0"/>
              </a:rPr>
              <a:t>Aaaaaaaa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PE" sz="400" b="1">
                <a:latin typeface="Arial" panose="020B0604020202020204" pitchFamily="34" charset="0"/>
              </a:rPr>
              <a:t>Aaaaaaaa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PE" sz="400" b="1">
                <a:latin typeface="Arial" panose="020B0604020202020204" pitchFamily="34" charset="0"/>
              </a:rPr>
              <a:t>Aaaaaaaaa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PE" sz="400" b="1">
                <a:latin typeface="Arial" panose="020B0604020202020204" pitchFamily="34" charset="0"/>
              </a:rPr>
              <a:t>Aaaaaaaa</a:t>
            </a:r>
          </a:p>
        </p:txBody>
      </p:sp>
      <p:cxnSp>
        <p:nvCxnSpPr>
          <p:cNvPr id="26" name="AutoShape 34"/>
          <p:cNvCxnSpPr>
            <a:cxnSpLocks noChangeShapeType="1"/>
          </p:cNvCxnSpPr>
          <p:nvPr/>
        </p:nvCxnSpPr>
        <p:spPr bwMode="auto">
          <a:xfrm>
            <a:off x="5474493" y="3550992"/>
            <a:ext cx="0" cy="2889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" name="AutoShape 35"/>
          <p:cNvSpPr>
            <a:spLocks noChangeArrowheads="1"/>
          </p:cNvSpPr>
          <p:nvPr/>
        </p:nvSpPr>
        <p:spPr bwMode="auto">
          <a:xfrm>
            <a:off x="5233193" y="3803404"/>
            <a:ext cx="533400" cy="533400"/>
          </a:xfrm>
          <a:prstGeom prst="foldedCorner">
            <a:avLst>
              <a:gd name="adj" fmla="val 35417"/>
            </a:avLst>
          </a:prstGeom>
          <a:solidFill>
            <a:srgbClr val="CCCCFF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PE" sz="400" b="1">
                <a:latin typeface="Arial" panose="020B0604020202020204" pitchFamily="34" charset="0"/>
              </a:rPr>
              <a:t>Aaaaaaaaa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PE" sz="400" b="1">
                <a:latin typeface="Arial" panose="020B0604020202020204" pitchFamily="34" charset="0"/>
              </a:rPr>
              <a:t>Aaaaaaaa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PE" sz="400" b="1">
                <a:latin typeface="Arial" panose="020B0604020202020204" pitchFamily="34" charset="0"/>
              </a:rPr>
              <a:t>Aaaaaaaa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PE" sz="400" b="1">
                <a:latin typeface="Arial" panose="020B0604020202020204" pitchFamily="34" charset="0"/>
              </a:rPr>
              <a:t>Aaaaaaaaa</a:t>
            </a:r>
          </a:p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PE" sz="400" b="1">
                <a:latin typeface="Arial" panose="020B0604020202020204" pitchFamily="34" charset="0"/>
              </a:rPr>
              <a:t>Aaaaaaaa</a:t>
            </a:r>
          </a:p>
        </p:txBody>
      </p:sp>
      <p:sp>
        <p:nvSpPr>
          <p:cNvPr id="28" name="AutoShape 39"/>
          <p:cNvSpPr>
            <a:spLocks noChangeArrowheads="1"/>
          </p:cNvSpPr>
          <p:nvPr/>
        </p:nvSpPr>
        <p:spPr bwMode="auto">
          <a:xfrm>
            <a:off x="889793" y="3803404"/>
            <a:ext cx="762000" cy="609600"/>
          </a:xfrm>
          <a:prstGeom prst="can">
            <a:avLst>
              <a:gd name="adj" fmla="val 25000"/>
            </a:avLst>
          </a:prstGeom>
          <a:solidFill>
            <a:srgbClr val="CCCCFF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PE" sz="1400" b="1">
                <a:latin typeface="Arial" panose="020B0604020202020204" pitchFamily="34" charset="0"/>
              </a:rPr>
              <a:t>BDatos</a:t>
            </a:r>
          </a:p>
        </p:txBody>
      </p:sp>
      <p:cxnSp>
        <p:nvCxnSpPr>
          <p:cNvPr id="29" name="AutoShape 40"/>
          <p:cNvCxnSpPr>
            <a:cxnSpLocks noChangeShapeType="1"/>
          </p:cNvCxnSpPr>
          <p:nvPr/>
        </p:nvCxnSpPr>
        <p:spPr bwMode="auto">
          <a:xfrm>
            <a:off x="1291430" y="3550992"/>
            <a:ext cx="0" cy="2889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AutoShape 41"/>
          <p:cNvSpPr>
            <a:spLocks noChangeArrowheads="1"/>
          </p:cNvSpPr>
          <p:nvPr/>
        </p:nvSpPr>
        <p:spPr bwMode="auto">
          <a:xfrm>
            <a:off x="2413793" y="3879604"/>
            <a:ext cx="533400" cy="533400"/>
          </a:xfrm>
          <a:prstGeom prst="foldedCorner">
            <a:avLst>
              <a:gd name="adj" fmla="val 35417"/>
            </a:avLst>
          </a:prstGeom>
          <a:solidFill>
            <a:srgbClr val="CCCCFF"/>
          </a:solidFill>
          <a:ln w="9525">
            <a:solidFill>
              <a:schemeClr val="accent2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s-PE" sz="2000" b="1">
                <a:latin typeface="Impact" panose="020B0806030902050204" pitchFamily="34" charset="0"/>
              </a:rPr>
              <a:t>√</a:t>
            </a:r>
          </a:p>
        </p:txBody>
      </p:sp>
      <p:cxnSp>
        <p:nvCxnSpPr>
          <p:cNvPr id="31" name="AutoShape 42"/>
          <p:cNvCxnSpPr>
            <a:cxnSpLocks noChangeShapeType="1"/>
          </p:cNvCxnSpPr>
          <p:nvPr/>
        </p:nvCxnSpPr>
        <p:spPr bwMode="auto">
          <a:xfrm>
            <a:off x="2642393" y="3574805"/>
            <a:ext cx="0" cy="2889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2" name="AutoShape 20"/>
          <p:cNvSpPr>
            <a:spLocks noChangeArrowheads="1"/>
          </p:cNvSpPr>
          <p:nvPr/>
        </p:nvSpPr>
        <p:spPr bwMode="auto">
          <a:xfrm rot="16200000" flipV="1">
            <a:off x="8184355" y="4492379"/>
            <a:ext cx="215900" cy="215900"/>
          </a:xfrm>
          <a:prstGeom prst="rightArrow">
            <a:avLst>
              <a:gd name="adj1" fmla="val 62435"/>
              <a:gd name="adj2" fmla="val 100000"/>
            </a:avLst>
          </a:prstGeom>
          <a:solidFill>
            <a:schemeClr val="accent2"/>
          </a:solidFill>
          <a:ln w="952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PE" altLang="es-PE" sz="1800">
              <a:latin typeface="Arial" panose="020B0604020202020204" pitchFamily="34" charset="0"/>
            </a:endParaRPr>
          </a:p>
        </p:txBody>
      </p:sp>
      <p:sp>
        <p:nvSpPr>
          <p:cNvPr id="33" name="Text Box 33"/>
          <p:cNvSpPr txBox="1">
            <a:spLocks noChangeArrowheads="1"/>
          </p:cNvSpPr>
          <p:nvPr/>
        </p:nvSpPr>
        <p:spPr bwMode="auto">
          <a:xfrm>
            <a:off x="4439444" y="4713041"/>
            <a:ext cx="4681537" cy="8318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PE" sz="8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PE" sz="8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PE" sz="8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PE" sz="8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PE" sz="8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PE" sz="800" b="1">
              <a:latin typeface="Arial" panose="020B0604020202020204" pitchFamily="34" charset="0"/>
            </a:endParaRPr>
          </a:p>
        </p:txBody>
      </p:sp>
      <p:sp>
        <p:nvSpPr>
          <p:cNvPr id="34" name="AutoShape 20"/>
          <p:cNvSpPr>
            <a:spLocks noChangeArrowheads="1"/>
          </p:cNvSpPr>
          <p:nvPr/>
        </p:nvSpPr>
        <p:spPr bwMode="auto">
          <a:xfrm rot="16200000" flipV="1">
            <a:off x="5376068" y="4498729"/>
            <a:ext cx="215900" cy="215900"/>
          </a:xfrm>
          <a:prstGeom prst="rightArrow">
            <a:avLst>
              <a:gd name="adj1" fmla="val 62435"/>
              <a:gd name="adj2" fmla="val 100000"/>
            </a:avLst>
          </a:prstGeom>
          <a:solidFill>
            <a:schemeClr val="accent2"/>
          </a:solidFill>
          <a:ln w="952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PE" altLang="es-PE" sz="1800">
              <a:latin typeface="Arial" panose="020B0604020202020204" pitchFamily="34" charset="0"/>
            </a:endParaRPr>
          </a:p>
        </p:txBody>
      </p:sp>
      <p:sp>
        <p:nvSpPr>
          <p:cNvPr id="35" name="Text Box 28"/>
          <p:cNvSpPr txBox="1">
            <a:spLocks noChangeArrowheads="1"/>
          </p:cNvSpPr>
          <p:nvPr/>
        </p:nvSpPr>
        <p:spPr bwMode="auto">
          <a:xfrm>
            <a:off x="4799806" y="4941641"/>
            <a:ext cx="3960813" cy="584200"/>
          </a:xfrm>
          <a:prstGeom prst="rect">
            <a:avLst/>
          </a:prstGeom>
          <a:solidFill>
            <a:srgbClr val="CCCC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PE" sz="1600" b="1">
                <a:latin typeface="Arial" panose="020B0604020202020204" pitchFamily="34" charset="0"/>
              </a:rPr>
              <a:t>ENCUESTA ENDES  A LA POBLACION CADA AÑO</a:t>
            </a:r>
            <a:endParaRPr lang="es-ES" altLang="es-PE" sz="800" b="1">
              <a:latin typeface="Arial" panose="020B0604020202020204" pitchFamily="34" charset="0"/>
            </a:endParaRPr>
          </a:p>
        </p:txBody>
      </p:sp>
      <p:sp>
        <p:nvSpPr>
          <p:cNvPr id="36" name="AutoShape 20"/>
          <p:cNvSpPr>
            <a:spLocks noChangeArrowheads="1"/>
          </p:cNvSpPr>
          <p:nvPr/>
        </p:nvSpPr>
        <p:spPr bwMode="auto">
          <a:xfrm rot="16200000" flipV="1">
            <a:off x="6744493" y="4487616"/>
            <a:ext cx="215900" cy="215900"/>
          </a:xfrm>
          <a:prstGeom prst="rightArrow">
            <a:avLst>
              <a:gd name="adj1" fmla="val 62435"/>
              <a:gd name="adj2" fmla="val 100000"/>
            </a:avLst>
          </a:prstGeom>
          <a:solidFill>
            <a:schemeClr val="accent2"/>
          </a:solidFill>
          <a:ln w="952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PE" altLang="es-PE" sz="1800">
              <a:latin typeface="Arial" panose="020B0604020202020204" pitchFamily="34" charset="0"/>
            </a:endParaRPr>
          </a:p>
        </p:txBody>
      </p:sp>
      <p:sp>
        <p:nvSpPr>
          <p:cNvPr id="37" name="Text Box 33"/>
          <p:cNvSpPr txBox="1">
            <a:spLocks noChangeArrowheads="1"/>
          </p:cNvSpPr>
          <p:nvPr/>
        </p:nvSpPr>
        <p:spPr bwMode="auto">
          <a:xfrm>
            <a:off x="3709193" y="5833816"/>
            <a:ext cx="5548312" cy="831850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PE" sz="8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PE" sz="8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PE" sz="8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PE" sz="8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PE" sz="800" b="1">
              <a:latin typeface="Arial" panose="020B060402020202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ES" altLang="es-PE" sz="800" b="1">
              <a:latin typeface="Arial" panose="020B0604020202020204" pitchFamily="34" charset="0"/>
            </a:endParaRPr>
          </a:p>
        </p:txBody>
      </p:sp>
      <p:sp>
        <p:nvSpPr>
          <p:cNvPr id="38" name="Text Box 28"/>
          <p:cNvSpPr txBox="1">
            <a:spLocks noChangeArrowheads="1"/>
          </p:cNvSpPr>
          <p:nvPr/>
        </p:nvSpPr>
        <p:spPr bwMode="auto">
          <a:xfrm>
            <a:off x="3888581" y="6079880"/>
            <a:ext cx="4968875" cy="338137"/>
          </a:xfrm>
          <a:prstGeom prst="rect">
            <a:avLst/>
          </a:prstGeom>
          <a:solidFill>
            <a:srgbClr val="CCCCFF"/>
          </a:solidFill>
          <a:ln w="952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s-ES" altLang="es-PE" sz="1600" b="1">
                <a:latin typeface="Arial" panose="020B0604020202020204" pitchFamily="34" charset="0"/>
              </a:rPr>
              <a:t>ENCUESTA ENCRED A LOS EE.SS</a:t>
            </a:r>
            <a:endParaRPr lang="es-ES" altLang="es-PE" sz="800" b="1">
              <a:latin typeface="Arial" panose="020B0604020202020204" pitchFamily="34" charset="0"/>
            </a:endParaRPr>
          </a:p>
        </p:txBody>
      </p:sp>
      <p:sp>
        <p:nvSpPr>
          <p:cNvPr id="39" name="AutoShape 20"/>
          <p:cNvSpPr>
            <a:spLocks noChangeArrowheads="1"/>
          </p:cNvSpPr>
          <p:nvPr/>
        </p:nvSpPr>
        <p:spPr bwMode="auto">
          <a:xfrm rot="16200000" flipV="1">
            <a:off x="4331493" y="5884616"/>
            <a:ext cx="215900" cy="215900"/>
          </a:xfrm>
          <a:prstGeom prst="rightArrow">
            <a:avLst>
              <a:gd name="adj1" fmla="val 62435"/>
              <a:gd name="adj2" fmla="val 100000"/>
            </a:avLst>
          </a:prstGeom>
          <a:solidFill>
            <a:schemeClr val="accent2"/>
          </a:solidFill>
          <a:ln w="9525" algn="ctr">
            <a:solidFill>
              <a:schemeClr val="accent2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ts val="600"/>
              </a:spcBef>
              <a:buClr>
                <a:schemeClr val="tx2"/>
              </a:buClr>
              <a:buSzPct val="73000"/>
              <a:buFont typeface="Wingdings 2" panose="05020102010507070707" pitchFamily="18" charset="2"/>
              <a:buChar char=""/>
              <a:defRPr sz="2600">
                <a:solidFill>
                  <a:schemeClr val="tx1"/>
                </a:solidFill>
                <a:latin typeface="Trebuchet MS" panose="020B0603020202020204" pitchFamily="34" charset="0"/>
              </a:defRPr>
            </a:lvl1pPr>
            <a:lvl2pPr marL="742950" indent="-285750">
              <a:spcBef>
                <a:spcPts val="5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"/>
              <a:defRPr sz="2300">
                <a:solidFill>
                  <a:srgbClr val="6C6C6C"/>
                </a:solidFill>
                <a:latin typeface="Trebuchet MS" panose="020B0603020202020204" pitchFamily="34" charset="0"/>
              </a:defRPr>
            </a:lvl2pPr>
            <a:lvl3pPr marL="1143000" indent="-228600">
              <a:spcBef>
                <a:spcPts val="400"/>
              </a:spcBef>
              <a:buClr>
                <a:srgbClr val="F9B639"/>
              </a:buClr>
              <a:buSzPct val="60000"/>
              <a:buFont typeface="Wingdings" panose="05000000000000000000" pitchFamily="2" charset="2"/>
              <a:buChar char="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9B639"/>
              </a:buClr>
              <a:buSzPct val="80000"/>
              <a:buFont typeface="Wingdings 2" panose="05020102010507070707" pitchFamily="18" charset="2"/>
              <a:buChar char=""/>
              <a:defRPr sz="2000">
                <a:solidFill>
                  <a:srgbClr val="6C6C6C"/>
                </a:solidFill>
                <a:latin typeface="Trebuchet MS" panose="020B0603020202020204" pitchFamily="34" charset="0"/>
              </a:defRPr>
            </a:lvl4pPr>
            <a:lvl5pPr marL="2057400" indent="-228600">
              <a:spcBef>
                <a:spcPts val="400"/>
              </a:spcBef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5pPr>
            <a:lvl6pPr marL="25146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6pPr>
            <a:lvl7pPr marL="29718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7pPr>
            <a:lvl8pPr marL="34290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8pPr>
            <a:lvl9pPr marL="3886200" indent="-228600" eaLnBrk="0" fontAlgn="base" hangingPunct="0">
              <a:spcBef>
                <a:spcPts val="400"/>
              </a:spcBef>
              <a:spcAft>
                <a:spcPct val="0"/>
              </a:spcAft>
              <a:buClr>
                <a:srgbClr val="F9B639"/>
              </a:buClr>
              <a:buSzPct val="70000"/>
              <a:buFont typeface="Wingdings" panose="05000000000000000000" pitchFamily="2" charset="2"/>
              <a:buChar char=""/>
              <a:defRPr sz="2000">
                <a:solidFill>
                  <a:schemeClr val="tx1"/>
                </a:solidFill>
                <a:latin typeface="Trebuchet MS" panose="020B0603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s-PE" altLang="es-PE" sz="180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312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3693568" y="2495062"/>
            <a:ext cx="478477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RESULTADOS</a:t>
            </a:r>
            <a:endParaRPr lang="es-ES" sz="54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0295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1 Título"/>
          <p:cNvSpPr txBox="1">
            <a:spLocks/>
          </p:cNvSpPr>
          <p:nvPr/>
        </p:nvSpPr>
        <p:spPr bwMode="auto">
          <a:xfrm>
            <a:off x="1787402" y="2276872"/>
            <a:ext cx="8629078" cy="34677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chemeClr val="accent1"/>
            </a:solidFill>
            <a:miter lim="800000"/>
            <a:headEnd/>
            <a:tailEnd/>
          </a:ln>
        </p:spPr>
        <p:txBody>
          <a:bodyPr anchor="ctr"/>
          <a:lstStyle/>
          <a:p>
            <a:pPr algn="ctr">
              <a:buFont typeface="Wingdings 2" pitchFamily="18" charset="2"/>
              <a:buNone/>
            </a:pPr>
            <a:r>
              <a:rPr lang="es-PE" b="1" dirty="0">
                <a:latin typeface="Arial Narrow" panose="020B0606020202030204" pitchFamily="34" charset="0"/>
                <a:cs typeface="Arial"/>
              </a:rPr>
              <a:t>Presupuesto por Resultados (</a:t>
            </a:r>
            <a:r>
              <a:rPr lang="es-PE" b="1" dirty="0" err="1">
                <a:latin typeface="Arial Narrow" panose="020B0606020202030204" pitchFamily="34" charset="0"/>
                <a:cs typeface="Arial"/>
              </a:rPr>
              <a:t>PpR</a:t>
            </a:r>
            <a:r>
              <a:rPr lang="es-PE" b="1" dirty="0">
                <a:latin typeface="Arial Narrow" panose="020B0606020202030204" pitchFamily="34" charset="0"/>
                <a:cs typeface="Arial"/>
              </a:rPr>
              <a:t>)</a:t>
            </a:r>
          </a:p>
        </p:txBody>
      </p:sp>
      <p:sp>
        <p:nvSpPr>
          <p:cNvPr id="11" name="1 Título"/>
          <p:cNvSpPr txBox="1">
            <a:spLocks/>
          </p:cNvSpPr>
          <p:nvPr/>
        </p:nvSpPr>
        <p:spPr>
          <a:xfrm>
            <a:off x="1773236" y="2658155"/>
            <a:ext cx="8643244" cy="77084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txBody>
          <a:bodyPr anchor="ctr">
            <a:normAutofit/>
          </a:bodyPr>
          <a:lstStyle/>
          <a:p>
            <a:pPr algn="just"/>
            <a:r>
              <a:rPr lang="es-PE" sz="2000" dirty="0">
                <a:latin typeface="Arial Narrow" panose="020B0606020202030204" pitchFamily="34" charset="0"/>
              </a:rPr>
              <a:t>Es una estrategia de gestión pública que vincula la asignación de recursos a productos y resultados medibles a favor de la población.</a:t>
            </a: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2"/>
          <a:srcRect l="1274" t="3018" r="2750" b="3018"/>
          <a:stretch/>
        </p:blipFill>
        <p:spPr>
          <a:xfrm>
            <a:off x="5077751" y="793508"/>
            <a:ext cx="1872208" cy="1267341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5005743" y="160073"/>
            <a:ext cx="194421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dirty="0"/>
              <a:t>Centro: Ciudadano </a:t>
            </a:r>
          </a:p>
        </p:txBody>
      </p:sp>
      <p:sp>
        <p:nvSpPr>
          <p:cNvPr id="5" name="Flecha abajo 4"/>
          <p:cNvSpPr/>
          <p:nvPr/>
        </p:nvSpPr>
        <p:spPr>
          <a:xfrm>
            <a:off x="3213396" y="3598914"/>
            <a:ext cx="720080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3" name="Flecha abajo 12"/>
          <p:cNvSpPr/>
          <p:nvPr/>
        </p:nvSpPr>
        <p:spPr>
          <a:xfrm>
            <a:off x="7757507" y="3645024"/>
            <a:ext cx="720080" cy="2880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6" name="Rectángulo 5"/>
          <p:cNvSpPr/>
          <p:nvPr/>
        </p:nvSpPr>
        <p:spPr>
          <a:xfrm>
            <a:off x="1773236" y="4149080"/>
            <a:ext cx="3600400" cy="1754326"/>
          </a:xfrm>
          <a:prstGeom prst="rect">
            <a:avLst/>
          </a:prstGeom>
          <a:ln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El modelo del </a:t>
            </a:r>
            <a:r>
              <a:rPr lang="es-ES" b="1" dirty="0" err="1">
                <a:latin typeface="Arial Narrow" panose="020B0606020202030204" pitchFamily="34" charset="0"/>
              </a:rPr>
              <a:t>PpR</a:t>
            </a:r>
            <a:r>
              <a:rPr lang="es-ES" b="1" dirty="0">
                <a:latin typeface="Arial Narrow" panose="020B0606020202030204" pitchFamily="34" charset="0"/>
              </a:rPr>
              <a:t> busca:</a:t>
            </a:r>
          </a:p>
          <a:p>
            <a:endParaRPr lang="es-ES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rial Narrow" panose="020B0606020202030204" pitchFamily="34" charset="0"/>
              </a:rPr>
              <a:t>Información sistemática sobre objetivos y resultados.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 smtClean="0">
                <a:latin typeface="Arial Narrow" panose="020B0606020202030204" pitchFamily="34" charset="0"/>
              </a:rPr>
              <a:t>Que el proceso </a:t>
            </a:r>
            <a:r>
              <a:rPr lang="es-ES" dirty="0">
                <a:latin typeface="Arial Narrow" panose="020B0606020202030204" pitchFamily="34" charset="0"/>
              </a:rPr>
              <a:t>presupuestario use la información de desempeño.</a:t>
            </a:r>
          </a:p>
        </p:txBody>
      </p:sp>
      <p:sp>
        <p:nvSpPr>
          <p:cNvPr id="8" name="Rectángulo 7"/>
          <p:cNvSpPr/>
          <p:nvPr/>
        </p:nvSpPr>
        <p:spPr>
          <a:xfrm>
            <a:off x="6384032" y="4156779"/>
            <a:ext cx="4032448" cy="1754326"/>
          </a:xfrm>
          <a:prstGeom prst="rect">
            <a:avLst/>
          </a:prstGeom>
          <a:ln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s-ES" b="1" dirty="0">
                <a:latin typeface="Arial Narrow" panose="020B0606020202030204" pitchFamily="34" charset="0"/>
              </a:rPr>
              <a:t>Sus objetivos principalmente son:</a:t>
            </a:r>
          </a:p>
          <a:p>
            <a:endParaRPr lang="es-ES" dirty="0">
              <a:latin typeface="Arial Narrow" panose="020B0606020202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rial Narrow" panose="020B0606020202030204" pitchFamily="34" charset="0"/>
              </a:rPr>
              <a:t>Mejorar la elección de qué gasto priorizar.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dirty="0">
                <a:latin typeface="Arial Narrow" panose="020B0606020202030204" pitchFamily="34" charset="0"/>
              </a:rPr>
              <a:t>Impulsar a que los operadores gasten mas eficiente y eficazmente.</a:t>
            </a:r>
          </a:p>
          <a:p>
            <a:endParaRPr lang="es-ES" dirty="0">
              <a:latin typeface="Arial Narrow" panose="020B0606020202030204" pitchFamily="34" charset="0"/>
            </a:endParaRPr>
          </a:p>
        </p:txBody>
      </p:sp>
      <p:pic>
        <p:nvPicPr>
          <p:cNvPr id="14" name="Imagen 1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46" y="15220"/>
            <a:ext cx="3243580" cy="41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05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54" y="283334"/>
            <a:ext cx="10676585" cy="6471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92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4442840" y="470854"/>
            <a:ext cx="298158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gracias</a:t>
            </a:r>
            <a:endParaRPr lang="es-ES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6" name="Imagen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46" y="15220"/>
            <a:ext cx="3243580" cy="417195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11"/>
          <a:stretch/>
        </p:blipFill>
        <p:spPr bwMode="auto">
          <a:xfrm>
            <a:off x="1067915" y="5121586"/>
            <a:ext cx="10097036" cy="1060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n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81" y="1215851"/>
            <a:ext cx="2628900" cy="1879041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40" y="3094891"/>
            <a:ext cx="2798137" cy="1858138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1181" y="3094892"/>
            <a:ext cx="2628900" cy="174307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6740" y="1215850"/>
            <a:ext cx="2798137" cy="1879041"/>
          </a:xfrm>
          <a:prstGeom prst="rect">
            <a:avLst/>
          </a:prstGeom>
        </p:spPr>
      </p:pic>
      <p:pic>
        <p:nvPicPr>
          <p:cNvPr id="13" name="Imagen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215" y="1394184"/>
            <a:ext cx="2861211" cy="1781949"/>
          </a:xfrm>
          <a:prstGeom prst="rect">
            <a:avLst/>
          </a:prstGeom>
        </p:spPr>
      </p:pic>
      <p:pic>
        <p:nvPicPr>
          <p:cNvPr id="14" name="Imagen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3214" y="3176132"/>
            <a:ext cx="2861211" cy="194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399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ChangeArrowheads="1"/>
          </p:cNvSpPr>
          <p:nvPr/>
        </p:nvSpPr>
        <p:spPr bwMode="auto">
          <a:xfrm>
            <a:off x="1828800" y="2178051"/>
            <a:ext cx="10058400" cy="3529013"/>
          </a:xfrm>
          <a:prstGeom prst="rect">
            <a:avLst/>
          </a:prstGeom>
          <a:noFill/>
          <a:ln w="12700" algn="ctr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MX" altLang="es-PE"/>
          </a:p>
        </p:txBody>
      </p:sp>
      <p:sp>
        <p:nvSpPr>
          <p:cNvPr id="4099" name="Rectangle 3"/>
          <p:cNvSpPr>
            <a:spLocks noChangeArrowheads="1"/>
          </p:cNvSpPr>
          <p:nvPr/>
        </p:nvSpPr>
        <p:spPr bwMode="auto">
          <a:xfrm>
            <a:off x="1828800" y="5905501"/>
            <a:ext cx="10058400" cy="836613"/>
          </a:xfrm>
          <a:prstGeom prst="rect">
            <a:avLst/>
          </a:prstGeom>
          <a:noFill/>
          <a:ln w="12700" algn="ctr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MX" altLang="es-PE"/>
          </a:p>
        </p:txBody>
      </p:sp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828800" y="1243013"/>
            <a:ext cx="10058400" cy="792162"/>
          </a:xfrm>
          <a:prstGeom prst="rect">
            <a:avLst/>
          </a:prstGeom>
          <a:noFill/>
          <a:ln w="12700" algn="ctr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MX" altLang="es-PE"/>
          </a:p>
        </p:txBody>
      </p:sp>
      <p:sp>
        <p:nvSpPr>
          <p:cNvPr id="4101" name="Rectangle 5"/>
          <p:cNvSpPr>
            <a:spLocks noChangeArrowheads="1"/>
          </p:cNvSpPr>
          <p:nvPr/>
        </p:nvSpPr>
        <p:spPr bwMode="auto">
          <a:xfrm>
            <a:off x="1968500" y="2249489"/>
            <a:ext cx="2878667" cy="504825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s-ES_tradnl" altLang="es-PE" sz="1600" b="1">
                <a:solidFill>
                  <a:srgbClr val="000066"/>
                </a:solidFill>
              </a:rPr>
              <a:t>Desarrollo de</a:t>
            </a:r>
          </a:p>
          <a:p>
            <a:pPr algn="ctr" eaLnBrk="0" hangingPunct="0"/>
            <a:r>
              <a:rPr lang="es-ES_tradnl" altLang="es-PE" sz="1600" b="1">
                <a:solidFill>
                  <a:srgbClr val="000066"/>
                </a:solidFill>
              </a:rPr>
              <a:t> capacidades</a:t>
            </a:r>
          </a:p>
        </p:txBody>
      </p:sp>
      <p:sp>
        <p:nvSpPr>
          <p:cNvPr id="4102" name="Rectangle 6"/>
          <p:cNvSpPr>
            <a:spLocks noChangeArrowheads="1"/>
          </p:cNvSpPr>
          <p:nvPr/>
        </p:nvSpPr>
        <p:spPr bwMode="auto">
          <a:xfrm>
            <a:off x="5135033" y="2249489"/>
            <a:ext cx="3361267" cy="504825"/>
          </a:xfrm>
          <a:prstGeom prst="rect">
            <a:avLst/>
          </a:prstGeom>
          <a:solidFill>
            <a:srgbClr val="FFFFCC"/>
          </a:solidFill>
          <a:ln w="9525" algn="ctr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s-ES_tradnl" altLang="es-PE" sz="1600" b="1">
                <a:solidFill>
                  <a:srgbClr val="000066"/>
                </a:solidFill>
              </a:rPr>
              <a:t>Oportunidades y acceso</a:t>
            </a:r>
            <a:br>
              <a:rPr lang="es-ES_tradnl" altLang="es-PE" sz="1600" b="1">
                <a:solidFill>
                  <a:srgbClr val="000066"/>
                </a:solidFill>
              </a:rPr>
            </a:br>
            <a:r>
              <a:rPr lang="es-ES_tradnl" altLang="es-PE" sz="1600" b="1">
                <a:solidFill>
                  <a:srgbClr val="000066"/>
                </a:solidFill>
              </a:rPr>
              <a:t> para los pobres</a:t>
            </a:r>
          </a:p>
        </p:txBody>
      </p:sp>
      <p:sp>
        <p:nvSpPr>
          <p:cNvPr id="4103" name="Rectangle 7"/>
          <p:cNvSpPr>
            <a:spLocks noChangeArrowheads="1"/>
          </p:cNvSpPr>
          <p:nvPr/>
        </p:nvSpPr>
        <p:spPr bwMode="auto">
          <a:xfrm>
            <a:off x="4847167" y="1314450"/>
            <a:ext cx="2688167" cy="6096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buFontTx/>
              <a:buChar char="•"/>
            </a:pPr>
            <a:r>
              <a:rPr lang="es-ES_tradnl" altLang="es-PE" sz="1200" b="1">
                <a:solidFill>
                  <a:srgbClr val="333399"/>
                </a:solidFill>
              </a:rPr>
              <a:t>Desempleo</a:t>
            </a:r>
          </a:p>
          <a:p>
            <a:pPr eaLnBrk="0" hangingPunct="0">
              <a:buFontTx/>
              <a:buChar char="•"/>
            </a:pPr>
            <a:r>
              <a:rPr lang="es-ES_tradnl" altLang="es-PE" sz="1200" b="1">
                <a:solidFill>
                  <a:srgbClr val="333399"/>
                </a:solidFill>
              </a:rPr>
              <a:t>Bajos ingresos</a:t>
            </a:r>
          </a:p>
          <a:p>
            <a:pPr eaLnBrk="0" hangingPunct="0">
              <a:buFontTx/>
              <a:buChar char="•"/>
            </a:pPr>
            <a:r>
              <a:rPr lang="es-ES_tradnl" altLang="es-PE" sz="1200" b="1">
                <a:solidFill>
                  <a:srgbClr val="333399"/>
                </a:solidFill>
              </a:rPr>
              <a:t>Pocas oportunidades</a:t>
            </a:r>
            <a:endParaRPr lang="es-ES_tradnl" altLang="es-PE" sz="1200" b="1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4104" name="Rectangle 8"/>
          <p:cNvSpPr>
            <a:spLocks noChangeArrowheads="1"/>
          </p:cNvSpPr>
          <p:nvPr/>
        </p:nvSpPr>
        <p:spPr bwMode="auto">
          <a:xfrm>
            <a:off x="1968501" y="1314450"/>
            <a:ext cx="2783417" cy="6096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buFontTx/>
              <a:buChar char="•"/>
            </a:pPr>
            <a:r>
              <a:rPr lang="es-ES_tradnl" altLang="es-PE" sz="1200" b="1">
                <a:solidFill>
                  <a:srgbClr val="333399"/>
                </a:solidFill>
              </a:rPr>
              <a:t>Capital humano reducido</a:t>
            </a:r>
          </a:p>
          <a:p>
            <a:pPr eaLnBrk="0" hangingPunct="0">
              <a:buFontTx/>
              <a:buChar char="•"/>
            </a:pPr>
            <a:r>
              <a:rPr lang="es-ES_tradnl" altLang="es-PE" sz="1200" b="1">
                <a:solidFill>
                  <a:srgbClr val="333399"/>
                </a:solidFill>
              </a:rPr>
              <a:t>Reducido acceso a los </a:t>
            </a:r>
          </a:p>
          <a:p>
            <a:pPr eaLnBrk="0" hangingPunct="0">
              <a:buFontTx/>
              <a:buChar char="•"/>
            </a:pPr>
            <a:r>
              <a:rPr lang="es-ES_tradnl" altLang="es-PE" sz="1200" b="1">
                <a:solidFill>
                  <a:srgbClr val="333399"/>
                </a:solidFill>
              </a:rPr>
              <a:t>servicios</a:t>
            </a:r>
          </a:p>
        </p:txBody>
      </p:sp>
      <p:sp>
        <p:nvSpPr>
          <p:cNvPr id="4105" name="Rectangle 9"/>
          <p:cNvSpPr>
            <a:spLocks noChangeArrowheads="1"/>
          </p:cNvSpPr>
          <p:nvPr/>
        </p:nvSpPr>
        <p:spPr bwMode="auto">
          <a:xfrm>
            <a:off x="7632700" y="1314450"/>
            <a:ext cx="2305051" cy="6096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buFontTx/>
              <a:buChar char="•"/>
            </a:pPr>
            <a:r>
              <a:rPr lang="es-ES_tradnl" altLang="es-PE" sz="1200" b="1">
                <a:solidFill>
                  <a:srgbClr val="333399"/>
                </a:solidFill>
              </a:rPr>
              <a:t>Exclusión social</a:t>
            </a:r>
          </a:p>
          <a:p>
            <a:pPr eaLnBrk="0" hangingPunct="0">
              <a:buFontTx/>
              <a:buChar char="•"/>
            </a:pPr>
            <a:r>
              <a:rPr lang="es-ES_tradnl" altLang="es-PE" sz="1200" b="1">
                <a:solidFill>
                  <a:srgbClr val="333399"/>
                </a:solidFill>
              </a:rPr>
              <a:t>Débil organización</a:t>
            </a:r>
            <a:br>
              <a:rPr lang="es-ES_tradnl" altLang="es-PE" sz="1200" b="1">
                <a:solidFill>
                  <a:srgbClr val="333399"/>
                </a:solidFill>
              </a:rPr>
            </a:br>
            <a:r>
              <a:rPr lang="es-ES_tradnl" altLang="es-PE" sz="1200" b="1">
                <a:solidFill>
                  <a:srgbClr val="333399"/>
                </a:solidFill>
              </a:rPr>
              <a:t> de los pobres</a:t>
            </a:r>
          </a:p>
        </p:txBody>
      </p:sp>
      <p:sp>
        <p:nvSpPr>
          <p:cNvPr id="4106" name="Rectangle 10"/>
          <p:cNvSpPr>
            <a:spLocks noChangeArrowheads="1"/>
          </p:cNvSpPr>
          <p:nvPr/>
        </p:nvSpPr>
        <p:spPr bwMode="auto">
          <a:xfrm>
            <a:off x="9745133" y="1314450"/>
            <a:ext cx="2015067" cy="6096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0" hangingPunct="0">
              <a:buFontTx/>
              <a:buChar char="•"/>
            </a:pPr>
            <a:r>
              <a:rPr lang="es-ES_tradnl" altLang="es-PE" sz="1200" b="1">
                <a:solidFill>
                  <a:srgbClr val="333399"/>
                </a:solidFill>
              </a:rPr>
              <a:t>Altos riesgos </a:t>
            </a:r>
          </a:p>
          <a:p>
            <a:pPr eaLnBrk="0" hangingPunct="0">
              <a:buFontTx/>
              <a:buChar char="•"/>
            </a:pPr>
            <a:r>
              <a:rPr lang="es-ES_tradnl" altLang="es-PE" sz="1200" b="1">
                <a:solidFill>
                  <a:srgbClr val="333399"/>
                </a:solidFill>
              </a:rPr>
              <a:t>Inseguridades en</a:t>
            </a:r>
            <a:br>
              <a:rPr lang="es-ES_tradnl" altLang="es-PE" sz="1200" b="1">
                <a:solidFill>
                  <a:srgbClr val="333399"/>
                </a:solidFill>
              </a:rPr>
            </a:br>
            <a:r>
              <a:rPr lang="es-ES_tradnl" altLang="es-PE" sz="1200" b="1">
                <a:solidFill>
                  <a:srgbClr val="333399"/>
                </a:solidFill>
              </a:rPr>
              <a:t> sus propiedades</a:t>
            </a:r>
          </a:p>
        </p:txBody>
      </p:sp>
      <p:sp>
        <p:nvSpPr>
          <p:cNvPr id="4107" name="Rectangle 11"/>
          <p:cNvSpPr>
            <a:spLocks noChangeArrowheads="1"/>
          </p:cNvSpPr>
          <p:nvPr/>
        </p:nvSpPr>
        <p:spPr bwMode="auto">
          <a:xfrm>
            <a:off x="8784168" y="2249489"/>
            <a:ext cx="2976033" cy="504825"/>
          </a:xfrm>
          <a:prstGeom prst="rect">
            <a:avLst/>
          </a:prstGeom>
          <a:solidFill>
            <a:srgbClr val="FFFFCC"/>
          </a:solidFill>
          <a:ln w="9525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s-ES_tradnl" altLang="es-PE" sz="1600" b="1">
                <a:solidFill>
                  <a:srgbClr val="000066"/>
                </a:solidFill>
              </a:rPr>
              <a:t>Protección</a:t>
            </a:r>
          </a:p>
          <a:p>
            <a:pPr algn="ctr" eaLnBrk="0" hangingPunct="0"/>
            <a:r>
              <a:rPr lang="es-ES_tradnl" altLang="es-PE" sz="1600" b="1">
                <a:solidFill>
                  <a:srgbClr val="000066"/>
                </a:solidFill>
              </a:rPr>
              <a:t>Social</a:t>
            </a:r>
          </a:p>
        </p:txBody>
      </p:sp>
      <p:sp>
        <p:nvSpPr>
          <p:cNvPr id="4108" name="Text Box 12"/>
          <p:cNvSpPr txBox="1">
            <a:spLocks noChangeArrowheads="1"/>
          </p:cNvSpPr>
          <p:nvPr/>
        </p:nvSpPr>
        <p:spPr bwMode="auto">
          <a:xfrm>
            <a:off x="1987551" y="2827339"/>
            <a:ext cx="2859616" cy="1152525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s-ES_tradnl" altLang="es-PE" sz="1200" b="1">
                <a:solidFill>
                  <a:srgbClr val="000066"/>
                </a:solidFill>
                <a:latin typeface="Arial" charset="0"/>
              </a:rPr>
              <a:t>01 Programa Articulado </a:t>
            </a:r>
          </a:p>
          <a:p>
            <a:pPr eaLnBrk="0" hangingPunct="0"/>
            <a:r>
              <a:rPr lang="es-ES_tradnl" altLang="es-PE" sz="1200" b="1">
                <a:solidFill>
                  <a:srgbClr val="000066"/>
                </a:solidFill>
                <a:latin typeface="Arial" charset="0"/>
              </a:rPr>
              <a:t>     Nutricional</a:t>
            </a:r>
          </a:p>
          <a:p>
            <a:pPr eaLnBrk="0" hangingPunct="0"/>
            <a:r>
              <a:rPr lang="es-ES_tradnl" altLang="es-PE" sz="1200" b="1">
                <a:solidFill>
                  <a:srgbClr val="000066"/>
                </a:solidFill>
                <a:latin typeface="Arial" charset="0"/>
              </a:rPr>
              <a:t>02 Salud Materno Neonatal</a:t>
            </a:r>
          </a:p>
          <a:p>
            <a:pPr eaLnBrk="0" hangingPunct="0"/>
            <a:r>
              <a:rPr lang="es-ES_tradnl" altLang="es-PE" sz="1200" b="1">
                <a:solidFill>
                  <a:srgbClr val="000066"/>
                </a:solidFill>
                <a:latin typeface="Arial" charset="0"/>
              </a:rPr>
              <a:t>03 Logros de Aprendizaje</a:t>
            </a:r>
          </a:p>
          <a:p>
            <a:pPr eaLnBrk="0" hangingPunct="0"/>
            <a:r>
              <a:rPr lang="es-ES_tradnl" altLang="es-PE" sz="1200" b="1">
                <a:solidFill>
                  <a:srgbClr val="000066"/>
                </a:solidFill>
                <a:latin typeface="Arial" charset="0"/>
              </a:rPr>
              <a:t>04 Acceso al Identidad</a:t>
            </a:r>
          </a:p>
          <a:p>
            <a:pPr eaLnBrk="0" hangingPunct="0"/>
            <a:endParaRPr lang="es-ES_tradnl" altLang="es-PE" sz="1200" b="1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4109" name="Text Box 13"/>
          <p:cNvSpPr txBox="1">
            <a:spLocks noChangeArrowheads="1"/>
          </p:cNvSpPr>
          <p:nvPr/>
        </p:nvSpPr>
        <p:spPr bwMode="auto">
          <a:xfrm>
            <a:off x="5135034" y="2825750"/>
            <a:ext cx="3456517" cy="2376488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0" hangingPunct="0"/>
            <a:r>
              <a:rPr lang="es-ES_tradnl" altLang="es-PE" sz="1200" i="1">
                <a:solidFill>
                  <a:srgbClr val="000066"/>
                </a:solidFill>
                <a:latin typeface="Arial" charset="0"/>
              </a:rPr>
              <a:t>Con énfasis en la población rural:</a:t>
            </a:r>
          </a:p>
          <a:p>
            <a:pPr eaLnBrk="0" hangingPunct="0"/>
            <a:r>
              <a:rPr lang="es-ES_tradnl" altLang="es-PE" sz="1200" b="1">
                <a:solidFill>
                  <a:srgbClr val="000066"/>
                </a:solidFill>
                <a:latin typeface="Arial" charset="0"/>
              </a:rPr>
              <a:t>05 Acceso a servicios sociales</a:t>
            </a:r>
          </a:p>
          <a:p>
            <a:pPr eaLnBrk="0" hangingPunct="0"/>
            <a:r>
              <a:rPr lang="es-ES_tradnl" altLang="es-PE" sz="1200" b="1">
                <a:solidFill>
                  <a:srgbClr val="000066"/>
                </a:solidFill>
                <a:latin typeface="Arial" charset="0"/>
              </a:rPr>
              <a:t>     y oportunidades de mercado</a:t>
            </a:r>
          </a:p>
          <a:p>
            <a:pPr eaLnBrk="0" hangingPunct="0"/>
            <a:r>
              <a:rPr lang="es-ES_tradnl" altLang="es-PE" sz="1200" b="1">
                <a:solidFill>
                  <a:srgbClr val="000066"/>
                </a:solidFill>
                <a:latin typeface="Arial" charset="0"/>
              </a:rPr>
              <a:t>06 Acceso al agua y disposición</a:t>
            </a:r>
          </a:p>
          <a:p>
            <a:pPr eaLnBrk="0" hangingPunct="0"/>
            <a:r>
              <a:rPr lang="es-ES_tradnl" altLang="es-PE" sz="1200" b="1">
                <a:solidFill>
                  <a:srgbClr val="000066"/>
                </a:solidFill>
                <a:latin typeface="Arial" charset="0"/>
              </a:rPr>
              <a:t>     de excretas</a:t>
            </a:r>
          </a:p>
          <a:p>
            <a:pPr eaLnBrk="0" hangingPunct="0"/>
            <a:r>
              <a:rPr lang="es-ES_tradnl" altLang="es-PE" sz="1200" b="1">
                <a:solidFill>
                  <a:srgbClr val="000066"/>
                </a:solidFill>
                <a:latin typeface="Arial" charset="0"/>
              </a:rPr>
              <a:t>07 Acceso a telecomunicaciones</a:t>
            </a:r>
          </a:p>
          <a:p>
            <a:pPr eaLnBrk="0" hangingPunct="0"/>
            <a:r>
              <a:rPr lang="es-ES_tradnl" altLang="es-PE" sz="1200" b="1">
                <a:solidFill>
                  <a:srgbClr val="000066"/>
                </a:solidFill>
                <a:latin typeface="Arial" charset="0"/>
              </a:rPr>
              <a:t>08 Acceso a Energía</a:t>
            </a:r>
          </a:p>
          <a:p>
            <a:pPr eaLnBrk="0" hangingPunct="0"/>
            <a:r>
              <a:rPr lang="es-ES_tradnl" altLang="es-PE" sz="1200" b="1">
                <a:solidFill>
                  <a:srgbClr val="000066"/>
                </a:solidFill>
                <a:latin typeface="Arial" charset="0"/>
              </a:rPr>
              <a:t>09 Gestión ambiental</a:t>
            </a:r>
          </a:p>
          <a:p>
            <a:pPr eaLnBrk="0" hangingPunct="0"/>
            <a:r>
              <a:rPr lang="es-ES_tradnl" altLang="es-PE" sz="1200" b="1">
                <a:solidFill>
                  <a:srgbClr val="000066"/>
                </a:solidFill>
                <a:latin typeface="Arial" charset="0"/>
              </a:rPr>
              <a:t>13 Mejora sanidad agraria</a:t>
            </a:r>
          </a:p>
          <a:p>
            <a:pPr eaLnBrk="0" hangingPunct="0"/>
            <a:r>
              <a:rPr lang="es-ES_tradnl" altLang="es-PE" sz="1200" b="1">
                <a:solidFill>
                  <a:srgbClr val="000066"/>
                </a:solidFill>
                <a:latin typeface="Arial" charset="0"/>
              </a:rPr>
              <a:t>14 Incremento productividad en</a:t>
            </a:r>
          </a:p>
          <a:p>
            <a:pPr eaLnBrk="0" hangingPunct="0"/>
            <a:r>
              <a:rPr lang="es-ES_tradnl" altLang="es-PE" sz="1200" b="1">
                <a:solidFill>
                  <a:srgbClr val="000066"/>
                </a:solidFill>
                <a:latin typeface="Arial" charset="0"/>
              </a:rPr>
              <a:t>     pequeños agricultores</a:t>
            </a:r>
          </a:p>
          <a:p>
            <a:pPr eaLnBrk="0" hangingPunct="0"/>
            <a:r>
              <a:rPr lang="es-ES_tradnl" altLang="es-PE" sz="1200" b="1">
                <a:solidFill>
                  <a:srgbClr val="000066"/>
                </a:solidFill>
                <a:latin typeface="Arial" charset="0"/>
              </a:rPr>
              <a:t>15 Incremento productividad en</a:t>
            </a:r>
          </a:p>
          <a:p>
            <a:pPr eaLnBrk="0" hangingPunct="0"/>
            <a:r>
              <a:rPr lang="es-ES_tradnl" altLang="es-PE" sz="1200" b="1">
                <a:solidFill>
                  <a:srgbClr val="000066"/>
                </a:solidFill>
                <a:latin typeface="Arial" charset="0"/>
              </a:rPr>
              <a:t>     las MYPEs</a:t>
            </a:r>
          </a:p>
        </p:txBody>
      </p:sp>
      <p:sp>
        <p:nvSpPr>
          <p:cNvPr id="4110" name="Text Box 14"/>
          <p:cNvSpPr txBox="1">
            <a:spLocks noChangeArrowheads="1"/>
          </p:cNvSpPr>
          <p:nvPr/>
        </p:nvSpPr>
        <p:spPr bwMode="auto">
          <a:xfrm>
            <a:off x="8784168" y="2827338"/>
            <a:ext cx="2976033" cy="1962150"/>
          </a:xfrm>
          <a:prstGeom prst="rect">
            <a:avLst/>
          </a:prstGeom>
          <a:solidFill>
            <a:srgbClr val="FFFF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eaLnBrk="0" hangingPunct="0"/>
            <a:endParaRPr lang="es-ES_tradnl" altLang="es-PE" sz="800" b="1">
              <a:solidFill>
                <a:srgbClr val="000066"/>
              </a:solidFill>
              <a:latin typeface="Arial" charset="0"/>
            </a:endParaRPr>
          </a:p>
          <a:p>
            <a:pPr algn="ctr" eaLnBrk="0" hangingPunct="0"/>
            <a:endParaRPr lang="es-ES_tradnl" altLang="es-PE" sz="800" b="1">
              <a:solidFill>
                <a:srgbClr val="000066"/>
              </a:solidFill>
              <a:latin typeface="Arial" charset="0"/>
            </a:endParaRPr>
          </a:p>
          <a:p>
            <a:pPr algn="ctr" eaLnBrk="0" hangingPunct="0"/>
            <a:endParaRPr lang="es-ES_tradnl" altLang="es-PE" sz="800" b="1">
              <a:solidFill>
                <a:srgbClr val="000066"/>
              </a:solidFill>
              <a:latin typeface="Arial" charset="0"/>
            </a:endParaRPr>
          </a:p>
          <a:p>
            <a:pPr algn="ctr" eaLnBrk="0" hangingPunct="0"/>
            <a:endParaRPr lang="es-ES_tradnl" altLang="es-PE" sz="800" b="1">
              <a:solidFill>
                <a:srgbClr val="000066"/>
              </a:solidFill>
              <a:latin typeface="Arial" charset="0"/>
            </a:endParaRPr>
          </a:p>
          <a:p>
            <a:pPr algn="ctr" eaLnBrk="0" hangingPunct="0"/>
            <a:endParaRPr lang="es-ES_tradnl" altLang="es-PE" sz="800" b="1">
              <a:solidFill>
                <a:srgbClr val="000066"/>
              </a:solidFill>
              <a:latin typeface="Arial" charset="0"/>
            </a:endParaRPr>
          </a:p>
          <a:p>
            <a:pPr algn="ctr" eaLnBrk="0" hangingPunct="0"/>
            <a:endParaRPr lang="es-ES_tradnl" altLang="es-PE" sz="800" b="1">
              <a:solidFill>
                <a:srgbClr val="000066"/>
              </a:solidFill>
              <a:latin typeface="Arial" charset="0"/>
            </a:endParaRPr>
          </a:p>
        </p:txBody>
      </p:sp>
      <p:sp>
        <p:nvSpPr>
          <p:cNvPr id="4111" name="Rectangle 15"/>
          <p:cNvSpPr>
            <a:spLocks noChangeArrowheads="1"/>
          </p:cNvSpPr>
          <p:nvPr/>
        </p:nvSpPr>
        <p:spPr bwMode="auto">
          <a:xfrm>
            <a:off x="2063751" y="6021388"/>
            <a:ext cx="3263900" cy="576262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s-ES_tradnl" altLang="es-PE" sz="1400" b="1">
                <a:solidFill>
                  <a:srgbClr val="000066"/>
                </a:solidFill>
              </a:rPr>
              <a:t>Presupuesto por </a:t>
            </a:r>
          </a:p>
          <a:p>
            <a:pPr algn="ctr" eaLnBrk="0" hangingPunct="0"/>
            <a:r>
              <a:rPr lang="es-ES_tradnl" altLang="es-PE" sz="1400" b="1">
                <a:solidFill>
                  <a:srgbClr val="000066"/>
                </a:solidFill>
              </a:rPr>
              <a:t>Resultados</a:t>
            </a:r>
          </a:p>
        </p:txBody>
      </p:sp>
      <p:sp>
        <p:nvSpPr>
          <p:cNvPr id="4112" name="Rectangle 16"/>
          <p:cNvSpPr>
            <a:spLocks noChangeArrowheads="1"/>
          </p:cNvSpPr>
          <p:nvPr/>
        </p:nvSpPr>
        <p:spPr bwMode="auto">
          <a:xfrm>
            <a:off x="5712884" y="6021388"/>
            <a:ext cx="2878667" cy="576262"/>
          </a:xfrm>
          <a:prstGeom prst="rect">
            <a:avLst/>
          </a:prstGeom>
          <a:solidFill>
            <a:srgbClr val="FFFFCC"/>
          </a:solidFill>
          <a:ln w="952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s-ES_tradnl" altLang="es-PE" sz="1400" b="1">
                <a:solidFill>
                  <a:srgbClr val="000066"/>
                </a:solidFill>
              </a:rPr>
              <a:t>Modernización</a:t>
            </a:r>
          </a:p>
        </p:txBody>
      </p:sp>
      <p:sp>
        <p:nvSpPr>
          <p:cNvPr id="4113" name="Rectangle 17"/>
          <p:cNvSpPr>
            <a:spLocks noChangeArrowheads="1"/>
          </p:cNvSpPr>
          <p:nvPr/>
        </p:nvSpPr>
        <p:spPr bwMode="auto">
          <a:xfrm>
            <a:off x="8974667" y="6021388"/>
            <a:ext cx="2592917" cy="576262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s-ES_tradnl" altLang="es-PE" sz="1400" b="1">
                <a:solidFill>
                  <a:srgbClr val="000066"/>
                </a:solidFill>
              </a:rPr>
              <a:t>Descentralización</a:t>
            </a:r>
          </a:p>
        </p:txBody>
      </p:sp>
      <p:sp>
        <p:nvSpPr>
          <p:cNvPr id="4114" name="Rectangle 18"/>
          <p:cNvSpPr>
            <a:spLocks noChangeArrowheads="1"/>
          </p:cNvSpPr>
          <p:nvPr/>
        </p:nvSpPr>
        <p:spPr bwMode="auto">
          <a:xfrm>
            <a:off x="1828800" y="666750"/>
            <a:ext cx="10058400" cy="431800"/>
          </a:xfrm>
          <a:prstGeom prst="rect">
            <a:avLst/>
          </a:prstGeom>
          <a:noFill/>
          <a:ln w="127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MX" altLang="es-PE"/>
          </a:p>
        </p:txBody>
      </p:sp>
      <p:sp>
        <p:nvSpPr>
          <p:cNvPr id="4115" name="AutoShape 19"/>
          <p:cNvSpPr>
            <a:spLocks noChangeArrowheads="1"/>
          </p:cNvSpPr>
          <p:nvPr/>
        </p:nvSpPr>
        <p:spPr bwMode="auto">
          <a:xfrm>
            <a:off x="0" y="620713"/>
            <a:ext cx="1727200" cy="477837"/>
          </a:xfrm>
          <a:prstGeom prst="rightArrow">
            <a:avLst>
              <a:gd name="adj1" fmla="val 62500"/>
              <a:gd name="adj2" fmla="val 40526"/>
            </a:avLst>
          </a:prstGeom>
          <a:solidFill>
            <a:srgbClr val="FFFFCC"/>
          </a:solidFill>
          <a:ln w="12700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s-ES_tradnl" altLang="es-PE" sz="1400" b="1">
                <a:solidFill>
                  <a:srgbClr val="333399"/>
                </a:solidFill>
              </a:rPr>
              <a:t>Objetivo</a:t>
            </a:r>
            <a:endParaRPr lang="es-ES_tradnl" altLang="es-PE" sz="1400" b="1">
              <a:solidFill>
                <a:srgbClr val="333399"/>
              </a:solidFill>
              <a:latin typeface="Times New Roman" pitchFamily="18" charset="0"/>
            </a:endParaRPr>
          </a:p>
        </p:txBody>
      </p:sp>
      <p:sp>
        <p:nvSpPr>
          <p:cNvPr id="4116" name="AutoShape 20"/>
          <p:cNvSpPr>
            <a:spLocks noChangeArrowheads="1"/>
          </p:cNvSpPr>
          <p:nvPr/>
        </p:nvSpPr>
        <p:spPr bwMode="auto">
          <a:xfrm>
            <a:off x="0" y="1241425"/>
            <a:ext cx="1727200" cy="609600"/>
          </a:xfrm>
          <a:prstGeom prst="rightArrow">
            <a:avLst>
              <a:gd name="adj1" fmla="val 62500"/>
              <a:gd name="adj2" fmla="val 31767"/>
            </a:avLst>
          </a:prstGeom>
          <a:solidFill>
            <a:srgbClr val="FFFFCC"/>
          </a:solidFill>
          <a:ln w="12700" algn="ctr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s-ES_tradnl" altLang="es-PE" sz="1400" b="1">
                <a:solidFill>
                  <a:srgbClr val="333399"/>
                </a:solidFill>
              </a:rPr>
              <a:t>Diagnóstico</a:t>
            </a:r>
          </a:p>
        </p:txBody>
      </p:sp>
      <p:sp>
        <p:nvSpPr>
          <p:cNvPr id="4117" name="AutoShape 21"/>
          <p:cNvSpPr>
            <a:spLocks noChangeArrowheads="1"/>
          </p:cNvSpPr>
          <p:nvPr/>
        </p:nvSpPr>
        <p:spPr bwMode="auto">
          <a:xfrm>
            <a:off x="0" y="2249488"/>
            <a:ext cx="1727200" cy="685800"/>
          </a:xfrm>
          <a:prstGeom prst="rightArrow">
            <a:avLst>
              <a:gd name="adj1" fmla="val 62500"/>
              <a:gd name="adj2" fmla="val 28237"/>
            </a:avLst>
          </a:prstGeom>
          <a:solidFill>
            <a:srgbClr val="FFFFCC"/>
          </a:solidFill>
          <a:ln w="12700" algn="ctr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s-ES_tradnl" altLang="es-PE" sz="1400" b="1">
                <a:solidFill>
                  <a:srgbClr val="333399"/>
                </a:solidFill>
              </a:rPr>
              <a:t>Ejes</a:t>
            </a:r>
          </a:p>
          <a:p>
            <a:pPr algn="ctr" eaLnBrk="0" hangingPunct="0"/>
            <a:r>
              <a:rPr lang="es-ES_tradnl" altLang="es-PE" sz="1400" b="1">
                <a:solidFill>
                  <a:srgbClr val="333399"/>
                </a:solidFill>
              </a:rPr>
              <a:t>estratégicos</a:t>
            </a:r>
          </a:p>
        </p:txBody>
      </p:sp>
      <p:sp>
        <p:nvSpPr>
          <p:cNvPr id="4118" name="AutoShape 22"/>
          <p:cNvSpPr>
            <a:spLocks noChangeArrowheads="1"/>
          </p:cNvSpPr>
          <p:nvPr/>
        </p:nvSpPr>
        <p:spPr bwMode="auto">
          <a:xfrm>
            <a:off x="0" y="3668713"/>
            <a:ext cx="1727200" cy="1066800"/>
          </a:xfrm>
          <a:prstGeom prst="rightArrow">
            <a:avLst>
              <a:gd name="adj1" fmla="val 62500"/>
              <a:gd name="adj2" fmla="val 18152"/>
            </a:avLst>
          </a:prstGeom>
          <a:solidFill>
            <a:srgbClr val="FFFFCC"/>
          </a:solidFill>
          <a:ln w="12700" algn="ctr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s-ES_tradnl" altLang="es-PE" sz="1400" b="1">
                <a:solidFill>
                  <a:srgbClr val="333399"/>
                </a:solidFill>
              </a:rPr>
              <a:t>Programas</a:t>
            </a:r>
          </a:p>
          <a:p>
            <a:pPr algn="ctr" eaLnBrk="0" hangingPunct="0"/>
            <a:r>
              <a:rPr lang="es-ES_tradnl" altLang="es-PE" sz="1400" b="1">
                <a:solidFill>
                  <a:srgbClr val="333399"/>
                </a:solidFill>
              </a:rPr>
              <a:t>Estratégicos</a:t>
            </a:r>
          </a:p>
        </p:txBody>
      </p:sp>
      <p:sp>
        <p:nvSpPr>
          <p:cNvPr id="4119" name="AutoShape 23"/>
          <p:cNvSpPr>
            <a:spLocks noChangeArrowheads="1"/>
          </p:cNvSpPr>
          <p:nvPr/>
        </p:nvSpPr>
        <p:spPr bwMode="auto">
          <a:xfrm>
            <a:off x="0" y="6011863"/>
            <a:ext cx="1727200" cy="685800"/>
          </a:xfrm>
          <a:prstGeom prst="rightArrow">
            <a:avLst>
              <a:gd name="adj1" fmla="val 62500"/>
              <a:gd name="adj2" fmla="val 28237"/>
            </a:avLst>
          </a:prstGeom>
          <a:solidFill>
            <a:srgbClr val="FFFFCC"/>
          </a:solidFill>
          <a:ln w="12700" algn="ctr">
            <a:solidFill>
              <a:srgbClr val="000066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s-ES_tradnl" altLang="es-PE" sz="1400" b="1">
                <a:solidFill>
                  <a:srgbClr val="333399"/>
                </a:solidFill>
              </a:rPr>
              <a:t>Instrumentos</a:t>
            </a:r>
          </a:p>
        </p:txBody>
      </p:sp>
      <p:sp>
        <p:nvSpPr>
          <p:cNvPr id="4120" name="Oval 24"/>
          <p:cNvSpPr>
            <a:spLocks noChangeArrowheads="1"/>
          </p:cNvSpPr>
          <p:nvPr/>
        </p:nvSpPr>
        <p:spPr bwMode="auto">
          <a:xfrm>
            <a:off x="1775884" y="2106613"/>
            <a:ext cx="304800" cy="228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s-ES_tradnl" altLang="es-PE" sz="1200" b="1"/>
              <a:t>1</a:t>
            </a:r>
            <a:endParaRPr lang="es-ES_tradnl" altLang="es-PE" sz="2400">
              <a:latin typeface="Times New Roman" pitchFamily="18" charset="0"/>
            </a:endParaRPr>
          </a:p>
        </p:txBody>
      </p:sp>
      <p:sp>
        <p:nvSpPr>
          <p:cNvPr id="4121" name="Oval 25"/>
          <p:cNvSpPr>
            <a:spLocks noChangeArrowheads="1"/>
          </p:cNvSpPr>
          <p:nvPr/>
        </p:nvSpPr>
        <p:spPr bwMode="auto">
          <a:xfrm>
            <a:off x="4944533" y="2106613"/>
            <a:ext cx="304800" cy="228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s-ES_tradnl" altLang="es-PE" sz="1200" b="1"/>
              <a:t>2</a:t>
            </a:r>
            <a:endParaRPr lang="es-ES_tradnl" altLang="es-PE" sz="2400">
              <a:latin typeface="Times New Roman" pitchFamily="18" charset="0"/>
            </a:endParaRPr>
          </a:p>
        </p:txBody>
      </p:sp>
      <p:sp>
        <p:nvSpPr>
          <p:cNvPr id="4122" name="Oval 26"/>
          <p:cNvSpPr>
            <a:spLocks noChangeArrowheads="1"/>
          </p:cNvSpPr>
          <p:nvPr/>
        </p:nvSpPr>
        <p:spPr bwMode="auto">
          <a:xfrm>
            <a:off x="8688917" y="2106613"/>
            <a:ext cx="304800" cy="228600"/>
          </a:xfrm>
          <a:prstGeom prst="ellipse">
            <a:avLst/>
          </a:prstGeom>
          <a:solidFill>
            <a:srgbClr val="FFFF99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 eaLnBrk="0" hangingPunct="0"/>
            <a:r>
              <a:rPr lang="es-ES_tradnl" altLang="es-PE" sz="1200" b="1"/>
              <a:t>3</a:t>
            </a:r>
            <a:endParaRPr lang="es-ES_tradnl" altLang="es-PE" sz="2400">
              <a:latin typeface="Times New Roman" pitchFamily="18" charset="0"/>
            </a:endParaRPr>
          </a:p>
        </p:txBody>
      </p:sp>
      <p:sp>
        <p:nvSpPr>
          <p:cNvPr id="4123" name="Text Box 27"/>
          <p:cNvSpPr txBox="1">
            <a:spLocks noChangeArrowheads="1"/>
          </p:cNvSpPr>
          <p:nvPr/>
        </p:nvSpPr>
        <p:spPr bwMode="auto">
          <a:xfrm>
            <a:off x="4944533" y="665163"/>
            <a:ext cx="270080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s-PE" sz="2400">
                <a:solidFill>
                  <a:srgbClr val="FF3300"/>
                </a:solidFill>
                <a:latin typeface="Impact" pitchFamily="34" charset="0"/>
              </a:rPr>
              <a:t>REDUCIR LA POBREZA</a:t>
            </a:r>
          </a:p>
        </p:txBody>
      </p:sp>
      <p:sp>
        <p:nvSpPr>
          <p:cNvPr id="4124" name="Text Box 28"/>
          <p:cNvSpPr txBox="1">
            <a:spLocks noChangeArrowheads="1"/>
          </p:cNvSpPr>
          <p:nvPr/>
        </p:nvSpPr>
        <p:spPr bwMode="auto">
          <a:xfrm>
            <a:off x="2381251" y="3857626"/>
            <a:ext cx="15824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s-PE" sz="1800" b="1">
                <a:solidFill>
                  <a:srgbClr val="000066"/>
                </a:solidFill>
                <a:latin typeface="Arial" charset="0"/>
              </a:rPr>
              <a:t>4 Programas</a:t>
            </a:r>
          </a:p>
        </p:txBody>
      </p:sp>
      <p:sp>
        <p:nvSpPr>
          <p:cNvPr id="4125" name="Text Box 29"/>
          <p:cNvSpPr txBox="1">
            <a:spLocks noChangeArrowheads="1"/>
          </p:cNvSpPr>
          <p:nvPr/>
        </p:nvSpPr>
        <p:spPr bwMode="auto">
          <a:xfrm>
            <a:off x="5731933" y="5340351"/>
            <a:ext cx="158248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en-US" altLang="es-PE" sz="1800" b="1">
                <a:solidFill>
                  <a:srgbClr val="000066"/>
                </a:solidFill>
                <a:latin typeface="Arial" charset="0"/>
              </a:rPr>
              <a:t>8 Programas</a:t>
            </a:r>
          </a:p>
        </p:txBody>
      </p:sp>
      <p:sp>
        <p:nvSpPr>
          <p:cNvPr id="4126" name="Text Box 36"/>
          <p:cNvSpPr txBox="1">
            <a:spLocks noChangeArrowheads="1"/>
          </p:cNvSpPr>
          <p:nvPr/>
        </p:nvSpPr>
        <p:spPr bwMode="auto">
          <a:xfrm>
            <a:off x="0" y="0"/>
            <a:ext cx="12192000" cy="461963"/>
          </a:xfrm>
          <a:prstGeom prst="rect">
            <a:avLst/>
          </a:prstGeom>
          <a:solidFill>
            <a:schemeClr val="accent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s-PE" sz="2400" dirty="0">
                <a:solidFill>
                  <a:schemeClr val="tx2">
                    <a:lumMod val="75000"/>
                  </a:schemeClr>
                </a:solidFill>
                <a:latin typeface="Impact" pitchFamily="34" charset="0"/>
              </a:rPr>
              <a:t>Estrategia de Superación de la Pobreza</a:t>
            </a:r>
          </a:p>
        </p:txBody>
      </p:sp>
      <p:sp>
        <p:nvSpPr>
          <p:cNvPr id="4127" name="Oval 32"/>
          <p:cNvSpPr>
            <a:spLocks noChangeArrowheads="1"/>
          </p:cNvSpPr>
          <p:nvPr/>
        </p:nvSpPr>
        <p:spPr bwMode="auto">
          <a:xfrm>
            <a:off x="1775884" y="2754313"/>
            <a:ext cx="3071283" cy="1187450"/>
          </a:xfrm>
          <a:prstGeom prst="ellipse">
            <a:avLst/>
          </a:prstGeom>
          <a:noFill/>
          <a:ln w="25400">
            <a:solidFill>
              <a:srgbClr val="FF0066"/>
            </a:solidFill>
            <a:round/>
            <a:headEnd/>
            <a:tailEnd/>
          </a:ln>
          <a:effectLst>
            <a:prstShdw prst="shdw17" dist="17961" dir="2700000">
              <a:srgbClr val="9900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s-PE" altLang="es-PE"/>
          </a:p>
        </p:txBody>
      </p:sp>
      <p:sp>
        <p:nvSpPr>
          <p:cNvPr id="4129" name="Text Box 33"/>
          <p:cNvSpPr txBox="1">
            <a:spLocks noChangeArrowheads="1"/>
          </p:cNvSpPr>
          <p:nvPr/>
        </p:nvSpPr>
        <p:spPr bwMode="auto">
          <a:xfrm>
            <a:off x="2190751" y="4572001"/>
            <a:ext cx="24955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s-MX" sz="1000" dirty="0">
                <a:solidFill>
                  <a:srgbClr val="000066"/>
                </a:solidFill>
              </a:rPr>
              <a:t>TBC-VIH-SIDA</a:t>
            </a:r>
          </a:p>
          <a:p>
            <a:pPr>
              <a:spcBef>
                <a:spcPct val="50000"/>
              </a:spcBef>
              <a:defRPr/>
            </a:pPr>
            <a:r>
              <a:rPr lang="es-MX" sz="1000" dirty="0">
                <a:solidFill>
                  <a:srgbClr val="000066"/>
                </a:solidFill>
              </a:rPr>
              <a:t>Enfermedades Transmisibles</a:t>
            </a:r>
          </a:p>
          <a:p>
            <a:pPr>
              <a:spcBef>
                <a:spcPct val="50000"/>
              </a:spcBef>
              <a:defRPr/>
            </a:pPr>
            <a:r>
              <a:rPr lang="es-MX" sz="1000" dirty="0">
                <a:solidFill>
                  <a:srgbClr val="000066"/>
                </a:solidFill>
              </a:rPr>
              <a:t>Enfermedades no transmisibles</a:t>
            </a:r>
            <a:endParaRPr lang="es-ES" sz="1000" dirty="0">
              <a:solidFill>
                <a:srgbClr val="000066"/>
              </a:solidFill>
            </a:endParaRPr>
          </a:p>
        </p:txBody>
      </p:sp>
      <p:sp>
        <p:nvSpPr>
          <p:cNvPr id="2" name="Rectangle 34"/>
          <p:cNvSpPr>
            <a:spLocks noChangeArrowheads="1"/>
          </p:cNvSpPr>
          <p:nvPr/>
        </p:nvSpPr>
        <p:spPr bwMode="auto">
          <a:xfrm>
            <a:off x="2190751" y="4572000"/>
            <a:ext cx="2495549" cy="863600"/>
          </a:xfrm>
          <a:prstGeom prst="rect">
            <a:avLst/>
          </a:prstGeom>
          <a:noFill/>
          <a:ln w="9525">
            <a:solidFill>
              <a:srgbClr val="FF0066"/>
            </a:solidFill>
            <a:prstDash val="dashDot"/>
            <a:miter lim="800000"/>
            <a:headEnd/>
            <a:tailEnd/>
          </a:ln>
          <a:effectLst>
            <a:prstShdw prst="shdw17" dist="17961" dir="2700000">
              <a:srgbClr val="99003D"/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/>
            <a:endParaRPr lang="es-PE" altLang="es-PE"/>
          </a:p>
        </p:txBody>
      </p:sp>
    </p:spTree>
    <p:extLst>
      <p:ext uri="{BB962C8B-B14F-4D97-AF65-F5344CB8AC3E}">
        <p14:creationId xmlns:p14="http://schemas.microsoft.com/office/powerpoint/2010/main" val="3699207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/>
          <p:cNvSpPr/>
          <p:nvPr/>
        </p:nvSpPr>
        <p:spPr>
          <a:xfrm>
            <a:off x="2511189" y="1694385"/>
            <a:ext cx="7451678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PE" sz="2800" dirty="0">
                <a:solidFill>
                  <a:srgbClr val="C10000"/>
                </a:solidFill>
                <a:latin typeface="TT164t00"/>
              </a:rPr>
              <a:t>Programa Articulado Nutricional</a:t>
            </a:r>
          </a:p>
          <a:p>
            <a:pPr algn="ctr"/>
            <a:r>
              <a:rPr lang="es-PE" sz="2000" dirty="0">
                <a:solidFill>
                  <a:srgbClr val="000000"/>
                </a:solidFill>
                <a:latin typeface="TT159t00"/>
              </a:rPr>
              <a:t>Comprende un conjunto de intervenciones articuladas</a:t>
            </a:r>
          </a:p>
          <a:p>
            <a:pPr algn="ctr"/>
            <a:r>
              <a:rPr lang="es-PE" sz="2000" dirty="0">
                <a:solidFill>
                  <a:srgbClr val="000000"/>
                </a:solidFill>
                <a:latin typeface="TT159t00"/>
              </a:rPr>
              <a:t>entre los diferentes sectores y en los tres niveles de</a:t>
            </a:r>
          </a:p>
          <a:p>
            <a:pPr algn="ctr"/>
            <a:r>
              <a:rPr lang="es-PE" sz="2000" dirty="0">
                <a:solidFill>
                  <a:srgbClr val="000000"/>
                </a:solidFill>
                <a:latin typeface="TT159t00"/>
              </a:rPr>
              <a:t>gobierno, orientado a conseguir resultados vinculados</a:t>
            </a:r>
          </a:p>
          <a:p>
            <a:pPr algn="ctr"/>
            <a:r>
              <a:rPr lang="es-PE" sz="2000" dirty="0">
                <a:solidFill>
                  <a:srgbClr val="000000"/>
                </a:solidFill>
                <a:latin typeface="TT159t00"/>
              </a:rPr>
              <a:t>a la reducción de la desnutrición crónica en niños</a:t>
            </a:r>
          </a:p>
          <a:p>
            <a:pPr algn="ctr"/>
            <a:r>
              <a:rPr lang="es-PE" sz="2000" dirty="0">
                <a:solidFill>
                  <a:srgbClr val="000000"/>
                </a:solidFill>
                <a:latin typeface="TT159t00"/>
              </a:rPr>
              <a:t>menores de 5 años</a:t>
            </a:r>
          </a:p>
          <a:p>
            <a:pPr algn="ctr"/>
            <a:r>
              <a:rPr lang="es-PE" sz="2000" dirty="0">
                <a:solidFill>
                  <a:srgbClr val="FFFFFF"/>
                </a:solidFill>
                <a:latin typeface="TT159t00"/>
              </a:rPr>
              <a:t>La desnutrición crónica infantil constituye </a:t>
            </a:r>
            <a:r>
              <a:rPr lang="es-PE" sz="2000" dirty="0" smtClean="0">
                <a:solidFill>
                  <a:srgbClr val="FFFFFF"/>
                </a:solidFill>
                <a:latin typeface="TT159t00"/>
              </a:rPr>
              <a:t>un</a:t>
            </a:r>
            <a:endParaRPr lang="es-PE" sz="2000" dirty="0">
              <a:solidFill>
                <a:srgbClr val="FFFFFF"/>
              </a:solidFill>
              <a:latin typeface="TT159t00"/>
            </a:endParaRPr>
          </a:p>
        </p:txBody>
      </p:sp>
      <p:sp>
        <p:nvSpPr>
          <p:cNvPr id="3" name="Rectángulo 2"/>
          <p:cNvSpPr/>
          <p:nvPr/>
        </p:nvSpPr>
        <p:spPr>
          <a:xfrm>
            <a:off x="1842448" y="4632362"/>
            <a:ext cx="8543498" cy="120032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PE" sz="2400" dirty="0">
                <a:latin typeface="TT159t00"/>
              </a:rPr>
              <a:t>La desnutrición crónica infantil constituye un</a:t>
            </a:r>
          </a:p>
          <a:p>
            <a:pPr algn="ctr"/>
            <a:r>
              <a:rPr lang="es-PE" sz="2400" dirty="0">
                <a:latin typeface="TT159t00"/>
              </a:rPr>
              <a:t>importante problema de salud pública, que afecta el</a:t>
            </a:r>
          </a:p>
          <a:p>
            <a:pPr algn="ctr"/>
            <a:r>
              <a:rPr lang="es-PE" sz="2400" b="1" dirty="0">
                <a:latin typeface="TT15Bt00"/>
              </a:rPr>
              <a:t>Desarrollo Infantil Temprano</a:t>
            </a:r>
            <a:endParaRPr lang="es-PE" sz="2400" b="1" dirty="0"/>
          </a:p>
        </p:txBody>
      </p:sp>
      <p:pic>
        <p:nvPicPr>
          <p:cNvPr id="7" name="Imagen 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46" y="15220"/>
            <a:ext cx="3243580" cy="41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997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3 CuadroTexto"/>
          <p:cNvSpPr txBox="1">
            <a:spLocks noChangeArrowheads="1"/>
          </p:cNvSpPr>
          <p:nvPr/>
        </p:nvSpPr>
        <p:spPr bwMode="auto">
          <a:xfrm>
            <a:off x="10763251" y="6429375"/>
            <a:ext cx="1428749" cy="369888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eaLnBrk="0" fontAlgn="base" hangingPunct="0"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s-PE" altLang="es-PE" sz="1800"/>
          </a:p>
        </p:txBody>
      </p:sp>
      <p:pic>
        <p:nvPicPr>
          <p:cNvPr id="717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72965" y="351362"/>
            <a:ext cx="1076961" cy="276999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s-PE" sz="1200" b="1" dirty="0" smtClean="0"/>
              <a:t>PRODUCTOS</a:t>
            </a:r>
            <a:endParaRPr lang="es-PE" sz="1200" b="1" dirty="0"/>
          </a:p>
        </p:txBody>
      </p:sp>
      <p:sp>
        <p:nvSpPr>
          <p:cNvPr id="5" name="4 Rectángulo"/>
          <p:cNvSpPr/>
          <p:nvPr/>
        </p:nvSpPr>
        <p:spPr>
          <a:xfrm>
            <a:off x="4582567" y="361888"/>
            <a:ext cx="1902700" cy="3385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Resultado inmediato</a:t>
            </a:r>
            <a:endParaRPr lang="es-ES" sz="1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7580207" y="351362"/>
            <a:ext cx="2025939" cy="3385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Resultado intermedio</a:t>
            </a:r>
            <a:endParaRPr lang="es-ES" sz="1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10510770" y="1595770"/>
            <a:ext cx="1417696" cy="338554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Resultado final</a:t>
            </a:r>
            <a:endParaRPr lang="es-ES" sz="16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3941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432" y="65039"/>
            <a:ext cx="11245755" cy="683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716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33999" y="540914"/>
            <a:ext cx="10620925" cy="5521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0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1 Título"/>
          <p:cNvSpPr txBox="1">
            <a:spLocks/>
          </p:cNvSpPr>
          <p:nvPr/>
        </p:nvSpPr>
        <p:spPr>
          <a:xfrm>
            <a:off x="2665708" y="564202"/>
            <a:ext cx="5580993" cy="41805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txBody>
          <a:bodyPr>
            <a:normAutofit fontScale="97500"/>
          </a:bodyPr>
          <a:lstStyle>
            <a:lvl1pPr algn="l" defTabSz="91437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PE" sz="2400" b="1" dirty="0" smtClean="0">
                <a:solidFill>
                  <a:schemeClr val="tx1"/>
                </a:solidFill>
                <a:latin typeface="Calibri" panose="020F0502020204030204" pitchFamily="34" charset="0"/>
              </a:rPr>
              <a:t>Programa Presupuestal Articulado Nutricional</a:t>
            </a:r>
            <a:endParaRPr lang="es-PE" sz="2400" dirty="0">
              <a:solidFill>
                <a:schemeClr val="tx1"/>
              </a:solidFill>
            </a:endParaRPr>
          </a:p>
        </p:txBody>
      </p:sp>
      <p:graphicFrame>
        <p:nvGraphicFramePr>
          <p:cNvPr id="18" name="17 Tabla"/>
          <p:cNvGraphicFramePr>
            <a:graphicFrameLocks noGrp="1"/>
          </p:cNvGraphicFramePr>
          <p:nvPr>
            <p:extLst/>
          </p:nvPr>
        </p:nvGraphicFramePr>
        <p:xfrm>
          <a:off x="2800107" y="1114052"/>
          <a:ext cx="5472609" cy="5743948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565225"/>
                <a:gridCol w="4907384"/>
              </a:tblGrid>
              <a:tr h="184990"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u="none" strike="noStrike" dirty="0">
                          <a:effectLst/>
                        </a:rPr>
                        <a:t>1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u="none" strike="noStrike">
                          <a:effectLst/>
                        </a:rPr>
                        <a:t>ACCIONES COMUNES</a:t>
                      </a:r>
                      <a:endParaRPr lang="es-PE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ctr"/>
                </a:tc>
              </a:tr>
              <a:tr h="564222"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u="none" strike="noStrike" dirty="0">
                          <a:effectLst/>
                        </a:rPr>
                        <a:t>2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u="none" strike="noStrike" dirty="0">
                          <a:effectLst/>
                        </a:rPr>
                        <a:t>SERVICIOS DE CUIDADO DIURNO ACCEDEN A CONTROL DE CALIDAD NUTRICIONAL DE LOS ALIMENTOS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ctr"/>
                </a:tc>
              </a:tr>
              <a:tr h="369980"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u="none" strike="noStrike" dirty="0">
                          <a:effectLst/>
                        </a:rPr>
                        <a:t>3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u="none" strike="noStrike" dirty="0">
                          <a:effectLst/>
                        </a:rPr>
                        <a:t>COMUNIDAD ACCEDE A AGUA PARA EL CONSUMO HUMANO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ctr"/>
                </a:tc>
              </a:tr>
              <a:tr h="554973"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u="none" strike="noStrike" dirty="0">
                          <a:effectLst/>
                        </a:rPr>
                        <a:t>4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u="none" strike="noStrike" dirty="0">
                          <a:effectLst/>
                        </a:rPr>
                        <a:t>POBLACION INFORMADA SOBRE EL CUIDADO INFANTIL Y PRACTICAS SALUDABLES PARA LA PREVENCION DE ANEMIA Y DESNUTRICION CRONICA INFANTIL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ctr"/>
                </a:tc>
              </a:tr>
              <a:tr h="369980"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u="none" strike="noStrike" dirty="0">
                          <a:effectLst/>
                        </a:rPr>
                        <a:t>5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u="none" strike="noStrike" dirty="0">
                          <a:effectLst/>
                        </a:rPr>
                        <a:t>MUNICIPIOS SALUDABLES PROMUEVEN EL CUIDADO INFANTIL Y LA ADECUADA ALIMENTACION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ctr"/>
                </a:tc>
              </a:tr>
              <a:tr h="369980"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u="none" strike="noStrike" dirty="0">
                          <a:effectLst/>
                        </a:rPr>
                        <a:t>6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u="none" strike="noStrike">
                          <a:effectLst/>
                        </a:rPr>
                        <a:t>COMUNIDADES SALUDABLES PROMUEVEN EL CUIDADO INFANTIL Y LA ADECUADA ALIMENTACION</a:t>
                      </a:r>
                      <a:endParaRPr lang="es-PE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ctr"/>
                </a:tc>
              </a:tr>
              <a:tr h="369980"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u="none" strike="noStrike" dirty="0">
                          <a:effectLst/>
                        </a:rPr>
                        <a:t>7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u="none" strike="noStrike">
                          <a:effectLst/>
                        </a:rPr>
                        <a:t>INSTITUCIONES EDUCATIVAS SALUDABLES PROMUEVEN EL CUIDADO INFANTIL Y LA ADECUADA ALIMENTACION</a:t>
                      </a:r>
                      <a:endParaRPr lang="es-PE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ctr"/>
                </a:tc>
              </a:tr>
              <a:tr h="554973"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u="none" strike="noStrike" dirty="0">
                          <a:effectLst/>
                        </a:rPr>
                        <a:t>8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u="none" strike="noStrike">
                          <a:effectLst/>
                        </a:rPr>
                        <a:t>FAMILIAS SALUDABLES CON CONOCIMIENTOS PARA EL CUIDADO INFANTIL, LACTANCIA MATERNA EXCLUSIVA Y LA ADECUADA ALIMENTACION</a:t>
                      </a:r>
                      <a:endParaRPr lang="es-PE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ctr"/>
                </a:tc>
              </a:tr>
              <a:tr h="184990"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u="none" strike="noStrike" dirty="0">
                          <a:effectLst/>
                        </a:rPr>
                        <a:t>9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u="none" strike="noStrike">
                          <a:effectLst/>
                        </a:rPr>
                        <a:t>NIÑOS CON VACUNA COMPLETA</a:t>
                      </a:r>
                      <a:endParaRPr lang="es-PE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ctr"/>
                </a:tc>
              </a:tr>
              <a:tr h="184990"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u="none" strike="noStrike" dirty="0">
                          <a:effectLst/>
                        </a:rPr>
                        <a:t>10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u="none" strike="noStrike">
                          <a:effectLst/>
                        </a:rPr>
                        <a:t>NIÑOS CON CRED COMPLETO SEGUN EDAD</a:t>
                      </a:r>
                      <a:endParaRPr lang="es-PE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ctr"/>
                </a:tc>
              </a:tr>
              <a:tr h="184990"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u="none" strike="noStrike" dirty="0">
                          <a:effectLst/>
                        </a:rPr>
                        <a:t>11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u="none" strike="noStrike">
                          <a:effectLst/>
                        </a:rPr>
                        <a:t>NIÑOS CON SUPLEMENTO DE HIERRO Y VITAMINA A</a:t>
                      </a:r>
                      <a:endParaRPr lang="es-PE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ctr"/>
                </a:tc>
              </a:tr>
              <a:tr h="184990"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u="none" strike="noStrike" dirty="0">
                          <a:effectLst/>
                        </a:rPr>
                        <a:t>12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u="none" strike="noStrike">
                          <a:effectLst/>
                        </a:rPr>
                        <a:t>ATENCION DE INFECCIONES RESPIRATORIAS AGUDAS</a:t>
                      </a:r>
                      <a:endParaRPr lang="es-PE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ctr"/>
                </a:tc>
              </a:tr>
              <a:tr h="184990"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u="none" strike="noStrike">
                          <a:effectLst/>
                        </a:rPr>
                        <a:t>13</a:t>
                      </a:r>
                      <a:endParaRPr lang="es-PE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u="none" strike="noStrike" dirty="0">
                          <a:effectLst/>
                        </a:rPr>
                        <a:t>ATENCION DE ENFERMEDADES DIARREICAS AGUDAS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ctr"/>
                </a:tc>
              </a:tr>
              <a:tr h="369980"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u="none" strike="noStrike" dirty="0">
                          <a:effectLst/>
                        </a:rPr>
                        <a:t>14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u="none" strike="noStrike">
                          <a:effectLst/>
                        </a:rPr>
                        <a:t>ATENCION DE INFECCIONES RESPIRATORIAS AGUDAS CON COMPLICACIONES</a:t>
                      </a:r>
                      <a:endParaRPr lang="es-PE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ctr"/>
                </a:tc>
              </a:tr>
              <a:tr h="369980"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u="none" strike="noStrike" dirty="0">
                          <a:effectLst/>
                        </a:rPr>
                        <a:t>15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u="none" strike="noStrike">
                          <a:effectLst/>
                        </a:rPr>
                        <a:t>ATENCION DE ENFERMEDADES DIARREICAS AGUDAS CON COMPLICACIONES</a:t>
                      </a:r>
                      <a:endParaRPr lang="es-PE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ctr"/>
                </a:tc>
              </a:tr>
              <a:tr h="184990"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u="none" strike="noStrike" dirty="0">
                          <a:effectLst/>
                        </a:rPr>
                        <a:t>16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u="none" strike="noStrike">
                          <a:effectLst/>
                        </a:rPr>
                        <a:t>ATENCION DE OTRAS ENFERMEDADES PREVALENTES</a:t>
                      </a:r>
                      <a:endParaRPr lang="es-PE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ctr"/>
                </a:tc>
              </a:tr>
              <a:tr h="184990"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u="none" strike="noStrike" dirty="0">
                          <a:effectLst/>
                        </a:rPr>
                        <a:t>17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u="none" strike="noStrike">
                          <a:effectLst/>
                        </a:rPr>
                        <a:t>GESTANTE CON SUPLEMENTO DE HIERRO Y ACIDO FOLICO</a:t>
                      </a:r>
                      <a:endParaRPr lang="es-PE" sz="1000" b="1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ctr"/>
                </a:tc>
              </a:tr>
              <a:tr h="369980">
                <a:tc>
                  <a:txBody>
                    <a:bodyPr/>
                    <a:lstStyle/>
                    <a:p>
                      <a:pPr algn="ctr" fontAlgn="b"/>
                      <a:r>
                        <a:rPr lang="es-PE" sz="1000" u="none" strike="noStrike" dirty="0">
                          <a:effectLst/>
                        </a:rPr>
                        <a:t>18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b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s-PE" sz="1000" u="none" strike="noStrike" dirty="0">
                          <a:effectLst/>
                        </a:rPr>
                        <a:t>ATENCION DE NIÑOS Y NIÑAS CON PARASITOSIS INTESTINAL</a:t>
                      </a:r>
                      <a:endParaRPr lang="es-PE" sz="10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717" marR="9717" marT="7288" marB="0" anchor="ctr"/>
                </a:tc>
              </a:tr>
            </a:tbl>
          </a:graphicData>
        </a:graphic>
      </p:graphicFrame>
      <p:sp>
        <p:nvSpPr>
          <p:cNvPr id="19" name="18 Flecha derecha"/>
          <p:cNvSpPr/>
          <p:nvPr/>
        </p:nvSpPr>
        <p:spPr>
          <a:xfrm>
            <a:off x="335360" y="2852936"/>
            <a:ext cx="2208245" cy="864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PE" sz="1600" b="1" dirty="0" smtClean="0">
                <a:solidFill>
                  <a:schemeClr val="tx1"/>
                </a:solidFill>
              </a:rPr>
              <a:t>PRODUCTOS</a:t>
            </a:r>
            <a:endParaRPr lang="es-PE" sz="1600" b="1" dirty="0">
              <a:solidFill>
                <a:schemeClr val="tx1"/>
              </a:solidFill>
            </a:endParaRPr>
          </a:p>
        </p:txBody>
      </p:sp>
      <p:pic>
        <p:nvPicPr>
          <p:cNvPr id="21" name="2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8605" y="3685634"/>
            <a:ext cx="3311691" cy="2132855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8062" y="2229006"/>
            <a:ext cx="3152775" cy="1447800"/>
          </a:xfrm>
          <a:prstGeom prst="rect">
            <a:avLst/>
          </a:prstGeom>
        </p:spPr>
      </p:pic>
      <p:pic>
        <p:nvPicPr>
          <p:cNvPr id="11" name="Imagen 1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946" y="15220"/>
            <a:ext cx="3243580" cy="417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14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Faceta">
  <a:themeElements>
    <a:clrScheme name="Faceta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F496CB"/>
      </a:accent1>
      <a:accent2>
        <a:srgbClr val="BC356F"/>
      </a:accent2>
      <a:accent3>
        <a:srgbClr val="E65331"/>
      </a:accent3>
      <a:accent4>
        <a:srgbClr val="F27E19"/>
      </a:accent4>
      <a:accent5>
        <a:srgbClr val="F2AC19"/>
      </a:accent5>
      <a:accent6>
        <a:srgbClr val="BC80E0"/>
      </a:accent6>
      <a:hlink>
        <a:srgbClr val="EF5285"/>
      </a:hlink>
      <a:folHlink>
        <a:srgbClr val="F77F90"/>
      </a:folHlink>
    </a:clrScheme>
    <a:fontScheme name="Faceta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a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23659B44-6E34-4CE8-8F0D-387DA7996826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Faceta</Template>
  <TotalTime>670</TotalTime>
  <Words>1723</Words>
  <Application>Microsoft Office PowerPoint</Application>
  <PresentationFormat>Panorámica</PresentationFormat>
  <Paragraphs>334</Paragraphs>
  <Slides>31</Slides>
  <Notes>3</Notes>
  <HiddenSlides>0</HiddenSlides>
  <MMClips>0</MMClips>
  <ScaleCrop>false</ScaleCrop>
  <HeadingPairs>
    <vt:vector size="6" baseType="variant">
      <vt:variant>
        <vt:lpstr>Fuentes usadas</vt:lpstr>
      </vt:variant>
      <vt:variant>
        <vt:i4>19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31</vt:i4>
      </vt:variant>
    </vt:vector>
  </HeadingPairs>
  <TitlesOfParts>
    <vt:vector size="52" baseType="lpstr">
      <vt:lpstr>SimSun</vt:lpstr>
      <vt:lpstr>Arial</vt:lpstr>
      <vt:lpstr>Arial Narrow</vt:lpstr>
      <vt:lpstr>Arial Rounded MT Bold</vt:lpstr>
      <vt:lpstr>Calibri</vt:lpstr>
      <vt:lpstr>Calibri Light</vt:lpstr>
      <vt:lpstr>Calibri,sans-serif</vt:lpstr>
      <vt:lpstr>Goudy Old Style</vt:lpstr>
      <vt:lpstr>Impact</vt:lpstr>
      <vt:lpstr>Segoe UI</vt:lpstr>
      <vt:lpstr>Symbol</vt:lpstr>
      <vt:lpstr>Times New Roman</vt:lpstr>
      <vt:lpstr>Trebuchet MS</vt:lpstr>
      <vt:lpstr>TT159t00</vt:lpstr>
      <vt:lpstr>TT15Bt00</vt:lpstr>
      <vt:lpstr>TT164t00</vt:lpstr>
      <vt:lpstr>Wingdings</vt:lpstr>
      <vt:lpstr>Wingdings 2</vt:lpstr>
      <vt:lpstr>Wingdings 3</vt:lpstr>
      <vt:lpstr>HDOfficeLightV0</vt:lpstr>
      <vt:lpstr>Faceta</vt:lpstr>
      <vt:lpstr>PROGRAMA PRESUPUESTAL ARTICULADO NUTRICIONAL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PROGRAMACION:</vt:lpstr>
      <vt:lpstr>POBLACION OBJETIVO</vt:lpstr>
      <vt:lpstr>ACCIONES COMUNES</vt:lpstr>
      <vt:lpstr>Definición Operacional:</vt:lpstr>
      <vt:lpstr>Presentación de PowerPoint</vt:lpstr>
      <vt:lpstr>ACCIONES COMUNES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INDICADOR Un indicador es una característica o variable que se puede medir,  en una población determinada 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CRITERIOS DE PROGRAMACION 2017</dc:title>
  <dc:creator>SAMSUNG</dc:creator>
  <cp:lastModifiedBy>SAMSUNG</cp:lastModifiedBy>
  <cp:revision>76</cp:revision>
  <dcterms:created xsi:type="dcterms:W3CDTF">2016-12-04T01:15:16Z</dcterms:created>
  <dcterms:modified xsi:type="dcterms:W3CDTF">2017-03-06T07:43:20Z</dcterms:modified>
</cp:coreProperties>
</file>