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86" r:id="rId3"/>
    <p:sldId id="305" r:id="rId4"/>
    <p:sldId id="306" r:id="rId5"/>
    <p:sldId id="307" r:id="rId6"/>
    <p:sldId id="308" r:id="rId7"/>
    <p:sldId id="309" r:id="rId8"/>
    <p:sldId id="310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11" r:id="rId20"/>
    <p:sldId id="312" r:id="rId21"/>
    <p:sldId id="313" r:id="rId22"/>
    <p:sldId id="314" r:id="rId23"/>
    <p:sldId id="315" r:id="rId24"/>
    <p:sldId id="316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98EA-223C-4D32-BAD4-FC7FD29DBD85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EAE3-D470-4A71-B287-BE4A8BCE32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16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8A4BD-B1DF-48FE-AB69-D42AAD71CA6F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E7E4-04E6-4014-B8DC-A3BBF5F229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816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12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75A34-7DDF-4488-9E5A-68DEDA622A56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778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12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7326-39D3-4D3A-914A-44F96405D7E3}" type="slidenum">
              <a:rPr lang="es-PE" smtClean="0"/>
              <a:pPr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474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12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12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12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7326-39D3-4D3A-914A-44F96405D7E3}" type="slidenum">
              <a:rPr lang="es-PE" smtClean="0"/>
              <a:pPr/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410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D1B3-DA93-4A21-A6A5-B1528E7788B8}" type="datetimeFigureOut">
              <a:rPr lang="es-PE" smtClean="0"/>
              <a:t>16/03/2017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D7F-AA69-413D-9998-8385361D3BB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430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739" y="1275265"/>
            <a:ext cx="69401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PROGRAMA PRESUPUESTAL </a:t>
            </a:r>
            <a:r>
              <a:rPr lang="es-PE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ARTICULADO NUTRICIONAL</a:t>
            </a:r>
            <a:endParaRPr lang="es-PE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" y="279837"/>
            <a:ext cx="3243580" cy="4171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3" y="1275265"/>
            <a:ext cx="4623477" cy="433578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926670" y="3982417"/>
            <a:ext cx="5603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dirty="0" smtClean="0">
                <a:latin typeface="Bookman Old Style" panose="02050604050505020204" pitchFamily="18" charset="0"/>
              </a:rPr>
              <a:t>PRODUCTOS DE PROMOCION DE LA SALUD</a:t>
            </a:r>
            <a:endParaRPr lang="es-PE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3060" y="956191"/>
            <a:ext cx="418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DEFINICION OPERACIONAL</a:t>
            </a:r>
            <a:endParaRPr lang="es-PE" sz="28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8" y="223817"/>
            <a:ext cx="3243580" cy="417195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1270441" y="3330911"/>
            <a:ext cx="526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SUBFINALIDADES DEL PRODUCTO:</a:t>
            </a:r>
            <a:endParaRPr lang="es-PE" sz="2800" dirty="0"/>
          </a:p>
        </p:txBody>
      </p:sp>
      <p:sp>
        <p:nvSpPr>
          <p:cNvPr id="2" name="Rectángulo 1"/>
          <p:cNvSpPr/>
          <p:nvPr/>
        </p:nvSpPr>
        <p:spPr>
          <a:xfrm>
            <a:off x="1270441" y="1538779"/>
            <a:ext cx="10360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500" dirty="0"/>
              <a:t>Se refiere a aquella comunidad registrada en el directorio de Juntas Vecinales Comunales y representada por la Junta Vecinal Comunal y que en el marco de la gestión comunal recibe asistencia técnica de personal de salud para estar informados, sensibilizados y capacitados para implementar acciones de vigilancia comunitaria y orientar prácticas y entornos saludables para mejorar el cuidado y la adecuada alimentación de los menores de 36 </a:t>
            </a:r>
            <a:r>
              <a:rPr lang="es-PE" sz="1500" dirty="0" smtClean="0"/>
              <a:t>meses. Para </a:t>
            </a:r>
            <a:r>
              <a:rPr lang="es-PE" sz="1500" dirty="0"/>
              <a:t>ello se desarrolla reuniones de abogacía, talleres de capacitación, planificación, reuniones de seguimiento y evaluación con las autoridades de las Juntas Vecinales Comunales, organizaciones sociales de base y ACS para fortalecer la educación en salud y la vigilancia comunitaria. Estas acciones son realizadas por el personal de salud capacitado, en el local comunal u otro que considere pertinente.</a:t>
            </a:r>
          </a:p>
          <a:p>
            <a:pPr algn="just"/>
            <a:endParaRPr lang="es-PE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42" y="4025734"/>
            <a:ext cx="10360825" cy="13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42" y="5398901"/>
            <a:ext cx="10418205" cy="10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" y="248342"/>
            <a:ext cx="3243580" cy="41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998" y="972996"/>
            <a:ext cx="4804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CRITERIO DE PROGRAMACIÓN: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56026"/>
              </p:ext>
            </p:extLst>
          </p:nvPr>
        </p:nvGraphicFramePr>
        <p:xfrm>
          <a:off x="844550" y="2086984"/>
          <a:ext cx="10515600" cy="38349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6020"/>
                <a:gridCol w="5800944"/>
                <a:gridCol w="1858636"/>
              </a:tblGrid>
              <a:tr h="70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100" b="1" u="none" strike="noStrike" dirty="0">
                          <a:effectLst/>
                        </a:rPr>
                        <a:t>SUBPRODUCTOS</a:t>
                      </a:r>
                      <a:endParaRPr lang="es-P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100" b="1" u="none" strike="noStrike" dirty="0">
                          <a:effectLst/>
                        </a:rPr>
                        <a:t>CRITERIO DE PROGRAMACION</a:t>
                      </a:r>
                      <a:endParaRPr lang="es-P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100" b="1" u="none" strike="noStrike" dirty="0">
                          <a:effectLst/>
                        </a:rPr>
                        <a:t>UM</a:t>
                      </a:r>
                      <a:endParaRPr lang="es-P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0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Junta vecinal comunal capacitada para promover el cuidado infantil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100% de las Juntas Vecinales Comunales de los distritos quintil 1 y 2 del ámbito del establecimiento de salud, se podrá programar a las juntas vecinales los distritos quintil 3 a 5, que tengan "bolsones de pobreza", en los que se haya identificado la desnutrición crónica como problema prioritario.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Junta vecinal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</a:tr>
              <a:tr h="1300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Agentes comunitarios capacitados para promover el cuidado infantil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100% de ACS de los distritos quintil 1 y 2 del ámbito del establecimiento de salud, se podrá programar a los ACS de los distritos quintil 3 a 5, que tengan "bolsones de pobreza", en los que se haya identificado la desnutrición crónica como problema prioritario.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Agente comunitario de salud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</a:tr>
              <a:tr h="525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Actualización del directorio de juntas vecinales comunales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Un Directorio de Juntas Vecinales Comunales actualizado por municipio.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Directorio de registro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1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8461" y="354506"/>
            <a:ext cx="494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LISTADO DE BIENES Y SERVICIOS</a:t>
            </a:r>
            <a:endParaRPr lang="es-PE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60" y="877726"/>
            <a:ext cx="10396966" cy="57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72306"/>
              </p:ext>
            </p:extLst>
          </p:nvPr>
        </p:nvGraphicFramePr>
        <p:xfrm>
          <a:off x="541428" y="1951781"/>
          <a:ext cx="10913476" cy="399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825"/>
                <a:gridCol w="3118380"/>
                <a:gridCol w="4157271"/>
              </a:tblGrid>
              <a:tr h="612102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INDICADOR 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FUENTE</a:t>
                      </a:r>
                      <a:r>
                        <a:rPr lang="es-PE" sz="1600" baseline="0" dirty="0" smtClean="0"/>
                        <a:t> DE INFORMACION 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CALCULO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13502">
                <a:tc>
                  <a:txBody>
                    <a:bodyPr/>
                    <a:lstStyle/>
                    <a:p>
                      <a:pPr algn="ctr"/>
                      <a:endParaRPr lang="es-PE" sz="1800" kern="1200" dirty="0" smtClean="0">
                        <a:effectLst/>
                      </a:endParaRPr>
                    </a:p>
                    <a:p>
                      <a:pPr algn="ctr"/>
                      <a:endParaRPr lang="es-PE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s-PE" sz="1800" b="0" kern="1200" dirty="0" smtClean="0">
                          <a:effectLst/>
                          <a:latin typeface="+mn-lt"/>
                          <a:cs typeface="+mn-cs"/>
                        </a:rPr>
                        <a:t>COMUNIDADES</a:t>
                      </a:r>
                      <a:r>
                        <a:rPr lang="es-PE" sz="1800" b="0" kern="1200" baseline="0" dirty="0" smtClean="0">
                          <a:effectLst/>
                          <a:latin typeface="+mn-lt"/>
                          <a:cs typeface="+mn-cs"/>
                        </a:rPr>
                        <a:t> CUYA JUNTA VECINAL CAPACITADA IMPLEMENTA ACCIONES DE VIGILANCIA COMUNITARIA PARA MEJORAR EL CUIDADO Y LA ALIMENTACIÓN DE LAS NIÑAS Y NIÑOS MENORES DE 36 MESES</a:t>
                      </a:r>
                      <a:endParaRPr lang="es-PE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 smtClean="0"/>
                    </a:p>
                    <a:p>
                      <a:pPr algn="ctr"/>
                      <a:endParaRPr lang="es-PE" sz="1800" dirty="0" smtClean="0"/>
                    </a:p>
                    <a:p>
                      <a:pPr algn="ctr"/>
                      <a:endParaRPr lang="es-PE" sz="1800" dirty="0" smtClean="0"/>
                    </a:p>
                    <a:p>
                      <a:pPr algn="ctr"/>
                      <a:endParaRPr lang="es-PE" sz="1800" dirty="0" smtClean="0"/>
                    </a:p>
                    <a:p>
                      <a:pPr algn="ctr"/>
                      <a:r>
                        <a:rPr lang="es-PE" sz="1800" dirty="0" smtClean="0"/>
                        <a:t>REPORTE</a:t>
                      </a:r>
                      <a:r>
                        <a:rPr lang="es-PE" sz="1800" baseline="0" dirty="0" smtClean="0"/>
                        <a:t> HIS</a:t>
                      </a:r>
                      <a:endParaRPr lang="es-P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 DE JUNTAS VECINALES CAPACITADAS PARA LA IMPLEMENTACION DE LA VIGILANCIA COMUNITARIA 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MUNICIPALIDADES DE QUINTIL 1 Y 2, O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QUINTIL 3, 4 Y 5, QUE TENGAN "BOLSONES DE POBREZA“.</a:t>
                      </a:r>
                      <a:endParaRPr lang="es-PE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/TOTAL</a:t>
                      </a:r>
                      <a:r>
                        <a:rPr lang="es-PE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N° DE JUNTAS VECINALES DE MUNICIPALIDADES DE QUINTIL 1 Y 2, O QUINTIL 3, 4 Y 5, QUE TENGAN "BOLSONES DE POBREZA“.</a:t>
                      </a:r>
                      <a:endParaRPr lang="es-PE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1033101" y="940661"/>
            <a:ext cx="226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s-MX" altLang="es-PE" dirty="0"/>
              <a:t>INDICADORES</a:t>
            </a:r>
          </a:p>
        </p:txBody>
      </p:sp>
      <p:pic>
        <p:nvPicPr>
          <p:cNvPr id="5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8" y="196066"/>
            <a:ext cx="3243580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739" y="1275265"/>
            <a:ext cx="6940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PROGRAMA PRESUPUESTAL </a:t>
            </a:r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ARTICULADO NUTRICIONAL</a:t>
            </a:r>
            <a:endParaRPr lang="es-PE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9" y="279837"/>
            <a:ext cx="3243580" cy="41719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85220" y="3681994"/>
            <a:ext cx="6475179" cy="225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dirty="0" smtClean="0"/>
              <a:t>Producto</a:t>
            </a:r>
            <a:r>
              <a:rPr lang="es-PE" dirty="0"/>
              <a:t>: </a:t>
            </a:r>
            <a:r>
              <a:rPr lang="es-PE" b="1" dirty="0"/>
              <a:t>INSTITUCIONES EDUCATIVAS SALUDABLES PROMUEVEN EL CUIDADO INFANTIL Y LA ADECUADA ALIMENTACION (3033250)</a:t>
            </a:r>
          </a:p>
          <a:p>
            <a:pPr algn="just"/>
            <a:r>
              <a:rPr lang="es-PE" dirty="0" smtClean="0"/>
              <a:t>Responsable: Lic. </a:t>
            </a:r>
            <a:r>
              <a:rPr lang="es-PE" dirty="0" err="1" smtClean="0"/>
              <a:t>Nut</a:t>
            </a:r>
            <a:r>
              <a:rPr lang="es-PE" dirty="0" smtClean="0"/>
              <a:t>. Lady Laura </a:t>
            </a:r>
            <a:r>
              <a:rPr lang="es-PE" dirty="0" err="1" smtClean="0"/>
              <a:t>Pillaca</a:t>
            </a:r>
            <a:r>
              <a:rPr lang="es-PE" dirty="0" smtClean="0"/>
              <a:t> </a:t>
            </a:r>
            <a:r>
              <a:rPr lang="es-PE" dirty="0" err="1" smtClean="0"/>
              <a:t>Ogosi</a:t>
            </a:r>
            <a:endParaRPr lang="es-P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87" y="2090873"/>
            <a:ext cx="418386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3060" y="956191"/>
            <a:ext cx="418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DEFINICION OPERACIONAL</a:t>
            </a:r>
            <a:endParaRPr lang="es-PE" sz="28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8" y="223817"/>
            <a:ext cx="3243580" cy="417195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1270441" y="3330911"/>
            <a:ext cx="526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SUBFINALIDADES DEL PRODUCTO:</a:t>
            </a:r>
            <a:endParaRPr lang="es-PE" sz="2800" dirty="0"/>
          </a:p>
        </p:txBody>
      </p:sp>
      <p:sp>
        <p:nvSpPr>
          <p:cNvPr id="4" name="3 Rectángulo"/>
          <p:cNvSpPr/>
          <p:nvPr/>
        </p:nvSpPr>
        <p:spPr>
          <a:xfrm>
            <a:off x="1326080" y="1494071"/>
            <a:ext cx="10050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Institución educativa del nivel inicial y primaria que incluyen en la programación curricular anual temas referidos a prácticas saludables en alimentación y nutrición, y en el plan anual de trabajo actividades para promover prácticas saludables en alimentación y nutrición en los escolares; así mismo implementan proyectos de aprendizaje y/o sesiones de aprendizaje en el aula; para ello el personal de salud realiza acciones de concertación, planificación, asistencia técnica, monitoreo y evaluación, en el local de la institución educativa, local comunal u otros que se considere </a:t>
            </a:r>
            <a:r>
              <a:rPr lang="es-PE" dirty="0" smtClean="0"/>
              <a:t>adecuado.</a:t>
            </a:r>
            <a:endParaRPr lang="es-P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42" y="3854131"/>
            <a:ext cx="9938721" cy="26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" y="248342"/>
            <a:ext cx="3243580" cy="41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998" y="972996"/>
            <a:ext cx="4804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CRITERIO DE PROGRAMACIÓN: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03060"/>
              </p:ext>
            </p:extLst>
          </p:nvPr>
        </p:nvGraphicFramePr>
        <p:xfrm>
          <a:off x="884998" y="1754474"/>
          <a:ext cx="10515600" cy="44642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00758"/>
                <a:gridCol w="4756206"/>
                <a:gridCol w="1858636"/>
              </a:tblGrid>
              <a:tr h="70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100" b="1" u="none" strike="noStrike" dirty="0">
                          <a:effectLst/>
                        </a:rPr>
                        <a:t>SUBPRODUCTOS</a:t>
                      </a:r>
                      <a:endParaRPr lang="es-P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100" b="1" u="none" strike="noStrike" dirty="0">
                          <a:effectLst/>
                        </a:rPr>
                        <a:t>CRITERIO DE PROGRAMACION</a:t>
                      </a:r>
                      <a:endParaRPr lang="es-P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100" b="1" u="none" strike="noStrike" dirty="0">
                          <a:effectLst/>
                        </a:rPr>
                        <a:t>UM</a:t>
                      </a:r>
                      <a:endParaRPr lang="es-P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0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INSTITUCIÓN EDUCATIVA CON (CONEI) CON PRÁCTICAS SALUDABLES PARA REDUCIR DESNUTRICIÓN CRÓNICA INFANTIL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de las instituciones educativas estatales del nivel inicial y primario de los distritos quintil 1 y 2 de pobreza. Se podrá programar a las Instituciones Educativas del quintil 3 a 5 que tengan "bolsones de pobreza" o que se haya identificado problemas sanitarios relacionados al programa presupuestal.</a:t>
                      </a: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</a:t>
                      </a:r>
                      <a:r>
                        <a:rPr lang="es-P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educativa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</a:tr>
              <a:tr h="1300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DOCENTES DE INSTITUCIONES EDUCATIVAS CAPACITADOS EN PRÁCTICAS SALUDABLES PARA REDUCIR LA DESNUTRICIÓN CRÓNICA INFANTIL,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 de docentes de las Instituciones Educativas estatales del nivel inicial y primaria programadas en el sub producto de CONEI.</a:t>
                      </a: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Docente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</a:tr>
              <a:tr h="525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ASOCIACIÓN DE PADRES DE FAMILIA (APAFAS) PROMUEVEN Y DESARROLLAN PRÁCTICAS Y ENTORNOS SALUDABLES EN ALIMENTACIÓN Y NUTRICIÓN SALUDABLE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de </a:t>
                      </a:r>
                      <a:r>
                        <a:rPr lang="es-P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APAFAs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las Instituciones Educativas estatales del nivel inicial y primaria programadas en la Sub producto de CONEI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Organización capacitada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7" marR="8337" marT="8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7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6399" y="204401"/>
            <a:ext cx="494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LISTADO DE BIENES Y SERVICIOS</a:t>
            </a:r>
            <a:endParaRPr lang="es-PE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939623"/>
            <a:ext cx="10583314" cy="56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34590"/>
              </p:ext>
            </p:extLst>
          </p:nvPr>
        </p:nvGraphicFramePr>
        <p:xfrm>
          <a:off x="1061504" y="1848920"/>
          <a:ext cx="9735145" cy="372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048"/>
                <a:gridCol w="2781688"/>
                <a:gridCol w="3708409"/>
              </a:tblGrid>
              <a:tr h="612102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INDICADOR 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FUENTE</a:t>
                      </a:r>
                      <a:r>
                        <a:rPr lang="es-PE" baseline="0" dirty="0" smtClean="0"/>
                        <a:t> DE INFORMACION 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CALCULO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8505">
                <a:tc>
                  <a:txBody>
                    <a:bodyPr/>
                    <a:lstStyle/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r>
                        <a:rPr lang="es-PE" sz="1600" kern="1200" baseline="0" dirty="0" smtClean="0">
                          <a:effectLst/>
                        </a:rPr>
                        <a:t>INSTITUCIONES EDUCATIVAS QUE INCORPORAN EN SU PLAN ANUAL DE TRABAJO ACCIONES PARA LA PROMOCIÓN DE LA ALIMENTACIÓN Y NUTRICIÓN SALUDABLE.</a:t>
                      </a:r>
                      <a:endParaRPr lang="es-PE" sz="16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REPORTE</a:t>
                      </a:r>
                      <a:r>
                        <a:rPr lang="es-PE" baseline="0" dirty="0" smtClean="0"/>
                        <a:t> HIS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 DE INSTITUCIONES EDUCATIVAS QUE INCORPORAN EN SU PLAN ANUAL DE TRABAJO ACCIONES PARA LA PROMOCIÓN DE LA ALIMENTACIÓN Y NUTRICIÓN SALUDABLE/ N° DE INSTITUCIONES EDUCATIVAS ESTATALES DEL NIVEL INICIAL Y PRIMARIO DE LOS DISTRITOS QUINTIL 1 Y 2 DE POBREZA.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925053" y="1117184"/>
            <a:ext cx="226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s-MX" altLang="es-PE" dirty="0"/>
              <a:t>INDICADORES</a:t>
            </a:r>
          </a:p>
        </p:txBody>
      </p:sp>
      <p:pic>
        <p:nvPicPr>
          <p:cNvPr id="5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3" y="223817"/>
            <a:ext cx="3243580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739" y="1275265"/>
            <a:ext cx="6940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PROGRAMA PRESUPUESTAL </a:t>
            </a:r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ARTICULADO NUTRICIONAL</a:t>
            </a:r>
            <a:endParaRPr lang="es-PE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9" y="279837"/>
            <a:ext cx="3243580" cy="41719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85220" y="3681994"/>
            <a:ext cx="7286240" cy="1982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dirty="0" smtClean="0"/>
              <a:t>Producto: </a:t>
            </a:r>
            <a:r>
              <a:rPr lang="es-PE" b="1" dirty="0"/>
              <a:t>FAMILIAS SALUDABLES CON CONOCIMIENTOS PARA EL CUIDADO INFANTIL, LACTANCIA MATERNA EXCLUSIVA Y LA ADECUADA ALIMENTACION Y PROTECCION DEL MENOR DE 36 MESES (33251)</a:t>
            </a:r>
          </a:p>
          <a:p>
            <a:pPr algn="just"/>
            <a:r>
              <a:rPr lang="es-PE" dirty="0" smtClean="0"/>
              <a:t>Responsable: Lic. Enf. Liz M. Ampudia Ruiz.</a:t>
            </a:r>
            <a:endParaRPr lang="es-P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23" y="1163782"/>
            <a:ext cx="3010955" cy="25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5223" y="3987006"/>
            <a:ext cx="2909991" cy="243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371958" y="1107981"/>
            <a:ext cx="3383867" cy="938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rgbClr val="0000CC"/>
                </a:solidFill>
              </a:rPr>
              <a:t>MUNICIPIOS QUE PROMUEVEN EL CUIDADO INFANTIL Y LA ADECUADA ALIMENTACION </a:t>
            </a:r>
            <a:endParaRPr lang="es-MX" dirty="0">
              <a:solidFill>
                <a:srgbClr val="0000CC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371960" y="2508948"/>
            <a:ext cx="3383866" cy="1005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rgbClr val="0000CC"/>
                </a:solidFill>
              </a:rPr>
              <a:t>COMUNIDADES SALUDABLES PROMUEVEN EL CUIDADO INFANTIL Y LA ADECUADA ALIMENTACION </a:t>
            </a:r>
            <a:endParaRPr lang="es-MX" sz="1600" dirty="0">
              <a:solidFill>
                <a:srgbClr val="0000CC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371959" y="3722689"/>
            <a:ext cx="3383866" cy="1169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rgbClr val="0000CC"/>
                </a:solidFill>
              </a:rPr>
              <a:t>INSTITUCIONES EDUCATIVAS SALUDABLES PROMUEVEN EL CUIDADO INFANTIL Y LA ADECUADA ALIMENTACION</a:t>
            </a:r>
            <a:endParaRPr lang="es-MX" sz="1600" dirty="0">
              <a:solidFill>
                <a:srgbClr val="0000CC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371960" y="5013303"/>
            <a:ext cx="3383864" cy="17204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altLang="es-PE" sz="1600" b="1" dirty="0">
                <a:solidFill>
                  <a:srgbClr val="0000CC"/>
                </a:solidFill>
              </a:rPr>
              <a:t>FAMILIAS SALUDABLES CON CONOCIMIENTOS PARA EL CUIDADO INFANTIL, LACTANCIA MATERNA EXCLUSIVA Y LA ADECUADA ALIMENTACION Y PROTECCION DEL MENOR DE 36 MESES </a:t>
            </a:r>
            <a:endParaRPr lang="es-PE" altLang="es-PE" sz="1600" b="1" dirty="0">
              <a:solidFill>
                <a:srgbClr val="0000CC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62234" y="857559"/>
            <a:ext cx="5090583" cy="226672"/>
          </a:xfrm>
          <a:prstGeom prst="roundRect">
            <a:avLst/>
          </a:prstGeom>
          <a:solidFill>
            <a:srgbClr val="CC99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/>
              <a:t>Consejo Municipal capacitado para promover el cuidado infantil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860118" y="1123771"/>
            <a:ext cx="5090583" cy="262648"/>
          </a:xfrm>
          <a:prstGeom prst="roundRect">
            <a:avLst/>
          </a:prstGeom>
          <a:solidFill>
            <a:srgbClr val="CC99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/>
              <a:t>Comité Multisectorial capacitado para promover el cuidado infantil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843245" y="2567089"/>
            <a:ext cx="5101167" cy="231775"/>
          </a:xfrm>
          <a:prstGeom prst="roundRect">
            <a:avLst/>
          </a:prstGeom>
          <a:solidFill>
            <a:srgbClr val="FF66CC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/>
              <a:t>Junta Vecinal comunal capacitada para promover el cuidado infantil 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848536" y="2846046"/>
            <a:ext cx="5090583" cy="27852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/>
              <a:t>Agentes Comunitarios capacitados para promover el cuidado infantil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932085" y="4154489"/>
            <a:ext cx="5088467" cy="312737"/>
          </a:xfrm>
          <a:prstGeom prst="roundRect">
            <a:avLst/>
          </a:prstGeom>
          <a:solidFill>
            <a:srgbClr val="66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b="1" dirty="0"/>
              <a:t>Docentes de Instituciones Educativas capacitados en prácticas saludables para reducir la Desnutrición Crónica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913096" y="4539653"/>
            <a:ext cx="5031316" cy="390525"/>
          </a:xfrm>
          <a:prstGeom prst="roundRect">
            <a:avLst/>
          </a:prstGeom>
          <a:solidFill>
            <a:srgbClr val="66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b="1" dirty="0"/>
              <a:t>Asociación de Padres de Familia (APAFAS) promueven y desarrollan prácticas y entornos saludables en alimentación y nutrición </a:t>
            </a:r>
            <a:r>
              <a:rPr lang="es-MX" sz="900" b="1" dirty="0" smtClean="0"/>
              <a:t> saludable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49" name="48 Flecha derecha"/>
          <p:cNvSpPr/>
          <p:nvPr/>
        </p:nvSpPr>
        <p:spPr>
          <a:xfrm rot="10800000">
            <a:off x="2734733" y="3722688"/>
            <a:ext cx="406400" cy="3794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50" name="49 Rectángulo redondeado"/>
          <p:cNvSpPr/>
          <p:nvPr/>
        </p:nvSpPr>
        <p:spPr>
          <a:xfrm>
            <a:off x="239185" y="3267075"/>
            <a:ext cx="2400300" cy="93503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100" b="1" dirty="0"/>
              <a:t>Mejorar la Salud Infantil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6872708" y="5583239"/>
            <a:ext cx="5088467" cy="2857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b="1" dirty="0">
                <a:solidFill>
                  <a:srgbClr val="0000CC"/>
                </a:solidFill>
              </a:rPr>
              <a:t>Familias con niños y niñas de 1 a 2 años que reciben consejería a través de la visita domiciliaria </a:t>
            </a:r>
            <a:endParaRPr lang="es-MX" sz="900" b="1" dirty="0">
              <a:solidFill>
                <a:srgbClr val="0000CC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6897898" y="5070791"/>
            <a:ext cx="5088467" cy="4318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b="1" dirty="0">
                <a:solidFill>
                  <a:srgbClr val="0000CC"/>
                </a:solidFill>
              </a:rPr>
              <a:t>Familias con  niños y niñas  </a:t>
            </a:r>
            <a:r>
              <a:rPr lang="es-PE" sz="900" b="1" dirty="0" smtClean="0">
                <a:solidFill>
                  <a:srgbClr val="0000CC"/>
                </a:solidFill>
              </a:rPr>
              <a:t>menores de 12 meses que </a:t>
            </a:r>
            <a:r>
              <a:rPr lang="es-PE" sz="900" b="1" dirty="0">
                <a:solidFill>
                  <a:srgbClr val="0000CC"/>
                </a:solidFill>
              </a:rPr>
              <a:t>reciben consejería a través de la visita domiciliaria</a:t>
            </a:r>
            <a:endParaRPr lang="es-MX" sz="900" b="1" dirty="0">
              <a:solidFill>
                <a:srgbClr val="0000CC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932085" y="3734594"/>
            <a:ext cx="5147733" cy="368300"/>
          </a:xfrm>
          <a:prstGeom prst="roundRect">
            <a:avLst/>
          </a:prstGeom>
          <a:solidFill>
            <a:srgbClr val="66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b="1" dirty="0"/>
              <a:t>Institución  Educativa con (CONEI) con practicas saludables para reducir Desnutrición crónica Infantil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900016" y="5947291"/>
            <a:ext cx="5086349" cy="3127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0"/>
              </a:spcAft>
              <a:defRPr/>
            </a:pPr>
            <a:r>
              <a:rPr lang="es-PE" sz="900" b="1" dirty="0">
                <a:solidFill>
                  <a:srgbClr val="0000CC"/>
                </a:solidFill>
              </a:rPr>
              <a:t>Familias con niños y niñas menores de 36 meses y gestantes que reciben sesiones educativas y  demostrativas en preparación de alimentos 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6900016" y="6313497"/>
            <a:ext cx="5092700" cy="3905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MX" altLang="es-PE" sz="900" b="1" dirty="0">
                <a:solidFill>
                  <a:srgbClr val="0000CC"/>
                </a:solidFill>
              </a:rPr>
              <a:t>Familias con niños y niñas menores de 24 meses y gestantes que participan en grupos de apoyo comunal para promover y proteger la lactancia materna </a:t>
            </a:r>
            <a:endParaRPr lang="es-PE" altLang="es-PE" sz="900" b="1" dirty="0">
              <a:solidFill>
                <a:srgbClr val="0000CC"/>
              </a:solidFill>
            </a:endParaRPr>
          </a:p>
        </p:txBody>
      </p:sp>
      <p:pic>
        <p:nvPicPr>
          <p:cNvPr id="27676" name="5 Imagen" descr="10.Alimentación adecuada niño de seis me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4" y="1708150"/>
            <a:ext cx="271568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Rectángulo redondeado"/>
          <p:cNvSpPr/>
          <p:nvPr/>
        </p:nvSpPr>
        <p:spPr>
          <a:xfrm>
            <a:off x="6864351" y="3177664"/>
            <a:ext cx="5090583" cy="283728"/>
          </a:xfrm>
          <a:prstGeom prst="roundRect">
            <a:avLst/>
          </a:prstGeom>
          <a:solidFill>
            <a:srgbClr val="FF66CC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ctr">
              <a:defRPr/>
            </a:pPr>
            <a:r>
              <a:rPr lang="es-PE" sz="1000" b="1" dirty="0" smtClean="0"/>
              <a:t>Actualización del directorio de juntas vecinales comunales – Para Gobierno local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6838950" y="1472632"/>
            <a:ext cx="5090583" cy="414816"/>
          </a:xfrm>
          <a:prstGeom prst="roundRect">
            <a:avLst/>
          </a:prstGeom>
          <a:solidFill>
            <a:srgbClr val="CC99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 smtClean="0"/>
              <a:t>Municipios implementan Centros de Promoción y vigilancia comunal del cuidado integral del madre y el niño (CPVC) - Para gobiernos locales</a:t>
            </a:r>
            <a:endParaRPr lang="es-MX" sz="1000" dirty="0">
              <a:solidFill>
                <a:srgbClr val="000000"/>
              </a:solidFill>
            </a:endParaRPr>
          </a:p>
        </p:txBody>
      </p:sp>
      <p:pic>
        <p:nvPicPr>
          <p:cNvPr id="43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" y="279837"/>
            <a:ext cx="3243580" cy="417195"/>
          </a:xfrm>
          <a:prstGeom prst="rect">
            <a:avLst/>
          </a:prstGeom>
        </p:spPr>
      </p:pic>
      <p:sp>
        <p:nvSpPr>
          <p:cNvPr id="54" name="53 Rectángulo redondeado"/>
          <p:cNvSpPr/>
          <p:nvPr/>
        </p:nvSpPr>
        <p:spPr>
          <a:xfrm>
            <a:off x="6854184" y="1951361"/>
            <a:ext cx="5090583" cy="414816"/>
          </a:xfrm>
          <a:prstGeom prst="roundRect">
            <a:avLst/>
          </a:prstGeom>
          <a:solidFill>
            <a:srgbClr val="CC99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 smtClean="0"/>
              <a:t>Municipios con funcionamiento de Centros de Promoción y vigilancia comunal del cuidado integral del madre y el niño (CPVC) – Para gobiernos locales</a:t>
            </a:r>
            <a:endParaRPr lang="es-MX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3" y="1114333"/>
            <a:ext cx="2448983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1103930"/>
            <a:ext cx="2264833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45" y="1143334"/>
            <a:ext cx="2214033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83" y="1159797"/>
            <a:ext cx="2144183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33" y="1200390"/>
            <a:ext cx="21336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993116"/>
            <a:ext cx="21336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1" y="4022784"/>
            <a:ext cx="2256367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69" y="4029927"/>
            <a:ext cx="2398183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82" y="4034797"/>
            <a:ext cx="2131852" cy="241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6" y="4034796"/>
            <a:ext cx="2015429" cy="2526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" y="279837"/>
            <a:ext cx="3243580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3060" y="1086820"/>
            <a:ext cx="418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DEFINICION OPERACIONAL</a:t>
            </a:r>
            <a:endParaRPr lang="es-PE" sz="28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8" y="223817"/>
            <a:ext cx="3243580" cy="417195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1236810" y="3181293"/>
            <a:ext cx="526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SUBFINALIDADES DEL PRODUCTO:</a:t>
            </a:r>
            <a:endParaRPr lang="es-PE" sz="2800" dirty="0"/>
          </a:p>
        </p:txBody>
      </p:sp>
      <p:sp>
        <p:nvSpPr>
          <p:cNvPr id="2" name="Rectángulo 1"/>
          <p:cNvSpPr/>
          <p:nvPr/>
        </p:nvSpPr>
        <p:spPr>
          <a:xfrm>
            <a:off x="1270441" y="1610040"/>
            <a:ext cx="10360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/>
              <a:t>SE </a:t>
            </a:r>
            <a:r>
              <a:rPr lang="es-PE" sz="1600" dirty="0"/>
              <a:t>REFIERE A AQUELLAS FAMILIAS CON </a:t>
            </a:r>
            <a:r>
              <a:rPr lang="es-PE" sz="1600" dirty="0" smtClean="0"/>
              <a:t>NIÑAS Y NIÑOS </a:t>
            </a:r>
            <a:r>
              <a:rPr lang="es-PE" sz="1600" dirty="0"/>
              <a:t>MENORES DE 36 MESES, LAS CUALES HAN RECIBIDO CONSEJERÍA </a:t>
            </a:r>
            <a:r>
              <a:rPr lang="es-PE" sz="1600" dirty="0" smtClean="0"/>
              <a:t>EN EL HOGAR A </a:t>
            </a:r>
            <a:r>
              <a:rPr lang="es-PE" sz="1600" dirty="0"/>
              <a:t>TRAVÉS DE VISITA DOMICILIARIA, SESIONES EDUCATIVAS Y/O DEMOSTRATIVAS PARA PROMOVER PRACTICAS (COMPORTAMIENTOS SALUDABLES: HÁBITOS Y CONDUCTAS SALUDABLES) Y ENTORNOS (CON ÉNFASIS EN VIVIENDA) SALUDABLES, PARA CONTRIBUIR </a:t>
            </a:r>
            <a:r>
              <a:rPr lang="es-PE" sz="1600" dirty="0" smtClean="0"/>
              <a:t>EN EL CUIDADO INFANTIL EN </a:t>
            </a:r>
            <a:r>
              <a:rPr lang="es-PE" sz="1600" dirty="0"/>
              <a:t>TEMAS COMO: </a:t>
            </a:r>
            <a:r>
              <a:rPr lang="es-PE" sz="1600" dirty="0" smtClean="0"/>
              <a:t>LACTANCIA </a:t>
            </a:r>
            <a:r>
              <a:rPr lang="es-PE" sz="1600" dirty="0"/>
              <a:t>MATERNA EXCLUSIVA, </a:t>
            </a:r>
            <a:r>
              <a:rPr lang="es-PE" sz="1600" dirty="0" smtClean="0"/>
              <a:t>ALIMENTACIÓN SALUDABLES, SUPLEMENTACIÓN, ENTRE OTROS.</a:t>
            </a:r>
            <a:endParaRPr lang="es-PE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626" t="29294" r="19690" b="36894"/>
          <a:stretch/>
        </p:blipFill>
        <p:spPr>
          <a:xfrm>
            <a:off x="1116066" y="3704513"/>
            <a:ext cx="10454611" cy="26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84999" y="5846189"/>
            <a:ext cx="701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UNIDAD DE MEDIDA DEL PRODUCTO: </a:t>
            </a:r>
            <a:r>
              <a:rPr lang="es-PE" sz="2800" dirty="0" smtClean="0"/>
              <a:t>FAMILIA</a:t>
            </a:r>
            <a:endParaRPr lang="es-PE" sz="2800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" y="248342"/>
            <a:ext cx="3243580" cy="41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998" y="972996"/>
            <a:ext cx="4804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CRITERIO DE PROGRAMACIÓN: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99" y="1496216"/>
            <a:ext cx="10568447" cy="4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1423" y="263017"/>
            <a:ext cx="740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LISTADO DE BIENES Y SERVICIOS</a:t>
            </a:r>
            <a:endParaRPr lang="es-PE" sz="2800" b="1" dirty="0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2" y="833130"/>
            <a:ext cx="10341042" cy="58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54190"/>
              </p:ext>
            </p:extLst>
          </p:nvPr>
        </p:nvGraphicFramePr>
        <p:xfrm>
          <a:off x="1275259" y="1730167"/>
          <a:ext cx="9735145" cy="468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048"/>
                <a:gridCol w="2781688"/>
                <a:gridCol w="3708409"/>
              </a:tblGrid>
              <a:tr h="612102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INDICADOR 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FUENTE</a:t>
                      </a:r>
                      <a:r>
                        <a:rPr lang="es-PE" baseline="0" dirty="0" smtClean="0"/>
                        <a:t> DE INFORMACION 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CALCULO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85346">
                <a:tc rowSpan="2">
                  <a:txBody>
                    <a:bodyPr/>
                    <a:lstStyle/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endParaRPr lang="es-PE" sz="1600" kern="1200" dirty="0" smtClean="0">
                        <a:effectLst/>
                      </a:endParaRPr>
                    </a:p>
                    <a:p>
                      <a:pPr algn="ctr"/>
                      <a:r>
                        <a:rPr lang="es-PE" sz="1600" kern="1200" dirty="0" smtClean="0">
                          <a:effectLst/>
                        </a:rPr>
                        <a:t>PROPORCION DE FAMILIAS SALUDABLES CON CONOCIMIENTOS PARA EL CUIDADO INFANTIL, LACTANCIA MATERNA EXCLUSIVA Y LA ADECUADA ALIMENTACION Y PROTECCION DEL MENOR DE 36 MESES </a:t>
                      </a:r>
                      <a:endParaRPr lang="es-PE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REGISTRO</a:t>
                      </a:r>
                      <a:r>
                        <a:rPr lang="es-PE" baseline="0" dirty="0" smtClean="0"/>
                        <a:t> HIS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kern="1200" dirty="0" smtClean="0">
                          <a:effectLst/>
                        </a:rPr>
                        <a:t>Número de Familias con niños menores de 12 meses que recibieron segunda consejería + Familias con niños  de 1 y 2 años que recibieron consejerías.</a:t>
                      </a:r>
                    </a:p>
                    <a:p>
                      <a:pPr algn="ctr"/>
                      <a:r>
                        <a:rPr lang="es-PE" baseline="0" dirty="0" smtClean="0"/>
                        <a:t>  X 100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8608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effectLst/>
                        </a:rPr>
                        <a:t>Número de niñas y niños programados para control CRED en menores de 12 meses</a:t>
                      </a:r>
                      <a:r>
                        <a:rPr lang="es-PE" sz="1800" kern="1200" baseline="0" dirty="0" smtClean="0">
                          <a:effectLst/>
                        </a:rPr>
                        <a:t> + </a:t>
                      </a:r>
                      <a:endParaRPr lang="es-PE" sz="1800" kern="1200" dirty="0" smtClean="0">
                        <a:effectLst/>
                      </a:endParaRPr>
                    </a:p>
                    <a:p>
                      <a:pPr algn="ctr"/>
                      <a:r>
                        <a:rPr lang="es-PE" sz="1800" kern="1200" dirty="0" smtClean="0">
                          <a:effectLst/>
                        </a:rPr>
                        <a:t>Número de niñas y niños programados para control CRED en menores de 1 y 2 años </a:t>
                      </a:r>
                      <a:endParaRPr lang="es-PE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877504" y="1047187"/>
            <a:ext cx="226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s-MX" altLang="es-PE" dirty="0"/>
              <a:t>INDICADORES</a:t>
            </a:r>
          </a:p>
        </p:txBody>
      </p:sp>
      <p:pic>
        <p:nvPicPr>
          <p:cNvPr id="4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5" y="403105"/>
            <a:ext cx="3243580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739" y="1275265"/>
            <a:ext cx="6940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PROGRAMA PRESUPUESTAL </a:t>
            </a:r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ARTICULADO NUTRICIONAL</a:t>
            </a:r>
            <a:endParaRPr lang="es-PE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9" y="279837"/>
            <a:ext cx="3243580" cy="41719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85220" y="3681994"/>
            <a:ext cx="6475179" cy="225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dirty="0" smtClean="0"/>
              <a:t>Producto: </a:t>
            </a:r>
            <a:r>
              <a:rPr lang="es-PE" b="1" dirty="0" smtClean="0"/>
              <a:t>MUNICIPIOS </a:t>
            </a:r>
            <a:r>
              <a:rPr lang="es-PE" b="1" dirty="0"/>
              <a:t>QUE PROMUEVEN EL CUIDADO INFANTIL Y LA ADECUADA ALIMENTACION (3033248)</a:t>
            </a:r>
          </a:p>
          <a:p>
            <a:pPr algn="just"/>
            <a:r>
              <a:rPr lang="es-PE" dirty="0" smtClean="0"/>
              <a:t>Responsable: Lic. Enf. Liz M. Ampudia Ruiz.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3" y="1733797"/>
            <a:ext cx="5347857" cy="47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825" t="13601" r="33856" b="10800"/>
          <a:stretch/>
        </p:blipFill>
        <p:spPr>
          <a:xfrm>
            <a:off x="6774909" y="899022"/>
            <a:ext cx="4431272" cy="51509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5432" t="15001" r="35825" b="22000"/>
          <a:stretch/>
        </p:blipFill>
        <p:spPr>
          <a:xfrm>
            <a:off x="1333896" y="1083688"/>
            <a:ext cx="4438893" cy="4937600"/>
          </a:xfrm>
          <a:prstGeom prst="rect">
            <a:avLst/>
          </a:prstGeom>
        </p:spPr>
      </p:pic>
      <p:pic>
        <p:nvPicPr>
          <p:cNvPr id="5" name="Imagen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" y="248342"/>
            <a:ext cx="3243580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3060" y="1086820"/>
            <a:ext cx="418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DEFINICION OPERACIONAL</a:t>
            </a:r>
            <a:endParaRPr lang="es-PE" sz="28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8" y="223817"/>
            <a:ext cx="3243580" cy="417195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1270441" y="3181293"/>
            <a:ext cx="526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SUBFINALIDADES DEL PRODUCTO:</a:t>
            </a:r>
            <a:endParaRPr lang="es-PE" sz="2800" dirty="0"/>
          </a:p>
        </p:txBody>
      </p:sp>
      <p:sp>
        <p:nvSpPr>
          <p:cNvPr id="2" name="Rectángulo 1"/>
          <p:cNvSpPr/>
          <p:nvPr/>
        </p:nvSpPr>
        <p:spPr>
          <a:xfrm>
            <a:off x="1270441" y="1621904"/>
            <a:ext cx="103608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/>
              <a:t>Es el municipio provincial o distrital con un concejo municipal  (Alcalde y Regidores) y comité multisectorial (con ordenanza municipal) a quienes se les brinda asistencia técnica por parte del personal de salud capacitado para estar informados, motivados y capacitados para implementación y funcionamiento de dos estrategias: Centro de Promoción y Vigilancia Comunal del Cuidado Integral de la Madre y el Niño, orientado a la educación en prácticas saludables en las familias con menores de 36 meses y la participación activa de los actores sociales de la localidad en generar las condiciones para la adopción de las prácticas favorables para el adecuado crecimiento y desarrollo de las niñas y niños, que contribuirán al cuidado infantil y la adecuada alimentación en las familias de su jurisdicción. </a:t>
            </a:r>
            <a:endParaRPr lang="es-PE" sz="1400" dirty="0" smtClean="0"/>
          </a:p>
          <a:p>
            <a:pPr algn="just"/>
            <a:endParaRPr lang="es-P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64" y="3704513"/>
            <a:ext cx="10270379" cy="279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" y="248342"/>
            <a:ext cx="3243580" cy="41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998" y="972996"/>
            <a:ext cx="4804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CRITERIO DE PROGRAMACIÓN: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86424"/>
              </p:ext>
            </p:extLst>
          </p:nvPr>
        </p:nvGraphicFramePr>
        <p:xfrm>
          <a:off x="1021277" y="1851712"/>
          <a:ext cx="10141527" cy="41369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58245"/>
                <a:gridCol w="3016333"/>
                <a:gridCol w="2766949"/>
              </a:tblGrid>
              <a:tr h="3477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effectLst/>
                        </a:rPr>
                        <a:t>SUBPRODUCTOS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effectLst/>
                        </a:rPr>
                        <a:t>CRITERIO DE PROGRAMACION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effectLst/>
                        </a:rPr>
                        <a:t>UM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11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Concejo municipal capacitado para promover el cuidado infantil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100% de municipalidades de los distritos quintil 1 y 2, se podrá programar municipalidades de los distritos quintil 3, 4 y 5, que tengan "bolsones de pobreza", en los que se haya identificado como prioridad sanitaria la desnutrición crónica como problema prioritario.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Municipio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11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Comité multisectorial capacitado para promover el cuidado infantil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Municipio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867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Municipios implementan centros de Promoción y Vigilancia Comunal para el cuidado integral de la madre y el niño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Centros de Promoción y Vigilancia Comunal para el cuidado integral de la madre y el niño (CPVC)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867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Municipios con funcionamiento de Centros de Promoción y Vigilancia Comunal del cuidado integral de la madre y el niño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Centros de Promoción y Vigilancia Comunal para el cuidado integral de la madre y el niño (CPVC)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8122" y="384566"/>
            <a:ext cx="494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LISTADO DE BIENES Y SERVICIOS</a:t>
            </a:r>
            <a:endParaRPr lang="es-PE" sz="2800" b="1" dirty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47" y="929189"/>
            <a:ext cx="10693167" cy="58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01347"/>
              </p:ext>
            </p:extLst>
          </p:nvPr>
        </p:nvGraphicFramePr>
        <p:xfrm>
          <a:off x="1120881" y="1563913"/>
          <a:ext cx="9735145" cy="468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048"/>
                <a:gridCol w="2781688"/>
                <a:gridCol w="3708409"/>
              </a:tblGrid>
              <a:tr h="612102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INDICADOR 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FUENTE</a:t>
                      </a:r>
                      <a:r>
                        <a:rPr lang="es-PE" baseline="0" dirty="0" smtClean="0"/>
                        <a:t> DE INFORMACION 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CALCULO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71426">
                <a:tc>
                  <a:txBody>
                    <a:bodyPr/>
                    <a:lstStyle/>
                    <a:p>
                      <a:pPr algn="ctr"/>
                      <a:endParaRPr lang="es-PE" sz="2000" kern="1200" dirty="0" smtClean="0">
                        <a:effectLst/>
                      </a:endParaRPr>
                    </a:p>
                    <a:p>
                      <a:pPr algn="ctr"/>
                      <a:endParaRPr lang="es-PE" sz="2000" kern="1200" dirty="0" smtClean="0">
                        <a:effectLst/>
                      </a:endParaRPr>
                    </a:p>
                    <a:p>
                      <a:pPr algn="ctr"/>
                      <a:endParaRPr lang="es-PE" sz="2000" kern="1200" dirty="0" smtClean="0">
                        <a:effectLst/>
                      </a:endParaRPr>
                    </a:p>
                    <a:p>
                      <a:pPr algn="ctr"/>
                      <a:r>
                        <a:rPr lang="es-PE" sz="2000" kern="1200" dirty="0" smtClean="0">
                          <a:effectLst/>
                        </a:rPr>
                        <a:t>MUNICIPIOS CON CENTROS DE PROMOCIÓN Y VIGILANCIA COMUNAL EN FUNCIONAMIENTO PARA EL CUIDADO INTEGRAL DE LA MADRE Y EL NIÑO.</a:t>
                      </a:r>
                      <a:endParaRPr lang="es-P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2000" dirty="0" smtClean="0"/>
                    </a:p>
                    <a:p>
                      <a:pPr algn="ctr"/>
                      <a:endParaRPr lang="es-PE" sz="2000" dirty="0" smtClean="0"/>
                    </a:p>
                    <a:p>
                      <a:pPr algn="ctr"/>
                      <a:endParaRPr lang="es-PE" sz="2000" dirty="0" smtClean="0"/>
                    </a:p>
                    <a:p>
                      <a:pPr algn="ctr"/>
                      <a:endParaRPr lang="es-PE" sz="2000" dirty="0" smtClean="0"/>
                    </a:p>
                    <a:p>
                      <a:pPr algn="ctr"/>
                      <a:endParaRPr lang="es-PE" sz="2000" dirty="0" smtClean="0"/>
                    </a:p>
                    <a:p>
                      <a:pPr algn="ctr"/>
                      <a:r>
                        <a:rPr lang="es-PE" sz="2000" dirty="0" smtClean="0"/>
                        <a:t>REPORTE</a:t>
                      </a:r>
                      <a:r>
                        <a:rPr lang="es-PE" sz="2000" baseline="0" dirty="0" smtClean="0"/>
                        <a:t> DE FUNCIONAMIENTO DE CPVC –GOBIERNO LOCAL</a:t>
                      </a:r>
                      <a:endParaRPr lang="es-P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N° DE </a:t>
                      </a:r>
                      <a:r>
                        <a:rPr lang="es-P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CENTROS POBLADOS CON CPVC EN FUNCIONAMIENTO/</a:t>
                      </a:r>
                      <a:endParaRPr lang="es-P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 N° DE CENTROS POBLADOS DE MUNICIPALIDADES DE QUINTIL 1 Y 2, O</a:t>
                      </a:r>
                      <a:r>
                        <a:rPr lang="es-P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QUINTIL 3, 4 Y 5, QUE TENGAN "BOLSONES DE POBREZA“.</a:t>
                      </a:r>
                      <a:endParaRPr lang="es-P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925053" y="916912"/>
            <a:ext cx="226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s-MX" altLang="es-PE" dirty="0"/>
              <a:t>INDICADORES</a:t>
            </a:r>
          </a:p>
        </p:txBody>
      </p:sp>
      <p:pic>
        <p:nvPicPr>
          <p:cNvPr id="4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3" y="223817"/>
            <a:ext cx="3243580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739" y="1275265"/>
            <a:ext cx="6940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PROGRAMA PRESUPUESTAL </a:t>
            </a:r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ARTICULADO NUTRICIONAL</a:t>
            </a:r>
            <a:endParaRPr lang="es-PE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9" y="279837"/>
            <a:ext cx="3243580" cy="41719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85220" y="3681994"/>
            <a:ext cx="6475179" cy="225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dirty="0" smtClean="0"/>
              <a:t>Producto</a:t>
            </a:r>
            <a:r>
              <a:rPr lang="es-PE" dirty="0"/>
              <a:t>: </a:t>
            </a:r>
            <a:r>
              <a:rPr lang="es-PE" b="1" dirty="0"/>
              <a:t>COMUNIDADES SALUDABLES PROMUEVEN EL CUIDADO INFANTIL Y LA ADECUADA ALIMENTACION (33249)</a:t>
            </a:r>
          </a:p>
          <a:p>
            <a:pPr algn="just"/>
            <a:r>
              <a:rPr lang="es-PE" dirty="0" smtClean="0"/>
              <a:t>Responsable: Lic. </a:t>
            </a:r>
            <a:r>
              <a:rPr lang="es-PE" dirty="0" err="1" smtClean="0"/>
              <a:t>Nut</a:t>
            </a:r>
            <a:r>
              <a:rPr lang="es-PE" dirty="0" smtClean="0"/>
              <a:t>. Lady Laura </a:t>
            </a:r>
            <a:r>
              <a:rPr lang="es-PE" dirty="0" err="1" smtClean="0"/>
              <a:t>Pillaca</a:t>
            </a:r>
            <a:r>
              <a:rPr lang="es-PE" dirty="0" smtClean="0"/>
              <a:t> </a:t>
            </a:r>
            <a:r>
              <a:rPr lang="es-PE" dirty="0" err="1" smtClean="0"/>
              <a:t>Ogosi</a:t>
            </a:r>
            <a:endParaRPr lang="es-PE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3" t="35183" r="24191" b="39262"/>
          <a:stretch/>
        </p:blipFill>
        <p:spPr bwMode="auto">
          <a:xfrm>
            <a:off x="7092881" y="2758049"/>
            <a:ext cx="4759467" cy="31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Segmento</Template>
  <TotalTime>764</TotalTime>
  <Words>1739</Words>
  <Application>Microsoft Office PowerPoint</Application>
  <PresentationFormat>Personalizado</PresentationFormat>
  <Paragraphs>171</Paragraphs>
  <Slides>24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HDOfficeLightV0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Metas Físicas PP</dc:title>
  <dc:creator>SAMSUNG</dc:creator>
  <cp:lastModifiedBy>MILAGROS CAYO GIRAO DE APARICIO</cp:lastModifiedBy>
  <cp:revision>116</cp:revision>
  <cp:lastPrinted>2017-03-02T14:29:50Z</cp:lastPrinted>
  <dcterms:created xsi:type="dcterms:W3CDTF">2016-11-03T03:16:49Z</dcterms:created>
  <dcterms:modified xsi:type="dcterms:W3CDTF">2017-03-16T20:54:36Z</dcterms:modified>
</cp:coreProperties>
</file>