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4" r:id="rId9"/>
    <p:sldId id="305" r:id="rId10"/>
    <p:sldId id="306" r:id="rId11"/>
    <p:sldId id="307" r:id="rId12"/>
    <p:sldId id="308" r:id="rId13"/>
    <p:sldId id="309" r:id="rId14"/>
    <p:sldId id="270" r:id="rId15"/>
    <p:sldId id="271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5" r:id="rId27"/>
    <p:sldId id="311" r:id="rId28"/>
    <p:sldId id="312" r:id="rId29"/>
    <p:sldId id="313" r:id="rId30"/>
    <p:sldId id="315" r:id="rId31"/>
    <p:sldId id="316" r:id="rId32"/>
    <p:sldId id="294" r:id="rId33"/>
    <p:sldId id="296" r:id="rId34"/>
    <p:sldId id="298" r:id="rId35"/>
    <p:sldId id="277" r:id="rId36"/>
    <p:sldId id="278" r:id="rId37"/>
    <p:sldId id="318" r:id="rId38"/>
    <p:sldId id="324" r:id="rId39"/>
    <p:sldId id="317" r:id="rId40"/>
    <p:sldId id="319" r:id="rId41"/>
    <p:sldId id="320" r:id="rId42"/>
    <p:sldId id="321" r:id="rId43"/>
    <p:sldId id="322" r:id="rId44"/>
    <p:sldId id="323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293" r:id="rId56"/>
    <p:sldId id="264" r:id="rId5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E7"/>
    <a:srgbClr val="4E59AD"/>
    <a:srgbClr val="6A6AB0"/>
    <a:srgbClr val="00339A"/>
    <a:srgbClr val="00CC99"/>
    <a:srgbClr val="C5C000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CB72-0038-49D0-9B28-90CE056EEE8E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80436-0821-48EE-849A-669A56D26A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522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1C19D4-6D67-4D57-AE54-9357576E5EF6}" type="slidenum">
              <a:rPr lang="es-ES" altLang="es-PE" smtClean="0"/>
              <a:pPr>
                <a:spcBef>
                  <a:spcPct val="0"/>
                </a:spcBef>
              </a:pPr>
              <a:t>27</a:t>
            </a:fld>
            <a:endParaRPr lang="es-ES" altLang="es-PE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" y="739775"/>
            <a:ext cx="6565900" cy="3694113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61706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214AF-7CEA-409D-847C-7D34B4BB7198}" type="slidenum">
              <a:rPr lang="es-ES" altLang="es-PE" smtClean="0"/>
              <a:pPr>
                <a:spcBef>
                  <a:spcPct val="0"/>
                </a:spcBef>
              </a:pPr>
              <a:t>28</a:t>
            </a:fld>
            <a:endParaRPr lang="es-ES" altLang="es-PE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" y="739775"/>
            <a:ext cx="6565900" cy="369411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96403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08E610-E8D6-46B3-B50D-AA63327B681F}" type="slidenum">
              <a:rPr lang="es-ES" altLang="es-PE" smtClean="0"/>
              <a:pPr>
                <a:spcBef>
                  <a:spcPct val="0"/>
                </a:spcBef>
              </a:pPr>
              <a:t>29</a:t>
            </a:fld>
            <a:endParaRPr lang="es-ES" altLang="es-PE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" y="739775"/>
            <a:ext cx="6565900" cy="3694113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21068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8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2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700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077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50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681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92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422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219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20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38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B98B35-01C8-4A61-B54D-CFB24012E195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12B57A-6A9A-4C9A-92D4-E84C32D35A9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1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8657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40594" y="1233426"/>
            <a:ext cx="9273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 Presupuestal 002: Salud Materno Neonatal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17" y="4436533"/>
            <a:ext cx="1850400" cy="181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09" y="4436531"/>
            <a:ext cx="1851047" cy="1814103"/>
          </a:xfrm>
          <a:prstGeom prst="rect">
            <a:avLst/>
          </a:prstGeom>
        </p:spPr>
      </p:pic>
      <p:pic>
        <p:nvPicPr>
          <p:cNvPr id="1030" name="Picture 6" descr="http://inversionenlainfancia.net/imagenes/resize/imagen_noticia/100/250/44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98" y="4436532"/>
            <a:ext cx="1850400" cy="18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día 21 Matermidad  responsable\IMG-20150519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4934" y="4436530"/>
            <a:ext cx="1850400" cy="181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5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9872" t="14066" r="21327" b="12655"/>
          <a:stretch/>
        </p:blipFill>
        <p:spPr>
          <a:xfrm>
            <a:off x="1204110" y="823880"/>
            <a:ext cx="9978562" cy="53604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25504" y="2734150"/>
            <a:ext cx="7143185" cy="126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2624001" y="3004240"/>
            <a:ext cx="7143185" cy="126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2631549" y="4641413"/>
            <a:ext cx="7143185" cy="126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2630043" y="4766654"/>
            <a:ext cx="7143185" cy="126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2620991" y="3942787"/>
            <a:ext cx="7143185" cy="126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2628539" y="4077081"/>
            <a:ext cx="7143185" cy="126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9667" t="8544" r="21373" b="18312"/>
          <a:stretch/>
        </p:blipFill>
        <p:spPr>
          <a:xfrm>
            <a:off x="1195057" y="805758"/>
            <a:ext cx="9967866" cy="52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819" t="9441" r="20865" b="17301"/>
          <a:stretch/>
        </p:blipFill>
        <p:spPr>
          <a:xfrm>
            <a:off x="1186003" y="1041149"/>
            <a:ext cx="9976920" cy="51061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286" t="14733" r="21514" b="6548"/>
          <a:stretch/>
        </p:blipFill>
        <p:spPr>
          <a:xfrm>
            <a:off x="0" y="341195"/>
            <a:ext cx="12192000" cy="60186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23332"/>
            <a:ext cx="8925318" cy="4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18427" y="740191"/>
            <a:ext cx="575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Conociendo la E.F.P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9956" y="2163778"/>
            <a:ext cx="108641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>
                <a:solidFill>
                  <a:schemeClr val="accent1"/>
                </a:solidFill>
              </a:rPr>
              <a:t>El programa Presupuestal 002: Salud Materno Neonatal cuenta con </a:t>
            </a:r>
            <a:r>
              <a:rPr lang="es-PE" sz="2000" b="1" dirty="0" smtClean="0">
                <a:solidFill>
                  <a:srgbClr val="C00000"/>
                </a:solidFill>
              </a:rPr>
              <a:t>21 Productos</a:t>
            </a:r>
            <a:r>
              <a:rPr lang="es-PE" sz="2000" dirty="0" smtClean="0"/>
              <a:t>, </a:t>
            </a:r>
            <a:r>
              <a:rPr lang="es-PE" sz="2000" b="1" dirty="0" smtClean="0">
                <a:solidFill>
                  <a:schemeClr val="accent2"/>
                </a:solidFill>
              </a:rPr>
              <a:t>22 Actividades</a:t>
            </a:r>
            <a:r>
              <a:rPr lang="es-PE" sz="2000" b="1" dirty="0" smtClean="0"/>
              <a:t> </a:t>
            </a:r>
            <a:r>
              <a:rPr lang="es-PE" sz="2000" dirty="0" smtClean="0"/>
              <a:t>y </a:t>
            </a:r>
            <a:r>
              <a:rPr lang="es-PE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 Sub productos</a:t>
            </a:r>
            <a:r>
              <a:rPr lang="es-PE" sz="2000" b="1" dirty="0" smtClean="0">
                <a:solidFill>
                  <a:schemeClr val="accent1"/>
                </a:solidFill>
              </a:rPr>
              <a:t> </a:t>
            </a:r>
          </a:p>
          <a:p>
            <a:pPr algn="just"/>
            <a:endParaRPr lang="es-PE" sz="2000" b="1" dirty="0" smtClean="0">
              <a:solidFill>
                <a:schemeClr val="accent1"/>
              </a:solidFill>
            </a:endParaRPr>
          </a:p>
          <a:p>
            <a:pPr algn="just"/>
            <a:r>
              <a:rPr lang="es-PE" sz="2000" b="1" dirty="0" smtClean="0">
                <a:solidFill>
                  <a:schemeClr val="accent1"/>
                </a:solidFill>
              </a:rPr>
              <a:t>Que convergen en una sola meta: Reducir la Morbimortalidad Materna y neonatal, mejorando la oportunidad, calidad y servicio integral en salud</a:t>
            </a:r>
          </a:p>
          <a:p>
            <a:pPr algn="just"/>
            <a:endParaRPr lang="es-PE" sz="2000" b="1" dirty="0" smtClean="0">
              <a:solidFill>
                <a:schemeClr val="accent1"/>
              </a:solidFill>
            </a:endParaRPr>
          </a:p>
          <a:p>
            <a:pPr algn="just"/>
            <a:r>
              <a:rPr lang="es-PE" sz="2000" b="1" dirty="0" smtClean="0">
                <a:solidFill>
                  <a:schemeClr val="accent1"/>
                </a:solidFill>
              </a:rPr>
              <a:t>Estos productos, actividades y sub productos se dividen en tres importantes centros de costo.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chemeClr val="accent1"/>
                </a:solidFill>
              </a:rPr>
              <a:t>Salud Materno, con 14 Productos, 15 actividades y 60 sub productos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chemeClr val="accent1"/>
                </a:solidFill>
              </a:rPr>
              <a:t>Salud Neonatal, con 3 Productos, 3 actividades </a:t>
            </a:r>
            <a:r>
              <a:rPr lang="es-PE" sz="2000" b="1" dirty="0">
                <a:solidFill>
                  <a:schemeClr val="accent1"/>
                </a:solidFill>
              </a:rPr>
              <a:t>y </a:t>
            </a:r>
            <a:r>
              <a:rPr lang="es-PE" sz="2000" b="1" dirty="0" smtClean="0">
                <a:solidFill>
                  <a:schemeClr val="accent1"/>
                </a:solidFill>
              </a:rPr>
              <a:t>24 sub productos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chemeClr val="accent1"/>
                </a:solidFill>
              </a:rPr>
              <a:t>Promoción de la Salud, con 4 Productos, 4 actividades </a:t>
            </a:r>
            <a:r>
              <a:rPr lang="es-PE" sz="2000" b="1" dirty="0">
                <a:solidFill>
                  <a:schemeClr val="accent1"/>
                </a:solidFill>
              </a:rPr>
              <a:t>y </a:t>
            </a:r>
            <a:r>
              <a:rPr lang="es-PE" sz="2000" b="1" dirty="0" smtClean="0">
                <a:solidFill>
                  <a:schemeClr val="accent1"/>
                </a:solidFill>
              </a:rPr>
              <a:t>9 sub productos</a:t>
            </a:r>
            <a:endParaRPr lang="es-P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95057" y="771888"/>
            <a:ext cx="99497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5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C2BC80"/>
                  </a:outerShdw>
                </a:effectLst>
              </a:rPr>
              <a:t>Programación de Productos y Actividades del PP002</a:t>
            </a:r>
          </a:p>
          <a:p>
            <a:pPr lvl="0" algn="ctr"/>
            <a:r>
              <a:rPr lang="es-ES" sz="5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C2BC80"/>
                  </a:outerShdw>
                </a:effectLst>
              </a:rPr>
              <a:t>Definición Operacional y Criterio de Programación 2017</a:t>
            </a:r>
            <a:endParaRPr lang="es-ES" sz="54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C2BC80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292" t="19108" r="22035" b="22458"/>
          <a:stretch/>
        </p:blipFill>
        <p:spPr>
          <a:xfrm>
            <a:off x="132736" y="3289110"/>
            <a:ext cx="2787885" cy="26102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5187" t="67831" r="37735" b="12500"/>
          <a:stretch/>
        </p:blipFill>
        <p:spPr>
          <a:xfrm>
            <a:off x="8780160" y="4188208"/>
            <a:ext cx="3523131" cy="21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09918"/>
              </p:ext>
            </p:extLst>
          </p:nvPr>
        </p:nvGraphicFramePr>
        <p:xfrm>
          <a:off x="289520" y="796412"/>
          <a:ext cx="11628000" cy="305371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  <a:reflection stA="45000"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1656000"/>
                <a:gridCol w="1836000"/>
                <a:gridCol w="2592000"/>
                <a:gridCol w="1656000"/>
                <a:gridCol w="1296000"/>
                <a:gridCol w="1296000"/>
                <a:gridCol w="1296000"/>
              </a:tblGrid>
              <a:tr h="1621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 Producto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 de Medida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UNIDADES EJECUTORAS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GERESA/DIRESA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MINSA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ACCIONES COMUNES (3000001)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/>
                        </a:rPr>
                        <a:t>Desarrollo de Normas y Guías Técnicas con Adecuación Cultural (5004430)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3328701 Desarrollo de Normas y Guías Técnicas con adecuación cultural.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080. Norma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3328702 Implementación de Documentos Técnicos con adecuación cultural.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060. Informe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/>
                        </a:rPr>
                        <a:t>Actividad: Monitoreo, Supervisión, Evaluación y Control de Salud Materno neonatal (50004430)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4427702 Monitoreo del Programa Salud Materno Neonatal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060. Informe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4427703 Evaluación del Programa Salud Materno Neonatal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060. Informe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4427704 Supervisión del Programa Salud Materno Neonatal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060. Informe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CuadroTexto 30"/>
          <p:cNvSpPr txBox="1"/>
          <p:nvPr/>
        </p:nvSpPr>
        <p:spPr>
          <a:xfrm>
            <a:off x="289520" y="3790343"/>
            <a:ext cx="1162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Desarrollo de Normas y Guías Técnicas con Adecuación Cultural (5004430)</a:t>
            </a:r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PE" b="1" dirty="0" smtClean="0"/>
              <a:t>Criterio </a:t>
            </a:r>
            <a:r>
              <a:rPr lang="es-PE" b="1" dirty="0"/>
              <a:t>de Programación:</a:t>
            </a:r>
            <a:endParaRPr lang="es-PE" dirty="0"/>
          </a:p>
          <a:p>
            <a:r>
              <a:rPr lang="es-PE" b="1" dirty="0" smtClean="0"/>
              <a:t>- Nivel </a:t>
            </a:r>
            <a:r>
              <a:rPr lang="es-PE" b="1" dirty="0"/>
              <a:t>Nacional: </a:t>
            </a:r>
            <a:r>
              <a:rPr lang="es-PE" dirty="0" smtClean="0"/>
              <a:t>Nro. de Doc. Técnicos </a:t>
            </a:r>
            <a:r>
              <a:rPr lang="es-PE" dirty="0"/>
              <a:t>Normativos que se tiene previsto aprobar</a:t>
            </a:r>
            <a:r>
              <a:rPr lang="es-PE" b="1" dirty="0"/>
              <a:t> </a:t>
            </a:r>
            <a:r>
              <a:rPr lang="es-PE" dirty="0"/>
              <a:t>durante el año.</a:t>
            </a:r>
          </a:p>
          <a:p>
            <a:r>
              <a:rPr lang="es-PE" b="1" dirty="0" smtClean="0"/>
              <a:t>- Nivel </a:t>
            </a:r>
            <a:r>
              <a:rPr lang="es-PE" b="1" dirty="0"/>
              <a:t>Regional: </a:t>
            </a:r>
            <a:r>
              <a:rPr lang="es-PE" dirty="0" smtClean="0"/>
              <a:t>Nro. </a:t>
            </a:r>
            <a:r>
              <a:rPr lang="es-PE" dirty="0"/>
              <a:t>de </a:t>
            </a:r>
            <a:r>
              <a:rPr lang="es-PE" dirty="0" smtClean="0"/>
              <a:t>Doc. Técnicos </a:t>
            </a:r>
            <a:r>
              <a:rPr lang="es-PE" dirty="0"/>
              <a:t>Normativos aprobados en el periodo anterior.</a:t>
            </a:r>
          </a:p>
          <a:p>
            <a:r>
              <a:rPr lang="es-PE" b="1" dirty="0" smtClean="0"/>
              <a:t>Actividad</a:t>
            </a:r>
            <a:r>
              <a:rPr lang="es-PE" b="1" dirty="0"/>
              <a:t>: Monitoreo, Supervisión, Evaluación y Control de Salud Materno </a:t>
            </a:r>
            <a:r>
              <a:rPr lang="es-PE" b="1" dirty="0" smtClean="0"/>
              <a:t>Neonatal </a:t>
            </a:r>
            <a:r>
              <a:rPr lang="es-PE" b="1" dirty="0"/>
              <a:t>(50004430)</a:t>
            </a:r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PE" b="1" dirty="0"/>
              <a:t>Criterio de Programación:</a:t>
            </a:r>
            <a:endParaRPr lang="es-PE" dirty="0"/>
          </a:p>
          <a:p>
            <a:pPr marL="285750" indent="-285750">
              <a:buFontTx/>
              <a:buChar char="-"/>
            </a:pPr>
            <a:r>
              <a:rPr lang="es-PE" b="1" dirty="0" smtClean="0"/>
              <a:t>Monitoreo</a:t>
            </a:r>
            <a:r>
              <a:rPr lang="es-PE" dirty="0" smtClean="0"/>
              <a:t>: 01 Informe Trimestral (4 en total)</a:t>
            </a:r>
          </a:p>
          <a:p>
            <a:pPr marL="285750" indent="-285750">
              <a:buFontTx/>
              <a:buChar char="-"/>
            </a:pPr>
            <a:r>
              <a:rPr lang="es-PE" b="1" dirty="0" smtClean="0"/>
              <a:t>Supervisión: </a:t>
            </a:r>
            <a:r>
              <a:rPr lang="es-PE" dirty="0" smtClean="0"/>
              <a:t>01</a:t>
            </a:r>
            <a:r>
              <a:rPr lang="es-PE" b="1" dirty="0" smtClean="0"/>
              <a:t> </a:t>
            </a:r>
            <a:r>
              <a:rPr lang="es-PE" dirty="0" smtClean="0"/>
              <a:t>informe Trimestral</a:t>
            </a:r>
            <a:r>
              <a:rPr lang="es-PE" b="1" dirty="0" smtClean="0"/>
              <a:t> </a:t>
            </a:r>
            <a:r>
              <a:rPr lang="es-PE" dirty="0" smtClean="0"/>
              <a:t>(04 </a:t>
            </a:r>
            <a:r>
              <a:rPr lang="es-PE" dirty="0"/>
              <a:t>en total)</a:t>
            </a:r>
            <a:endParaRPr lang="es-PE" b="1" dirty="0" smtClean="0"/>
          </a:p>
          <a:p>
            <a:pPr marL="285750" indent="-285750">
              <a:buFontTx/>
              <a:buChar char="-"/>
            </a:pPr>
            <a:r>
              <a:rPr lang="es-PE" b="1" dirty="0" smtClean="0"/>
              <a:t>Evaluación</a:t>
            </a:r>
            <a:r>
              <a:rPr lang="es-PE" dirty="0" smtClean="0"/>
              <a:t>: 01 Informe Semestral y 01 anual (02 en total)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122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41649"/>
              </p:ext>
            </p:extLst>
          </p:nvPr>
        </p:nvGraphicFramePr>
        <p:xfrm>
          <a:off x="665988" y="535240"/>
          <a:ext cx="10989200" cy="2646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769"/>
                <a:gridCol w="2948769"/>
                <a:gridCol w="2948769"/>
                <a:gridCol w="1446910"/>
                <a:gridCol w="695983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UNIDADES EJECUTORAS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GERESA/DIRESA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715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/>
                        </a:rPr>
                        <a:t> POBLACION INFORMADA SOBRE SALUD SEXUAL, SALUD REPRODUCTIVA Y METODOS DE PLANIFICACIÓN FAMILIAR (3000002).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5000201 Población informada en salud sexual y reproductiva por medios de difusión masiva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</a:rPr>
                        <a:t>250. Persona informada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5000202 Comunicadores y periodistas informados en temas de salud sexual y reproductiva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250. Persona informada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5000203 Población informada en salud sexual y reproductiva por medios alternativos de comunicación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</a:rPr>
                        <a:t>250. Persona informada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23332"/>
            <a:ext cx="8925318" cy="5117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9520" y="3121595"/>
            <a:ext cx="1162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POBLACION INFORMADA SOBRE SALUD SEXUAL, SALUD REPRODUCTIVA Y METODOS DE PLANIFICACIÓN FAMILIAR (3000002)</a:t>
            </a:r>
          </a:p>
          <a:p>
            <a:r>
              <a:rPr lang="es-PE" sz="1600" b="1" dirty="0" smtClean="0"/>
              <a:t>Criterio </a:t>
            </a:r>
            <a:r>
              <a:rPr lang="es-PE" sz="1600" b="1" dirty="0"/>
              <a:t>de Programación:</a:t>
            </a:r>
            <a:endParaRPr lang="es-PE" sz="1600" dirty="0"/>
          </a:p>
          <a:p>
            <a:pPr marL="285750" indent="-285750">
              <a:buFontTx/>
              <a:buChar char="-"/>
            </a:pPr>
            <a:r>
              <a:rPr lang="es-PE" sz="1600" b="1" dirty="0" smtClean="0"/>
              <a:t>5000201 </a:t>
            </a:r>
            <a:r>
              <a:rPr lang="es-PE" sz="1600" b="1" dirty="0"/>
              <a:t>Población informada en salud sexual y reproductiva por medios de difusión </a:t>
            </a:r>
            <a:r>
              <a:rPr lang="es-PE" sz="1600" b="1" dirty="0" smtClean="0"/>
              <a:t>masiva</a:t>
            </a:r>
          </a:p>
          <a:p>
            <a:r>
              <a:rPr lang="es-PE" sz="1600" b="1" dirty="0" smtClean="0"/>
              <a:t>	- Nivel Nacional y Regional: </a:t>
            </a:r>
            <a:r>
              <a:rPr lang="es-PE" sz="1600" dirty="0"/>
              <a:t>30% de la población </a:t>
            </a:r>
            <a:r>
              <a:rPr lang="es-PE" sz="1600" dirty="0" smtClean="0"/>
              <a:t>que </a:t>
            </a:r>
            <a:r>
              <a:rPr lang="es-PE" sz="1600" dirty="0"/>
              <a:t>accede a medios de comunicación </a:t>
            </a:r>
            <a:r>
              <a:rPr lang="es-PE" sz="1600" dirty="0" smtClean="0"/>
              <a:t>masivos</a:t>
            </a:r>
          </a:p>
          <a:p>
            <a:r>
              <a:rPr lang="es-PE" sz="1600" b="1" dirty="0"/>
              <a:t>	</a:t>
            </a:r>
            <a:r>
              <a:rPr lang="es-PE" sz="1600" b="1" dirty="0" smtClean="0"/>
              <a:t>- Fuente </a:t>
            </a:r>
            <a:r>
              <a:rPr lang="es-PE" sz="1600" b="1" dirty="0"/>
              <a:t>de información para el cálculo de la meta </a:t>
            </a:r>
            <a:r>
              <a:rPr lang="es-PE" sz="1600" b="1" dirty="0" smtClean="0"/>
              <a:t>física: </a:t>
            </a:r>
            <a:r>
              <a:rPr lang="es-PE" sz="1600" dirty="0" smtClean="0"/>
              <a:t>Población </a:t>
            </a:r>
            <a:r>
              <a:rPr lang="es-PE" sz="1600" dirty="0"/>
              <a:t>estimada por INEI</a:t>
            </a:r>
            <a:r>
              <a:rPr lang="es-PE" sz="16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PE" sz="1600" b="1" dirty="0" smtClean="0"/>
              <a:t>5000202 </a:t>
            </a:r>
            <a:r>
              <a:rPr lang="es-PE" sz="1600" b="1" dirty="0"/>
              <a:t>Comunicadores y periodistas informados en temas de salud sexual y </a:t>
            </a:r>
            <a:r>
              <a:rPr lang="es-PE" sz="1600" b="1" dirty="0" smtClean="0"/>
              <a:t>reproductiva</a:t>
            </a:r>
          </a:p>
          <a:p>
            <a:pPr marL="1200150" lvl="2" indent="-285750">
              <a:buFontTx/>
              <a:buChar char="-"/>
            </a:pPr>
            <a:r>
              <a:rPr lang="es-PE" sz="1600" dirty="0"/>
              <a:t>60% de comunicadores, líderes de opinión, periodistas y voceros institucionales del ámbito de los EESS II-1 II-2 III-1 </a:t>
            </a:r>
            <a:r>
              <a:rPr lang="es-PE" sz="1600" dirty="0" smtClean="0"/>
              <a:t>III-2.</a:t>
            </a:r>
          </a:p>
          <a:p>
            <a:pPr marL="1200150" lvl="2" indent="-285750">
              <a:buFontTx/>
              <a:buChar char="-"/>
            </a:pPr>
            <a:r>
              <a:rPr lang="es-PE" sz="1600" b="1" dirty="0" smtClean="0"/>
              <a:t>Fuente </a:t>
            </a:r>
            <a:r>
              <a:rPr lang="es-PE" sz="1600" b="1" dirty="0"/>
              <a:t>de información para el cálculo de la meta </a:t>
            </a:r>
            <a:r>
              <a:rPr lang="es-PE" sz="1600" b="1" dirty="0" smtClean="0"/>
              <a:t>física: </a:t>
            </a:r>
            <a:r>
              <a:rPr lang="es-PE" sz="1600" dirty="0" smtClean="0"/>
              <a:t>Listas </a:t>
            </a:r>
            <a:r>
              <a:rPr lang="es-PE" sz="1600" dirty="0"/>
              <a:t>de asistencia de los participantes en las actividades desarrolladas anteriormente</a:t>
            </a:r>
            <a:r>
              <a:rPr lang="es-PE" sz="16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PE" sz="1600" b="1" dirty="0" smtClean="0"/>
              <a:t>5000203 </a:t>
            </a:r>
            <a:r>
              <a:rPr lang="es-PE" sz="1600" b="1" dirty="0"/>
              <a:t>Población informada en salud sexual y reproductiva por medios alternativos de </a:t>
            </a:r>
            <a:r>
              <a:rPr lang="es-PE" sz="1600" b="1" dirty="0" smtClean="0"/>
              <a:t>comunicación</a:t>
            </a:r>
          </a:p>
          <a:p>
            <a:pPr marL="1200150" lvl="2" indent="-285750">
              <a:buFontTx/>
              <a:buChar char="-"/>
            </a:pPr>
            <a:r>
              <a:rPr lang="es-PE" sz="1600" dirty="0" smtClean="0"/>
              <a:t>40</a:t>
            </a:r>
            <a:r>
              <a:rPr lang="es-PE" sz="1600" dirty="0"/>
              <a:t>% de población según el último censo (INEI), que participan en las campañas informativas programadas en Lima y </a:t>
            </a:r>
            <a:r>
              <a:rPr lang="es-PE" sz="1600" dirty="0" smtClean="0"/>
              <a:t>regiones.</a:t>
            </a:r>
          </a:p>
          <a:p>
            <a:pPr marL="1200150" lvl="2" indent="-285750">
              <a:buFontTx/>
              <a:buChar char="-"/>
            </a:pPr>
            <a:r>
              <a:rPr lang="es-PE" sz="1600" b="1" dirty="0" smtClean="0"/>
              <a:t>Fuente </a:t>
            </a:r>
            <a:r>
              <a:rPr lang="es-PE" sz="1600" b="1" dirty="0"/>
              <a:t>de información para el cálculo de la meta </a:t>
            </a:r>
            <a:r>
              <a:rPr lang="es-PE" sz="1600" b="1" dirty="0" smtClean="0"/>
              <a:t>física: </a:t>
            </a:r>
            <a:r>
              <a:rPr lang="es-PE" sz="1600" dirty="0" smtClean="0"/>
              <a:t>Reporte </a:t>
            </a:r>
            <a:r>
              <a:rPr lang="es-PE" sz="1600" dirty="0"/>
              <a:t>de actividades y lista de asistencia a los eventos desarrollados anteriormente (Lima Metropolitana y regiones</a:t>
            </a:r>
            <a:r>
              <a:rPr lang="es-PE" sz="1600" dirty="0" smtClean="0"/>
              <a:t>).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62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73708" y="3177787"/>
            <a:ext cx="10044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Criterio </a:t>
            </a:r>
            <a:r>
              <a:rPr lang="es-PE" b="1" dirty="0"/>
              <a:t>de Programación:</a:t>
            </a:r>
            <a:endParaRPr lang="es-PE" dirty="0"/>
          </a:p>
          <a:p>
            <a:pPr marL="285750" indent="-285750">
              <a:buFontTx/>
              <a:buChar char="-"/>
            </a:pPr>
            <a:r>
              <a:rPr lang="es-PE" b="1" dirty="0" smtClean="0"/>
              <a:t>Mínimo el 20% de los adolescentes atendidos por todas las causas el año anterior</a:t>
            </a:r>
          </a:p>
          <a:p>
            <a:pPr marL="285750" indent="-285750">
              <a:buFontTx/>
              <a:buChar char="-"/>
            </a:pPr>
            <a:r>
              <a:rPr lang="es-PE" b="1" dirty="0" smtClean="0"/>
              <a:t>Fuente de Información: Reporte de HIS de consulta externa del año anterior</a:t>
            </a:r>
          </a:p>
          <a:p>
            <a:endParaRPr lang="es-PE" b="1" dirty="0" smtClean="0"/>
          </a:p>
          <a:p>
            <a:r>
              <a:rPr lang="es-PE" b="1" dirty="0" smtClean="0"/>
              <a:t>Cumplimiento</a:t>
            </a:r>
            <a:r>
              <a:rPr lang="es-PE" b="1" dirty="0"/>
              <a:t>	</a:t>
            </a:r>
            <a:endParaRPr lang="es-PE" b="1" dirty="0" smtClean="0"/>
          </a:p>
          <a:p>
            <a:r>
              <a:rPr lang="es-PE" b="1" dirty="0" smtClean="0"/>
              <a:t>- Registro HIS </a:t>
            </a:r>
            <a:r>
              <a:rPr lang="es-PE" b="1" dirty="0" err="1" smtClean="0"/>
              <a:t>Cod</a:t>
            </a:r>
            <a:r>
              <a:rPr lang="es-PE" b="1" dirty="0" smtClean="0"/>
              <a:t> C8002 Plan de Atención Integral de Salud TA en </a:t>
            </a:r>
            <a:r>
              <a:rPr lang="es-PE" b="1" dirty="0" err="1" smtClean="0"/>
              <a:t>Lab</a:t>
            </a:r>
            <a:r>
              <a:rPr lang="es-PE" b="1" dirty="0" smtClean="0"/>
              <a:t>.</a:t>
            </a:r>
            <a:endParaRPr lang="es-PE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79675"/>
              </p:ext>
            </p:extLst>
          </p:nvPr>
        </p:nvGraphicFramePr>
        <p:xfrm>
          <a:off x="1173708" y="1011214"/>
          <a:ext cx="10317705" cy="1948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1525"/>
                <a:gridCol w="2631525"/>
                <a:gridCol w="2096727"/>
                <a:gridCol w="440816"/>
                <a:gridCol w="281950"/>
                <a:gridCol w="281950"/>
                <a:gridCol w="315483"/>
                <a:gridCol w="501761"/>
                <a:gridCol w="375932"/>
                <a:gridCol w="380018"/>
                <a:gridCol w="380018"/>
              </a:tblGrid>
              <a:tr h="2668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UNIDADES EJECUTORAS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069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I-3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I-4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067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/>
                        </a:rPr>
                        <a:t>ADOLESCENTES ACCEDEN A SERVICIOS DE SALUD PARA PREVENCION DEL EMBARAZO (3000005)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1" u="none" strike="noStrike" dirty="0">
                          <a:effectLst/>
                        </a:rPr>
                        <a:t>5000502 Atención integral para la prevención del embarazo adolescente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1" u="none" strike="noStrike" dirty="0">
                          <a:effectLst/>
                        </a:rPr>
                        <a:t>006. Atendido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/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/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/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/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/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/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/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effectLst/>
                        </a:rPr>
                        <a:t>P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4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64796"/>
              </p:ext>
            </p:extLst>
          </p:nvPr>
        </p:nvGraphicFramePr>
        <p:xfrm>
          <a:off x="450088" y="916388"/>
          <a:ext cx="11437112" cy="352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5763"/>
                <a:gridCol w="2655763"/>
                <a:gridCol w="2276367"/>
                <a:gridCol w="284545"/>
                <a:gridCol w="284545"/>
                <a:gridCol w="284545"/>
                <a:gridCol w="334271"/>
                <a:gridCol w="490499"/>
                <a:gridCol w="379394"/>
                <a:gridCol w="467587"/>
                <a:gridCol w="542758"/>
                <a:gridCol w="781075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UNIDADES EJECUTORAS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I-1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I-3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I-4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AISPED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100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ATENCION PRENATAL REENFOCADA (3033172)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3317201 Atención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3317202 Vacuna antitetánica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434. Gestante protegida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3317203 Visita domiciliaria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3317204 Exámenes de laboratorio completo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3317205 Ecografía obstétrica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3317206 Atención odontológica de la gestante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3317209 Evaluación del bienestar fetal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433. Gestante examinada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50088" y="4547116"/>
            <a:ext cx="11437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Criterio </a:t>
            </a:r>
            <a:r>
              <a:rPr lang="es-PE" b="1" dirty="0"/>
              <a:t>de Programación</a:t>
            </a:r>
            <a:r>
              <a:rPr lang="es-PE" b="1" dirty="0" smtClean="0"/>
              <a:t>:</a:t>
            </a:r>
            <a:endParaRPr lang="es-P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PE" b="1" dirty="0"/>
              <a:t>3317201 Atención a la gestante</a:t>
            </a:r>
            <a:endParaRPr lang="es-PE" b="1" dirty="0" smtClean="0"/>
          </a:p>
          <a:p>
            <a:pPr marL="285750" indent="-285750">
              <a:buFontTx/>
              <a:buChar char="-"/>
            </a:pPr>
            <a:r>
              <a:rPr lang="es-PE" b="1" dirty="0" smtClean="0"/>
              <a:t>EE.SS con población asignada: programar el 100% de las gestantes esperadas según estimación basado en la ENAHO</a:t>
            </a:r>
          </a:p>
          <a:p>
            <a:pPr marL="285750" indent="-285750">
              <a:buFontTx/>
              <a:buChar char="-"/>
            </a:pPr>
            <a:r>
              <a:rPr lang="es-PE" b="1" dirty="0" smtClean="0"/>
              <a:t>Los hospitales programaran de acuerdo a la tendencia de los últimos 3 años</a:t>
            </a:r>
          </a:p>
          <a:p>
            <a:r>
              <a:rPr lang="es-PE" b="1" dirty="0" smtClean="0"/>
              <a:t>Cumplimiento</a:t>
            </a:r>
            <a:r>
              <a:rPr lang="es-PE" b="1" dirty="0"/>
              <a:t>	</a:t>
            </a:r>
            <a:endParaRPr lang="es-PE" b="1" dirty="0" smtClean="0"/>
          </a:p>
          <a:p>
            <a:r>
              <a:rPr lang="es-PE" b="1" dirty="0" smtClean="0"/>
              <a:t>- Registro HIS </a:t>
            </a:r>
            <a:r>
              <a:rPr lang="es-PE" b="1" dirty="0" err="1" smtClean="0"/>
              <a:t>Cod</a:t>
            </a:r>
            <a:r>
              <a:rPr lang="es-PE" b="1" dirty="0" smtClean="0"/>
              <a:t> C8002 Plan de Atención Integral de Salud TA en </a:t>
            </a:r>
            <a:r>
              <a:rPr lang="es-PE" b="1" dirty="0" err="1" smtClean="0"/>
              <a:t>Lab</a:t>
            </a:r>
            <a:r>
              <a:rPr lang="es-PE" b="1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39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4042" y="1763250"/>
            <a:ext cx="11830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solidFill>
                  <a:schemeClr val="accent2"/>
                </a:solidFill>
              </a:rPr>
              <a:t>La mortalidad materna es uno de los indicadores sanitarios que más evidencia la inequidad y la exclusión social, el bajo nivel de accesibilidad a los servicios de salud, la inequidad de género para la toma de decisiones, el poco respeto a los derechos humanos y el limitado acceso a los servicios sociales.</a:t>
            </a:r>
          </a:p>
          <a:p>
            <a:pPr algn="just"/>
            <a:endParaRPr lang="es-PE" dirty="0">
              <a:solidFill>
                <a:schemeClr val="accent1"/>
              </a:solidFill>
            </a:endParaRPr>
          </a:p>
          <a:p>
            <a:pPr algn="just"/>
            <a:r>
              <a:rPr lang="es-PE" dirty="0" smtClean="0">
                <a:solidFill>
                  <a:schemeClr val="accent1"/>
                </a:solidFill>
              </a:rPr>
              <a:t>En países subdesarrollados como el nuestro, la mortalidad materna es 100 veces más alta que en los países desarrollados, y esto afecta principalmente a las mujeres pobres, y más vulnerables. Estos índices de mortalidad demuestran la poca capacidad de negociación y autodeterminación de las mujeres.</a:t>
            </a:r>
          </a:p>
          <a:p>
            <a:pPr algn="just"/>
            <a:endParaRPr lang="es-PE" dirty="0" smtClean="0">
              <a:solidFill>
                <a:schemeClr val="accent1"/>
              </a:solidFill>
            </a:endParaRPr>
          </a:p>
          <a:p>
            <a:pPr algn="just"/>
            <a:r>
              <a:rPr lang="es-PE" dirty="0" smtClean="0">
                <a:solidFill>
                  <a:schemeClr val="accent2"/>
                </a:solidFill>
              </a:rPr>
              <a:t>Asimismo, ponen en evidencia las diferencias existente entre las zonas rurales y urbanas, ya que la posibilidad de morir en zonas rurales es mucho mayor que en las zonas urbanas.</a:t>
            </a:r>
          </a:p>
          <a:p>
            <a:pPr algn="just"/>
            <a:endParaRPr lang="es-PE" dirty="0">
              <a:solidFill>
                <a:schemeClr val="accent1"/>
              </a:solidFill>
            </a:endParaRPr>
          </a:p>
          <a:p>
            <a:pPr algn="just"/>
            <a:r>
              <a:rPr lang="es-PE" dirty="0" smtClean="0">
                <a:solidFill>
                  <a:schemeClr val="accent1"/>
                </a:solidFill>
              </a:rPr>
              <a:t>A principio de los años 80, se comenzó a prestar atención a la situación de morbilidad y mortalidad materna en los países de menor desarrollo. La Conferencia de Nairobi en 1987 produjo la primera movilización mundial a favor de una maternidad segura. La estrategia adoptada incluyó 15 acciones, de las cuales sólo las cuatro últimas estuvieron vinculadas a salud. </a:t>
            </a:r>
            <a:endParaRPr lang="es-PE" dirty="0">
              <a:solidFill>
                <a:schemeClr val="accent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2925" y="936789"/>
            <a:ext cx="1164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C2BC80"/>
                  </a:outerShdw>
                </a:effectLst>
              </a:rPr>
              <a:t>El Por qué del Programa Presupuestal 002: Salud Materno Neonatal</a:t>
            </a:r>
            <a:endParaRPr lang="es-ES" sz="3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C2BC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4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431034"/>
              </p:ext>
            </p:extLst>
          </p:nvPr>
        </p:nvGraphicFramePr>
        <p:xfrm>
          <a:off x="450088" y="916388"/>
          <a:ext cx="11437112" cy="352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5763"/>
                <a:gridCol w="2655763"/>
                <a:gridCol w="2276367"/>
                <a:gridCol w="284545"/>
                <a:gridCol w="284545"/>
                <a:gridCol w="284545"/>
                <a:gridCol w="334271"/>
                <a:gridCol w="490499"/>
                <a:gridCol w="379394"/>
                <a:gridCol w="467587"/>
                <a:gridCol w="542758"/>
                <a:gridCol w="781075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UNIDADES EJECUTORAS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I-1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I-3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I-4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AISPED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100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ATENCION PRENATAL REENFOCADA (3033172)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3317201 Atención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3317202 Vacuna antitetánica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434. Gestante protegida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3317203 Visita domiciliaria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3317204 Exámenes de laboratorio completo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3317205 Ecografía obstétrica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3317206 Atención odontológica de la gestante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3317209 Evaluación del bienestar fetal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433. Gestante examinada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0088" y="4396988"/>
            <a:ext cx="11437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Criterio </a:t>
            </a:r>
            <a:r>
              <a:rPr lang="es-PE" b="1" dirty="0"/>
              <a:t>de Programación</a:t>
            </a:r>
            <a:r>
              <a:rPr lang="es-PE" b="1" dirty="0" smtClean="0"/>
              <a:t>:</a:t>
            </a:r>
            <a:endParaRPr lang="es-P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PE" b="1" dirty="0"/>
              <a:t>3317202 Vacuna antitetánica a la gestante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60% de gestantes programadas o tendencia de los últimos 3 años</a:t>
            </a:r>
          </a:p>
          <a:p>
            <a:pPr marL="285750" indent="-285750">
              <a:buFontTx/>
              <a:buChar char="-"/>
            </a:pPr>
            <a:endParaRPr lang="es-PE" b="1" dirty="0" smtClean="0"/>
          </a:p>
          <a:p>
            <a:r>
              <a:rPr lang="es-PE" b="1" dirty="0" smtClean="0"/>
              <a:t>Cumplimiento</a:t>
            </a:r>
            <a:r>
              <a:rPr lang="es-PE" b="1" dirty="0"/>
              <a:t>	</a:t>
            </a:r>
            <a:endParaRPr lang="es-PE" b="1" dirty="0" smtClean="0"/>
          </a:p>
          <a:p>
            <a:r>
              <a:rPr lang="es-PE" b="1" dirty="0" smtClean="0"/>
              <a:t>- Sumatoria de gestantes que han recibido 06 APN, Registro HIS </a:t>
            </a:r>
            <a:r>
              <a:rPr lang="es-PE" b="1" dirty="0" err="1" smtClean="0"/>
              <a:t>Cod</a:t>
            </a:r>
            <a:r>
              <a:rPr lang="es-PE" b="1" dirty="0" smtClean="0"/>
              <a:t> Z2789 referida a </a:t>
            </a:r>
            <a:r>
              <a:rPr lang="es-PE" b="1" dirty="0" err="1" smtClean="0"/>
              <a:t>Vacunacion</a:t>
            </a:r>
            <a:r>
              <a:rPr lang="es-PE" b="1" dirty="0" smtClean="0"/>
              <a:t> </a:t>
            </a:r>
            <a:r>
              <a:rPr lang="es-PE" b="1" dirty="0" err="1" smtClean="0"/>
              <a:t>Diftotetánica</a:t>
            </a:r>
            <a:r>
              <a:rPr lang="es-PE" b="1" dirty="0" smtClean="0"/>
              <a:t> con </a:t>
            </a:r>
            <a:r>
              <a:rPr lang="es-PE" b="1" dirty="0" err="1" smtClean="0"/>
              <a:t>Lab</a:t>
            </a:r>
            <a:r>
              <a:rPr lang="es-PE" b="1" dirty="0" smtClean="0"/>
              <a:t> 2</a:t>
            </a:r>
            <a:endParaRPr lang="es-PE" dirty="0"/>
          </a:p>
        </p:txBody>
      </p:sp>
      <p:sp>
        <p:nvSpPr>
          <p:cNvPr id="2" name="CuadroTexto 1"/>
          <p:cNvSpPr txBox="1"/>
          <p:nvPr/>
        </p:nvSpPr>
        <p:spPr>
          <a:xfrm>
            <a:off x="122830" y="159812"/>
            <a:ext cx="149357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INMUNIZACIONES</a:t>
            </a:r>
            <a:endParaRPr lang="es-PE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1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67458"/>
              </p:ext>
            </p:extLst>
          </p:nvPr>
        </p:nvGraphicFramePr>
        <p:xfrm>
          <a:off x="450088" y="916388"/>
          <a:ext cx="11437112" cy="352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5763"/>
                <a:gridCol w="2655763"/>
                <a:gridCol w="2276367"/>
                <a:gridCol w="284545"/>
                <a:gridCol w="284545"/>
                <a:gridCol w="284545"/>
                <a:gridCol w="334271"/>
                <a:gridCol w="490499"/>
                <a:gridCol w="379394"/>
                <a:gridCol w="467587"/>
                <a:gridCol w="542758"/>
                <a:gridCol w="781075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UNIDADES EJECUTORAS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I-1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I-3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I-4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AISPED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100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ATENCION PRENATAL REENFOCADA (3033172)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3317201 Atención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3317202 Vacuna antitetánica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434. Gestante protegida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3317203 Visita domiciliaria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3317204 Exámenes de laboratorio completo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3317205 Ecografía obstétrica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3317206 Atención odontológica de la gestante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3317209 Evaluación del bienestar fetal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433. Gestante examinada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50088" y="4396988"/>
            <a:ext cx="11437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Criterio </a:t>
            </a:r>
            <a:r>
              <a:rPr lang="es-PE" b="1" dirty="0"/>
              <a:t>de Programación</a:t>
            </a:r>
            <a:r>
              <a:rPr lang="es-PE" b="1" dirty="0" smtClean="0"/>
              <a:t>:</a:t>
            </a:r>
            <a:endParaRPr lang="es-P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PE" b="1" dirty="0"/>
              <a:t>3317203 Visita domiciliaria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100% de gestantes programadas.</a:t>
            </a:r>
          </a:p>
          <a:p>
            <a:pPr marL="285750" indent="-285750">
              <a:buFontTx/>
              <a:buChar char="-"/>
            </a:pPr>
            <a:endParaRPr lang="es-PE" b="1" dirty="0" smtClean="0"/>
          </a:p>
          <a:p>
            <a:r>
              <a:rPr lang="es-PE" b="1" dirty="0" smtClean="0"/>
              <a:t>Cumplimiento</a:t>
            </a:r>
            <a:r>
              <a:rPr lang="es-PE" b="1" dirty="0"/>
              <a:t>	</a:t>
            </a:r>
            <a:endParaRPr lang="es-PE" b="1" dirty="0" smtClean="0"/>
          </a:p>
          <a:p>
            <a:r>
              <a:rPr lang="es-PE" b="1" dirty="0" smtClean="0"/>
              <a:t>- Sumatoria de gestantes que han recibido al menos 01 VD, registrado HIS </a:t>
            </a:r>
            <a:r>
              <a:rPr lang="es-PE" b="1" dirty="0" err="1" smtClean="0"/>
              <a:t>Cod</a:t>
            </a:r>
            <a:r>
              <a:rPr lang="es-PE" b="1" dirty="0" smtClean="0"/>
              <a:t> 99344 referida a Visita familiar integral, asociado a gestante LAB 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83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50088" y="4396988"/>
            <a:ext cx="11437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Criterio </a:t>
            </a:r>
            <a:r>
              <a:rPr lang="es-PE" b="1" dirty="0"/>
              <a:t>de Programación</a:t>
            </a:r>
            <a:r>
              <a:rPr lang="es-PE" b="1" dirty="0" smtClean="0"/>
              <a:t>:</a:t>
            </a:r>
            <a:endParaRPr lang="es-P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PE" b="1" dirty="0"/>
              <a:t>3317204 Exámenes de laboratorio </a:t>
            </a:r>
            <a:r>
              <a:rPr lang="es-PE" b="1" dirty="0" smtClean="0"/>
              <a:t>completo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100% de gestantes programadas.</a:t>
            </a:r>
          </a:p>
          <a:p>
            <a:pPr marL="285750" indent="-285750">
              <a:buFontTx/>
              <a:buChar char="-"/>
            </a:pPr>
            <a:endParaRPr lang="es-PE" b="1" dirty="0" smtClean="0"/>
          </a:p>
          <a:p>
            <a:r>
              <a:rPr lang="es-PE" b="1" dirty="0" smtClean="0"/>
              <a:t>Cumplimiento</a:t>
            </a:r>
            <a:r>
              <a:rPr lang="es-PE" b="1" dirty="0"/>
              <a:t>	</a:t>
            </a:r>
            <a:endParaRPr lang="es-PE" b="1" dirty="0" smtClean="0"/>
          </a:p>
          <a:p>
            <a:r>
              <a:rPr lang="es-PE" b="1" dirty="0" smtClean="0"/>
              <a:t>- Sumatoria del numero de gestantes que han recibido los resultados de los exámenes de laboratorio según normatividad vigente. Registro HIS </a:t>
            </a:r>
            <a:r>
              <a:rPr lang="es-PE" b="1" dirty="0" err="1" smtClean="0"/>
              <a:t>Cod</a:t>
            </a:r>
            <a:r>
              <a:rPr lang="es-PE" b="1" dirty="0" smtClean="0"/>
              <a:t> U262 referida a </a:t>
            </a:r>
            <a:r>
              <a:rPr lang="es-PE" b="1" dirty="0" err="1" smtClean="0"/>
              <a:t>Evaluaciòn</a:t>
            </a:r>
            <a:r>
              <a:rPr lang="es-PE" b="1" dirty="0" smtClean="0"/>
              <a:t> y entrega de resultados; con </a:t>
            </a:r>
            <a:r>
              <a:rPr lang="es-PE" b="1" dirty="0" err="1" smtClean="0"/>
              <a:t>Lab</a:t>
            </a:r>
            <a:r>
              <a:rPr lang="es-PE" b="1" dirty="0" smtClean="0"/>
              <a:t> 2 (Segunda batería)</a:t>
            </a:r>
            <a:endParaRPr lang="es-PE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15838"/>
              </p:ext>
            </p:extLst>
          </p:nvPr>
        </p:nvGraphicFramePr>
        <p:xfrm>
          <a:off x="450088" y="916388"/>
          <a:ext cx="11437112" cy="352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5763"/>
                <a:gridCol w="2655763"/>
                <a:gridCol w="2276367"/>
                <a:gridCol w="284545"/>
                <a:gridCol w="284545"/>
                <a:gridCol w="284545"/>
                <a:gridCol w="334271"/>
                <a:gridCol w="490499"/>
                <a:gridCol w="379394"/>
                <a:gridCol w="467587"/>
                <a:gridCol w="542758"/>
                <a:gridCol w="781075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UNIDADES EJECUTORAS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I-1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I-3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I-4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AISPED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100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ATENCION PRENATAL REENFOCADA (3033172)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3317201 Atención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3317202 Vacuna antitetánica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434. Gestante protegida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3317203 Visita domiciliaria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3317204 Exámenes de laboratorio completo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207. Gestante Atendida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3317205 Ecografía obstétrica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3317206 Atención odontológica de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3317209 Evaluación del bienestar fetal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433. Gestante examinada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50088" y="4396988"/>
            <a:ext cx="11437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Criterio </a:t>
            </a:r>
            <a:r>
              <a:rPr lang="es-PE" b="1" dirty="0"/>
              <a:t>de Programación</a:t>
            </a:r>
            <a:r>
              <a:rPr lang="es-PE" b="1" dirty="0" smtClean="0"/>
              <a:t>:</a:t>
            </a:r>
            <a:endParaRPr lang="es-P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PE" b="1" dirty="0"/>
              <a:t>3317204 3317205 Ecografía obstétrica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100% de gestantes programadas.</a:t>
            </a:r>
          </a:p>
          <a:p>
            <a:pPr marL="285750" indent="-285750">
              <a:buFontTx/>
              <a:buChar char="-"/>
            </a:pPr>
            <a:endParaRPr lang="es-PE" b="1" dirty="0" smtClean="0"/>
          </a:p>
          <a:p>
            <a:r>
              <a:rPr lang="es-PE" b="1" dirty="0" smtClean="0"/>
              <a:t>Cumplimiento</a:t>
            </a:r>
          </a:p>
          <a:p>
            <a:r>
              <a:rPr lang="es-PE" b="1" dirty="0" smtClean="0"/>
              <a:t>- Sumatoria del numero de gestantes que al menos ha recibido 01 Eco </a:t>
            </a:r>
            <a:r>
              <a:rPr lang="es-PE" b="1" dirty="0" err="1" smtClean="0"/>
              <a:t>Obst</a:t>
            </a:r>
            <a:r>
              <a:rPr lang="es-PE" b="1" dirty="0" smtClean="0"/>
              <a:t>. Registro HIS </a:t>
            </a:r>
            <a:r>
              <a:rPr lang="es-PE" b="1" dirty="0" err="1" smtClean="0"/>
              <a:t>Cod</a:t>
            </a:r>
            <a:r>
              <a:rPr lang="es-PE" b="1" dirty="0" smtClean="0"/>
              <a:t> 76805 referido a </a:t>
            </a:r>
            <a:r>
              <a:rPr lang="es-PE" b="1" dirty="0" err="1" smtClean="0"/>
              <a:t>ùtero</a:t>
            </a:r>
            <a:r>
              <a:rPr lang="es-PE" b="1" dirty="0" smtClean="0"/>
              <a:t> grávido, con </a:t>
            </a:r>
            <a:r>
              <a:rPr lang="es-PE" b="1" dirty="0" err="1" smtClean="0"/>
              <a:t>Lab</a:t>
            </a:r>
            <a:r>
              <a:rPr lang="es-PE" b="1" dirty="0" smtClean="0"/>
              <a:t> 1</a:t>
            </a:r>
            <a:endParaRPr lang="es-PE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66756"/>
              </p:ext>
            </p:extLst>
          </p:nvPr>
        </p:nvGraphicFramePr>
        <p:xfrm>
          <a:off x="450088" y="916388"/>
          <a:ext cx="11437112" cy="352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5763"/>
                <a:gridCol w="2655763"/>
                <a:gridCol w="2276367"/>
                <a:gridCol w="284545"/>
                <a:gridCol w="284545"/>
                <a:gridCol w="284545"/>
                <a:gridCol w="334271"/>
                <a:gridCol w="490499"/>
                <a:gridCol w="379394"/>
                <a:gridCol w="467587"/>
                <a:gridCol w="542758"/>
                <a:gridCol w="781075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UNIDADES EJECUTORAS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I-1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I-3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I-4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AISPED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100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ATENCION PRENATAL REENFOCADA (3033172)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3317201 Atención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3317202 Vacuna antitetánica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434. Gestante protegida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3317203 Visita domiciliaria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3317204 Exámenes de laboratorio completo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207. Gestante Atendida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3317205 Ecografía obstétrica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207. Gestante Atendida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3317206 Atención odontológica de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207. Gestante Atendida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3317209 Evaluación del bienestar fetal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433. Gestante examinada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0088" y="4396988"/>
            <a:ext cx="11437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Criterio </a:t>
            </a:r>
            <a:r>
              <a:rPr lang="es-PE" b="1" dirty="0"/>
              <a:t>de Programación</a:t>
            </a:r>
            <a:r>
              <a:rPr lang="es-PE" b="1" dirty="0" smtClean="0"/>
              <a:t>:</a:t>
            </a:r>
            <a:endParaRPr lang="es-P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PE" b="1" dirty="0"/>
              <a:t>3317206 Atención odontológica de la </a:t>
            </a:r>
            <a:r>
              <a:rPr lang="es-PE" b="1" dirty="0" smtClean="0"/>
              <a:t>gestante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60% de gestantes programadas o tendencia de los últimos 3 años.</a:t>
            </a:r>
          </a:p>
          <a:p>
            <a:endParaRPr lang="es-PE" dirty="0" smtClean="0"/>
          </a:p>
          <a:p>
            <a:r>
              <a:rPr lang="es-PE" b="1" dirty="0" smtClean="0"/>
              <a:t>Cumplimiento</a:t>
            </a:r>
          </a:p>
          <a:p>
            <a:r>
              <a:rPr lang="es-PE" b="1" dirty="0" smtClean="0"/>
              <a:t>- Sumatoria del numero de gestantes que han recibido 2 atenciones odontológicas. Registro HIS </a:t>
            </a:r>
            <a:r>
              <a:rPr lang="es-PE" b="1" dirty="0" err="1" smtClean="0"/>
              <a:t>Cod</a:t>
            </a:r>
            <a:r>
              <a:rPr lang="es-PE" b="1" dirty="0" smtClean="0"/>
              <a:t> D0120 referido a </a:t>
            </a:r>
            <a:r>
              <a:rPr lang="es-PE" b="1" dirty="0" err="1" smtClean="0"/>
              <a:t>Exámen</a:t>
            </a:r>
            <a:r>
              <a:rPr lang="es-PE" b="1" dirty="0" smtClean="0"/>
              <a:t> estomatológico, con </a:t>
            </a:r>
            <a:r>
              <a:rPr lang="es-PE" b="1" dirty="0" err="1" smtClean="0"/>
              <a:t>Lab</a:t>
            </a:r>
            <a:r>
              <a:rPr lang="es-PE" b="1" dirty="0" smtClean="0"/>
              <a:t> 2, asociado a gestante.</a:t>
            </a:r>
            <a:endParaRPr lang="es-PE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1563"/>
              </p:ext>
            </p:extLst>
          </p:nvPr>
        </p:nvGraphicFramePr>
        <p:xfrm>
          <a:off x="450088" y="916388"/>
          <a:ext cx="11437112" cy="352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5763"/>
                <a:gridCol w="2655763"/>
                <a:gridCol w="2276367"/>
                <a:gridCol w="284545"/>
                <a:gridCol w="284545"/>
                <a:gridCol w="284545"/>
                <a:gridCol w="334271"/>
                <a:gridCol w="490499"/>
                <a:gridCol w="379394"/>
                <a:gridCol w="467587"/>
                <a:gridCol w="542758"/>
                <a:gridCol w="781075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UNIDADES EJECUTORAS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I-1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I-3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I-4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AISPED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100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ATENCION PRENATAL REENFOCADA (3033172)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3317201 Atención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3317202 Vacuna antitetánica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434. Gestante protegida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3317203 Visita domiciliaria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3317204 Exámenes de laboratorio completo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207. Gestante Atendida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3317205 Ecografía obstétrica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207. Gestante Atendida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3317206 Atención odontológica de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207. Gestante Atendida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3317209 Evaluación del bienestar fetal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>
                          <a:effectLst/>
                        </a:rPr>
                        <a:t>433. Gestante examinada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2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0088" y="4396988"/>
            <a:ext cx="11437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Criterio </a:t>
            </a:r>
            <a:r>
              <a:rPr lang="es-PE" b="1" dirty="0"/>
              <a:t>de Programación</a:t>
            </a:r>
            <a:r>
              <a:rPr lang="es-PE" b="1" dirty="0" smtClean="0"/>
              <a:t>:</a:t>
            </a:r>
            <a:endParaRPr lang="es-P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PE" b="1" dirty="0"/>
              <a:t>3317209 Evaluación del bienestar fetal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Programar el promedio de casos presentados en los últimos 3 años, en EE.SS FONB.</a:t>
            </a:r>
          </a:p>
          <a:p>
            <a:endParaRPr lang="es-PE" dirty="0" smtClean="0"/>
          </a:p>
          <a:p>
            <a:r>
              <a:rPr lang="es-PE" b="1" dirty="0" smtClean="0"/>
              <a:t>Cumplimiento</a:t>
            </a:r>
          </a:p>
          <a:p>
            <a:r>
              <a:rPr lang="es-PE" b="1" dirty="0" smtClean="0"/>
              <a:t>- Sumatoria del numero de gestantes que han recibido 2 atenciones odontológicas. Registro HIS </a:t>
            </a:r>
            <a:r>
              <a:rPr lang="es-PE" b="1" dirty="0" err="1" smtClean="0"/>
              <a:t>Cod</a:t>
            </a:r>
            <a:r>
              <a:rPr lang="es-PE" b="1" dirty="0" smtClean="0"/>
              <a:t> D0120 referido a </a:t>
            </a:r>
            <a:r>
              <a:rPr lang="es-PE" b="1" dirty="0" err="1" smtClean="0"/>
              <a:t>Exámen</a:t>
            </a:r>
            <a:r>
              <a:rPr lang="es-PE" b="1" dirty="0" smtClean="0"/>
              <a:t> estomatológico, con </a:t>
            </a:r>
            <a:r>
              <a:rPr lang="es-PE" b="1" dirty="0" err="1" smtClean="0"/>
              <a:t>Lab</a:t>
            </a:r>
            <a:r>
              <a:rPr lang="es-PE" b="1" dirty="0" smtClean="0"/>
              <a:t> 2, asociado a gestante.</a:t>
            </a:r>
            <a:endParaRPr lang="es-PE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51969"/>
              </p:ext>
            </p:extLst>
          </p:nvPr>
        </p:nvGraphicFramePr>
        <p:xfrm>
          <a:off x="450088" y="916388"/>
          <a:ext cx="11437112" cy="352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5763"/>
                <a:gridCol w="2655763"/>
                <a:gridCol w="2276367"/>
                <a:gridCol w="284545"/>
                <a:gridCol w="284545"/>
                <a:gridCol w="284545"/>
                <a:gridCol w="334271"/>
                <a:gridCol w="490499"/>
                <a:gridCol w="379394"/>
                <a:gridCol w="467587"/>
                <a:gridCol w="542758"/>
                <a:gridCol w="781075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UNIDADES EJECUTORAS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I-1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I-3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I-4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AISPED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100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ATENCION PRENATAL REENFOCADA (3033172)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3317201 Atención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3317202 Vacuna antitetánica a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434. Gestante protegida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3317203 Visita domiciliaria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058. Gestante controlada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3317204 Exámenes de laboratorio completo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207. Gestante Atendida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3317205 Ecografía obstétrica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207. Gestante Atendida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3317206 Atención odontológica de la gestante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207. Gestante Atendida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3317209 Evaluación del bienestar fetal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u="none" strike="noStrike" dirty="0">
                          <a:effectLst/>
                        </a:rPr>
                        <a:t>433. Gestante examinada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0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32516"/>
            <a:ext cx="8925318" cy="511713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378241" y="797234"/>
            <a:ext cx="6852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PP.FF. CONCEPTOS </a:t>
            </a:r>
            <a:r>
              <a:rPr lang="es-E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Y </a:t>
            </a:r>
            <a:r>
              <a:rPr lang="es-E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DEFINICIONES</a:t>
            </a:r>
            <a:endParaRPr lang="es-ES" sz="24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4200" y="1796633"/>
            <a:ext cx="1069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Mujeres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en </a:t>
            </a:r>
            <a:r>
              <a:rPr lang="en-US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Edad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ertil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(M.E.F).</a:t>
            </a:r>
            <a:endParaRPr lang="es-ES_tradnl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84200" y="5069717"/>
            <a:ext cx="1069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s-ES_tradnl" sz="2400" dirty="0">
                <a:solidFill>
                  <a:schemeClr val="accent2"/>
                </a:solidFill>
                <a:latin typeface="Arial" charset="0"/>
              </a:rPr>
              <a:t>Población sin necesidad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s-ES_tradnl" sz="2400" dirty="0">
                <a:solidFill>
                  <a:schemeClr val="accent2"/>
                </a:solidFill>
                <a:latin typeface="Arial" charset="0"/>
              </a:rPr>
              <a:t>Gestantes, menopáusicas,  infértiles, las que no tienen relaciones sexuales y las </a:t>
            </a:r>
            <a:r>
              <a:rPr lang="es-ES_tradnl" sz="2400" dirty="0" smtClean="0">
                <a:solidFill>
                  <a:schemeClr val="accent2"/>
                </a:solidFill>
                <a:latin typeface="Arial" charset="0"/>
              </a:rPr>
              <a:t>que no </a:t>
            </a:r>
            <a:r>
              <a:rPr lang="es-ES_tradnl" sz="2400" dirty="0">
                <a:solidFill>
                  <a:schemeClr val="accent2"/>
                </a:solidFill>
                <a:latin typeface="Arial" charset="0"/>
              </a:rPr>
              <a:t>quieren tener </a:t>
            </a:r>
            <a:r>
              <a:rPr lang="es-ES_tradnl" sz="2400" dirty="0" smtClean="0">
                <a:solidFill>
                  <a:schemeClr val="accent2"/>
                </a:solidFill>
                <a:latin typeface="Arial" charset="0"/>
              </a:rPr>
              <a:t>hijos</a:t>
            </a:r>
            <a:r>
              <a:rPr lang="es-ES_tradnl" sz="2400" dirty="0">
                <a:solidFill>
                  <a:schemeClr val="accent2"/>
                </a:solidFill>
                <a:latin typeface="Arial" charset="0"/>
              </a:rPr>
              <a:t>.</a:t>
            </a:r>
            <a:endParaRPr lang="es-ES" sz="2400" dirty="0">
              <a:solidFill>
                <a:schemeClr val="accent2"/>
              </a:solidFill>
              <a:latin typeface="Verdana Ref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84200" y="2832931"/>
            <a:ext cx="1069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s-ES_tradnl" sz="2400" b="1" u="sng" dirty="0">
                <a:solidFill>
                  <a:schemeClr val="accent2"/>
                </a:solidFill>
                <a:latin typeface="Arial" charset="0"/>
              </a:rPr>
              <a:t>Población con necesidad y sin necesidad de P. F</a:t>
            </a:r>
            <a:r>
              <a:rPr lang="es-ES_tradnl" sz="2400" b="1" u="sng" dirty="0" smtClean="0">
                <a:solidFill>
                  <a:schemeClr val="accent2"/>
                </a:solidFill>
                <a:latin typeface="Arial" charset="0"/>
              </a:rPr>
              <a:t>.:</a:t>
            </a:r>
            <a:endParaRPr lang="es-ES" sz="2400" b="1" u="sng" dirty="0">
              <a:solidFill>
                <a:schemeClr val="accent2"/>
              </a:solidFill>
              <a:latin typeface="Verdana Ref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84200" y="3472693"/>
            <a:ext cx="1069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s-ES_tradnl" sz="2400" dirty="0">
                <a:solidFill>
                  <a:schemeClr val="accent2"/>
                </a:solidFill>
                <a:latin typeface="Arial" charset="0"/>
              </a:rPr>
              <a:t>Población con necesidad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s-ES_tradnl" sz="2400" dirty="0">
                <a:solidFill>
                  <a:schemeClr val="accent2"/>
                </a:solidFill>
                <a:latin typeface="Arial" charset="0"/>
              </a:rPr>
              <a:t>Las usuarias actuales, las que presentan fallas en planificación familiar y la demanda insatisfecha.</a:t>
            </a:r>
            <a:endParaRPr lang="es-ES" sz="2400" dirty="0">
              <a:solidFill>
                <a:schemeClr val="accent2"/>
              </a:solidFill>
              <a:latin typeface="Verdana Ref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84200" y="2166183"/>
            <a:ext cx="1069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chemeClr val="accent2"/>
                </a:solidFill>
                <a:latin typeface="Arial" charset="0"/>
              </a:rPr>
              <a:t>Número de mujeres comprendidas en el grupo de </a:t>
            </a:r>
            <a:r>
              <a:rPr lang="es-ES_tradnl" sz="2400" dirty="0" smtClean="0">
                <a:solidFill>
                  <a:schemeClr val="accent2"/>
                </a:solidFill>
                <a:latin typeface="Arial" charset="0"/>
              </a:rPr>
              <a:t>10 </a:t>
            </a:r>
            <a:r>
              <a:rPr lang="es-ES_tradnl" sz="2400" dirty="0">
                <a:solidFill>
                  <a:schemeClr val="accent2"/>
                </a:solidFill>
                <a:latin typeface="Arial" charset="0"/>
              </a:rPr>
              <a:t>hasta 49 </a:t>
            </a:r>
            <a:r>
              <a:rPr lang="es-ES_tradnl" sz="2400" dirty="0" smtClean="0">
                <a:solidFill>
                  <a:schemeClr val="accent2"/>
                </a:solidFill>
                <a:latin typeface="Arial" charset="0"/>
              </a:rPr>
              <a:t>años.</a:t>
            </a:r>
            <a:endParaRPr lang="es-ES" sz="2400" dirty="0">
              <a:solidFill>
                <a:schemeClr val="accent2"/>
              </a:solidFill>
              <a:latin typeface="Verdana Re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497541" y="4404861"/>
            <a:ext cx="110534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es-ES_tradnl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defRPr/>
            </a:pPr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		             Total Insumos entregados en el año</a:t>
            </a:r>
          </a:p>
          <a:p>
            <a:pPr marL="457200" indent="-457200">
              <a:defRPr/>
            </a:pPr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Nº  </a:t>
            </a:r>
            <a:r>
              <a:rPr lang="es-ES_tradnl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PPs</a:t>
            </a:r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	=			</a:t>
            </a:r>
          </a:p>
          <a:p>
            <a:pPr marL="457200" indent="-457200">
              <a:defRPr/>
            </a:pPr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		   		             </a:t>
            </a:r>
            <a:r>
              <a:rPr lang="es-ES_tradnl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              Factor </a:t>
            </a:r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 conversión</a:t>
            </a:r>
            <a:r>
              <a:rPr lang="es-ES_tradnl" sz="2400" b="1" dirty="0">
                <a:solidFill>
                  <a:schemeClr val="accent2"/>
                </a:solidFill>
                <a:latin typeface="Arial Narrow" pitchFamily="34" charset="0"/>
              </a:rPr>
              <a:t>	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497541" y="545648"/>
            <a:ext cx="1105348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DEMANDA INSATISFECHA</a:t>
            </a:r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 flipV="1">
            <a:off x="4238626" y="5403397"/>
            <a:ext cx="5472113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>
              <a:solidFill>
                <a:schemeClr val="accent2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7541" y="3188835"/>
            <a:ext cx="1105348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s-ES_tradnl" sz="2400" b="1" dirty="0">
                <a:solidFill>
                  <a:schemeClr val="accent1"/>
                </a:solidFill>
                <a:latin typeface="Arial Narrow" pitchFamily="34" charset="0"/>
              </a:rPr>
              <a:t>Número de parejas protegidas que usa un método anticonceptivo,</a:t>
            </a:r>
          </a:p>
          <a:p>
            <a:pPr marL="457200" indent="-457200">
              <a:defRPr/>
            </a:pPr>
            <a:r>
              <a:rPr lang="es-ES_tradnl" sz="2400" b="1" dirty="0">
                <a:solidFill>
                  <a:schemeClr val="accent1"/>
                </a:solidFill>
                <a:latin typeface="Arial Narrow" pitchFamily="34" charset="0"/>
              </a:rPr>
              <a:t>durante un año.  Se calcula, para cada método, dividiendo el número de </a:t>
            </a:r>
          </a:p>
          <a:p>
            <a:pPr marL="457200" indent="-457200">
              <a:defRPr/>
            </a:pPr>
            <a:r>
              <a:rPr lang="es-ES_tradnl" sz="2400" b="1" dirty="0">
                <a:solidFill>
                  <a:schemeClr val="accent1"/>
                </a:solidFill>
                <a:latin typeface="Arial Narrow" pitchFamily="34" charset="0"/>
              </a:rPr>
              <a:t>insumos entregados entre el factor de conversión</a:t>
            </a:r>
            <a:endParaRPr lang="es-ES" sz="24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7541" y="2726873"/>
            <a:ext cx="1105348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s-ES_trad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PAREJA PROTEGIDA EN EL AÑO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7541" y="974272"/>
            <a:ext cx="110534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400" b="1" dirty="0">
                <a:solidFill>
                  <a:schemeClr val="accent1"/>
                </a:solidFill>
                <a:latin typeface="Arial Narrow" pitchFamily="34" charset="0"/>
              </a:rPr>
              <a:t>C</a:t>
            </a:r>
            <a:r>
              <a:rPr lang="es-PE" sz="2400" b="1" dirty="0" smtClean="0">
                <a:solidFill>
                  <a:schemeClr val="accent1"/>
                </a:solidFill>
                <a:latin typeface="Arial Narrow" pitchFamily="34" charset="0"/>
              </a:rPr>
              <a:t>onstituida </a:t>
            </a:r>
            <a:r>
              <a:rPr lang="es-PE" sz="2400" b="1" dirty="0">
                <a:solidFill>
                  <a:schemeClr val="accent1"/>
                </a:solidFill>
                <a:latin typeface="Arial Narrow" pitchFamily="34" charset="0"/>
              </a:rPr>
              <a:t>por mujeres u hombres que deseando espaciar los nacimientos o limitar su familia no usan ningún método anticonceptivo</a:t>
            </a:r>
            <a:endParaRPr lang="es-ES" sz="24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4847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632455" y="794657"/>
            <a:ext cx="4509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s-ES_tradn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FACTOR DE CONVERSIÓN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2455" y="2125258"/>
            <a:ext cx="4509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Indica la cantidad de insumos necesarios para proteger a una pareja en </a:t>
            </a:r>
            <a:r>
              <a:rPr lang="es-ES_tradn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 año</a:t>
            </a:r>
            <a:r>
              <a:rPr lang="es-ES_tradn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</a:t>
            </a:r>
          </a:p>
        </p:txBody>
      </p:sp>
      <p:pic>
        <p:nvPicPr>
          <p:cNvPr id="1024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533403"/>
            <a:ext cx="6135832" cy="5577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229619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399369" y="1263423"/>
            <a:ext cx="1106274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s-ES_tradnl" sz="2400" b="1" dirty="0">
                <a:solidFill>
                  <a:schemeClr val="accent2"/>
                </a:solidFill>
                <a:latin typeface="Arial Narrow" pitchFamily="34" charset="0"/>
              </a:rPr>
              <a:t>MEZCLA DE MÉTODOS ANTICONCEPTIVOS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0109" y="1826985"/>
            <a:ext cx="112213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400" b="1" dirty="0">
                <a:solidFill>
                  <a:schemeClr val="accent1"/>
                </a:solidFill>
                <a:latin typeface="Arial Narrow" pitchFamily="34" charset="0"/>
              </a:rPr>
              <a:t>P</a:t>
            </a:r>
            <a:r>
              <a:rPr lang="es-ES_tradnl" sz="2400" b="1" dirty="0" smtClean="0">
                <a:solidFill>
                  <a:schemeClr val="accent1"/>
                </a:solidFill>
                <a:latin typeface="Arial Narrow" pitchFamily="34" charset="0"/>
              </a:rPr>
              <a:t>roporción </a:t>
            </a:r>
            <a:r>
              <a:rPr lang="es-ES_tradnl" sz="2400" b="1" dirty="0">
                <a:solidFill>
                  <a:schemeClr val="accent1"/>
                </a:solidFill>
                <a:latin typeface="Arial Narrow" pitchFamily="34" charset="0"/>
              </a:rPr>
              <a:t>de todos los usuarios que están </a:t>
            </a:r>
            <a:r>
              <a:rPr lang="es-ES_tradnl" sz="2400" b="1" dirty="0" smtClean="0">
                <a:solidFill>
                  <a:schemeClr val="accent1"/>
                </a:solidFill>
                <a:latin typeface="Arial Narrow" pitchFamily="34" charset="0"/>
              </a:rPr>
              <a:t>utilizando un determinado método anticonceptivo</a:t>
            </a:r>
            <a:r>
              <a:rPr lang="es-ES_tradnl" sz="2400" b="1" dirty="0">
                <a:solidFill>
                  <a:schemeClr val="accent1"/>
                </a:solidFill>
                <a:latin typeface="Arial Narrow" pitchFamily="34" charset="0"/>
              </a:rPr>
              <a:t>.</a:t>
            </a:r>
            <a:endParaRPr lang="es-ES" sz="24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9367" y="2862293"/>
            <a:ext cx="1106274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823913">
              <a:defRPr/>
            </a:pPr>
            <a:r>
              <a:rPr lang="es-ES_tradnl" sz="2400" b="1" dirty="0">
                <a:solidFill>
                  <a:schemeClr val="accent2"/>
                </a:solidFill>
                <a:latin typeface="Arial Narrow" pitchFamily="34" charset="0"/>
              </a:rPr>
              <a:t>Cómo  se </a:t>
            </a:r>
            <a:r>
              <a:rPr lang="es-ES_tradnl" sz="2400" b="1" dirty="0" smtClean="0">
                <a:solidFill>
                  <a:schemeClr val="accent2"/>
                </a:solidFill>
                <a:latin typeface="Arial Narrow" pitchFamily="34" charset="0"/>
              </a:rPr>
              <a:t>determina: </a:t>
            </a:r>
            <a:endParaRPr lang="es-ES_tradnl" sz="24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9367" y="3540155"/>
            <a:ext cx="110534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s-ES_tradnl" sz="2400" b="1" dirty="0" smtClean="0">
                <a:latin typeface="Arial Narrow" pitchFamily="34" charset="0"/>
              </a:rPr>
              <a:t>Mezcla Anticonceptiva   =    Numero </a:t>
            </a:r>
            <a:r>
              <a:rPr lang="es-ES_tradnl" sz="2400" b="1" dirty="0">
                <a:latin typeface="Arial Narrow" pitchFamily="34" charset="0"/>
              </a:rPr>
              <a:t>de parejas protegidas por cada </a:t>
            </a:r>
            <a:r>
              <a:rPr lang="es-ES_tradnl" sz="2400" b="1" dirty="0" smtClean="0">
                <a:latin typeface="Arial Narrow" pitchFamily="34" charset="0"/>
              </a:rPr>
              <a:t>método    X 100</a:t>
            </a:r>
            <a:endParaRPr lang="es-ES_tradnl" sz="2400" b="1" dirty="0">
              <a:latin typeface="Arial Narrow" pitchFamily="34" charset="0"/>
            </a:endParaRPr>
          </a:p>
          <a:p>
            <a:pPr marL="457200" indent="-457200">
              <a:defRPr/>
            </a:pPr>
            <a:r>
              <a:rPr lang="es-ES_tradnl" sz="2400" b="1" dirty="0">
                <a:latin typeface="Arial Narrow" pitchFamily="34" charset="0"/>
              </a:rPr>
              <a:t>     		   		            </a:t>
            </a:r>
            <a:r>
              <a:rPr lang="es-ES_tradnl" sz="2400" b="1" dirty="0" smtClean="0">
                <a:latin typeface="Arial Narrow" pitchFamily="34" charset="0"/>
              </a:rPr>
              <a:t> Total de parejas protegidas por todos los métodos</a:t>
            </a:r>
            <a:endParaRPr lang="es-ES_tradnl" sz="2400" b="1" dirty="0">
              <a:latin typeface="Arial Narrow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093029" y="3947886"/>
            <a:ext cx="6008914" cy="14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0112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19510" y="1148086"/>
            <a:ext cx="10714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 smtClean="0">
                <a:solidFill>
                  <a:schemeClr val="accent2"/>
                </a:solidFill>
              </a:rPr>
              <a:t>El Programa Presupuestal Salud Materno Neonatal (PP002)</a:t>
            </a:r>
          </a:p>
          <a:p>
            <a:pPr algn="just"/>
            <a:endParaRPr lang="es-PE" sz="2400" b="1" dirty="0" smtClean="0">
              <a:solidFill>
                <a:schemeClr val="accent1"/>
              </a:solidFill>
            </a:endParaRPr>
          </a:p>
          <a:p>
            <a:pPr algn="just"/>
            <a:r>
              <a:rPr lang="es-PE" sz="2400" b="1" dirty="0" smtClean="0">
                <a:solidFill>
                  <a:schemeClr val="accent1"/>
                </a:solidFill>
              </a:rPr>
              <a:t>Busca reducir la </a:t>
            </a:r>
            <a:r>
              <a:rPr lang="es-PE" sz="2400" b="1" dirty="0" err="1" smtClean="0">
                <a:solidFill>
                  <a:schemeClr val="accent1"/>
                </a:solidFill>
              </a:rPr>
              <a:t>Morbimoralidad</a:t>
            </a:r>
            <a:r>
              <a:rPr lang="es-PE" sz="2400" b="1" dirty="0" smtClean="0">
                <a:solidFill>
                  <a:schemeClr val="accent1"/>
                </a:solidFill>
              </a:rPr>
              <a:t> Materna y Neonatal, por lo que propone dar atención universal a los niños, adolescentes, poniendo a disposición servicios de Planificación Familiar, ofreciendo atención prenatal de calidad, identificando los factores de riesgo, asegurando la atención del parto y del recién nacido por personal calificado; esto se engloba en la adecuada atención obstétrica básica y el desarrollo de </a:t>
            </a:r>
            <a:r>
              <a:rPr lang="es-PE" sz="2400" b="1" dirty="0" err="1" smtClean="0">
                <a:solidFill>
                  <a:schemeClr val="accent1"/>
                </a:solidFill>
              </a:rPr>
              <a:t>interdiciplinario</a:t>
            </a:r>
            <a:r>
              <a:rPr lang="es-PE" sz="2400" b="1" dirty="0" smtClean="0">
                <a:solidFill>
                  <a:schemeClr val="accent1"/>
                </a:solidFill>
              </a:rPr>
              <a:t> de los actores involucrados.</a:t>
            </a:r>
            <a:endParaRPr lang="es-PE" sz="2400" b="1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08285"/>
            <a:ext cx="12192000" cy="53179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PE" b="1" dirty="0" smtClean="0">
                <a:solidFill>
                  <a:schemeClr val="accent2"/>
                </a:solidFill>
              </a:rPr>
              <a:t>PROGRAMACION EN PLANIFICACION FAMILIAR</a:t>
            </a:r>
            <a:endParaRPr lang="es-PE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2827" y="741678"/>
            <a:ext cx="10666348" cy="60242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b="1" dirty="0" smtClean="0"/>
              <a:t>Es poblacional.</a:t>
            </a:r>
          </a:p>
          <a:p>
            <a:pPr marL="0" indent="0" algn="just">
              <a:buNone/>
            </a:pPr>
            <a:r>
              <a:rPr lang="es-ES" sz="2800" b="1" dirty="0" smtClean="0"/>
              <a:t>A la </a:t>
            </a:r>
            <a:r>
              <a:rPr lang="es-ES" sz="2800" b="1" dirty="0"/>
              <a:t>población total de mujeres en edad fértil </a:t>
            </a:r>
            <a:r>
              <a:rPr lang="es-ES" sz="2800" b="1" dirty="0" smtClean="0"/>
              <a:t>(MEF) se aplica el 59.5% (el 49.9% </a:t>
            </a:r>
            <a:r>
              <a:rPr lang="es-ES" sz="2800" b="1" dirty="0"/>
              <a:t>que es la prevalencia de usuarias </a:t>
            </a:r>
            <a:r>
              <a:rPr lang="es-ES" sz="2800" b="1" dirty="0" smtClean="0"/>
              <a:t>de PF, </a:t>
            </a:r>
            <a:r>
              <a:rPr lang="es-ES" sz="2800" b="1" dirty="0"/>
              <a:t>se añade el 8.6% del total de MEF que es la demanda insatisfecha en </a:t>
            </a:r>
            <a:r>
              <a:rPr lang="es-ES" sz="2800" b="1" dirty="0" smtClean="0"/>
              <a:t>PF y </a:t>
            </a:r>
            <a:r>
              <a:rPr lang="es-ES" sz="2800" b="1" dirty="0"/>
              <a:t>el 1.0% de falla de método </a:t>
            </a:r>
            <a:r>
              <a:rPr lang="es-ES" sz="2800" b="1" dirty="0" smtClean="0"/>
              <a:t>anticonceptivo).</a:t>
            </a:r>
          </a:p>
          <a:p>
            <a:pPr marL="0" indent="0" algn="just">
              <a:buNone/>
            </a:pPr>
            <a:r>
              <a:rPr lang="es-ES" sz="2800" b="1" dirty="0" smtClean="0"/>
              <a:t>De </a:t>
            </a:r>
            <a:r>
              <a:rPr lang="es-ES" sz="2800" b="1" dirty="0"/>
              <a:t>este resultado le corresponde al MINSA o a los establecimientos de los gobiernos regionales atender al 51.9% de dicha población, siempre que haya otros proveedores de servicios de planificación familiar en la jurisdicción. </a:t>
            </a:r>
            <a:endParaRPr lang="es-ES" sz="2800" b="1" dirty="0" smtClean="0"/>
          </a:p>
          <a:p>
            <a:pPr marL="0" indent="0" algn="just">
              <a:buNone/>
            </a:pPr>
            <a:r>
              <a:rPr lang="es-ES" sz="2800" b="1" dirty="0" smtClean="0"/>
              <a:t>Este </a:t>
            </a:r>
            <a:r>
              <a:rPr lang="es-ES" sz="2800" b="1" dirty="0"/>
              <a:t>resultado corresponderá al total de parejas a proteger o población a atender</a:t>
            </a:r>
            <a:r>
              <a:rPr lang="es-ES" sz="2800" b="1" dirty="0" smtClean="0"/>
              <a:t>.</a:t>
            </a:r>
            <a:endParaRPr lang="es-PE" sz="2500" b="1" dirty="0"/>
          </a:p>
        </p:txBody>
      </p:sp>
    </p:spTree>
    <p:extLst>
      <p:ext uri="{BB962C8B-B14F-4D97-AF65-F5344CB8AC3E}">
        <p14:creationId xmlns:p14="http://schemas.microsoft.com/office/powerpoint/2010/main" val="13994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440" y="108285"/>
            <a:ext cx="11308081" cy="6537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PE" b="1" dirty="0" smtClean="0">
                <a:solidFill>
                  <a:schemeClr val="accent2"/>
                </a:solidFill>
              </a:rPr>
              <a:t>PROGRAMACION EN PLANIFICACION FAMILIAR</a:t>
            </a:r>
            <a:endParaRPr lang="es-PE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3307" y="950684"/>
            <a:ext cx="10666348" cy="59032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 smtClean="0"/>
              <a:t>Sin </a:t>
            </a:r>
            <a:r>
              <a:rPr lang="es-MX" sz="2800" b="1" dirty="0"/>
              <a:t>embargo, en los lugares donde no hay otro personal de salud aparte del de la DIRESA, se debe considerar con fines de programación al </a:t>
            </a:r>
            <a:r>
              <a:rPr lang="es-MX" sz="2800" b="1" dirty="0" smtClean="0"/>
              <a:t>59.5% </a:t>
            </a:r>
            <a:r>
              <a:rPr lang="es-MX" sz="2800" b="1" dirty="0"/>
              <a:t>del total de MEF de la jurisdicción, y que son las que demandan planificación familiar</a:t>
            </a:r>
            <a:r>
              <a:rPr lang="es-MX" sz="2800" b="1" dirty="0" smtClean="0"/>
              <a:t>.</a:t>
            </a:r>
          </a:p>
          <a:p>
            <a:pPr marL="0" indent="0" algn="just">
              <a:buNone/>
            </a:pPr>
            <a:endParaRPr lang="es-PE" sz="1000" b="1" dirty="0"/>
          </a:p>
          <a:p>
            <a:pPr marL="0" indent="0" algn="just">
              <a:buNone/>
            </a:pPr>
            <a:r>
              <a:rPr lang="es-MX" sz="2800" b="1" dirty="0"/>
              <a:t>Los hospitales deberán programar según tendencia de incremento de las atenciones en planificación familiar 30% adicional de Parejas protegidas logradas con relación al año anterior. </a:t>
            </a:r>
            <a:endParaRPr lang="es-MX" sz="2800" b="1" dirty="0" smtClean="0"/>
          </a:p>
          <a:p>
            <a:pPr marL="0" indent="0" algn="just">
              <a:buNone/>
            </a:pPr>
            <a:r>
              <a:rPr lang="es-PE" sz="2800" b="1" dirty="0" smtClean="0"/>
              <a:t>Se </a:t>
            </a:r>
            <a:r>
              <a:rPr lang="es-PE" sz="2800" b="1" dirty="0"/>
              <a:t>espera que haya un incremento gradual de la población atendida que permita alcanzar el 100% de la demanda en PF. </a:t>
            </a:r>
          </a:p>
          <a:p>
            <a:pPr marL="0" indent="0" algn="just">
              <a:buNone/>
            </a:pPr>
            <a:r>
              <a:rPr lang="es-PE" sz="2800" b="1" dirty="0" smtClean="0"/>
              <a:t>La </a:t>
            </a:r>
            <a:r>
              <a:rPr lang="es-PE" sz="2800" b="1" dirty="0"/>
              <a:t>cobertura de atención no será menos del 60% de la población objetivo</a:t>
            </a:r>
            <a:r>
              <a:rPr lang="es-PE" sz="2800" b="1" dirty="0" smtClean="0"/>
              <a:t>.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32779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53" y="709682"/>
            <a:ext cx="10230071" cy="55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1" y="1650313"/>
            <a:ext cx="10363202" cy="1542828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39612"/>
              </p:ext>
            </p:extLst>
          </p:nvPr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769257" y="3274965"/>
            <a:ext cx="10551885" cy="273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de parejas protegidas a programar se asignará el porcentaje según tendencia de la mezcla anticonceptiva propuesta.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8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1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"/>
              <a:tabLst>
                <a:tab pos="177800" algn="l"/>
                <a:tab pos="228600" algn="l"/>
              </a:tabLs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de egreso hospitalario.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9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"/>
              <a:tabLst>
                <a:tab pos="177800" algn="l"/>
                <a:tab pos="228600" algn="l"/>
              </a:tabLs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anual de coberturas de la estrategia de Salud sexual y Reproductiva- Planificación Familiar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400" dirty="0" smtClean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Cumplimiento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operacional del Programa de Planificación familiar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66973" y="3932039"/>
            <a:ext cx="6125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s-ES_tradnl" sz="1400" b="1" dirty="0" smtClean="0">
                <a:latin typeface="Arial Narrow" pitchFamily="34" charset="0"/>
              </a:rPr>
              <a:t>Mezcla Anticonceptiva   =    Numero </a:t>
            </a:r>
            <a:r>
              <a:rPr lang="es-ES_tradnl" sz="1400" b="1" dirty="0">
                <a:latin typeface="Arial Narrow" pitchFamily="34" charset="0"/>
              </a:rPr>
              <a:t>de parejas protegidas por cada </a:t>
            </a:r>
            <a:r>
              <a:rPr lang="es-ES_tradnl" sz="1400" b="1" dirty="0" smtClean="0">
                <a:latin typeface="Arial Narrow" pitchFamily="34" charset="0"/>
              </a:rPr>
              <a:t>método    X 100</a:t>
            </a:r>
            <a:endParaRPr lang="es-ES_tradnl" sz="1400" b="1" dirty="0">
              <a:latin typeface="Arial Narrow" pitchFamily="34" charset="0"/>
            </a:endParaRPr>
          </a:p>
          <a:p>
            <a:pPr marL="457200" indent="-457200">
              <a:defRPr/>
            </a:pPr>
            <a:r>
              <a:rPr lang="es-ES_tradnl" sz="1400" b="1" dirty="0">
                <a:latin typeface="Arial Narrow" pitchFamily="34" charset="0"/>
              </a:rPr>
              <a:t>     		   </a:t>
            </a:r>
            <a:r>
              <a:rPr lang="es-ES_tradnl" sz="1400" b="1" dirty="0" smtClean="0">
                <a:latin typeface="Arial Narrow" pitchFamily="34" charset="0"/>
              </a:rPr>
              <a:t>                     Total de parejas protegidas por todos los métodos</a:t>
            </a:r>
            <a:endParaRPr lang="es-ES_tradnl" sz="1400" b="1" dirty="0">
              <a:latin typeface="Arial Narrow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8171068" y="4190997"/>
            <a:ext cx="3329698" cy="5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6066973" y="3932039"/>
            <a:ext cx="6008913" cy="5232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2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63239"/>
              </p:ext>
            </p:extLst>
          </p:nvPr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61" y="1944774"/>
            <a:ext cx="9921309" cy="11757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80521" y="3152669"/>
            <a:ext cx="10429310" cy="3080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acuerdo a los casos de complicaciones presentados por AQV masculino) en los últimos 3 años.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"/>
              <a:tabLst>
                <a:tab pos="177800" algn="l"/>
                <a:tab pos="228600" algn="l"/>
              </a:tabLs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de egreso hospitalario.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9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"/>
              <a:tabLst>
                <a:tab pos="177800" algn="l"/>
                <a:tab pos="228600" algn="l"/>
              </a:tabLs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anual de coberturas de la estrategia de Salud sexual y Reproductiva- Planificación Familiar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y fuente para determinar avance de la meta física.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del número de varones que presentaron complicaciones luego de una vasectomía, Considerar lo registrado con código Y883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de atención de emergencia o consultorio externo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63239"/>
              </p:ext>
            </p:extLst>
          </p:nvPr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2" y="1824487"/>
            <a:ext cx="10014857" cy="106385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32111" y="2901285"/>
            <a:ext cx="10014857" cy="295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de parejas protegidas a programar se asignará el porcentaje según mezcla anticonceptiva propuesta.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sz="14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información para el cálculo de la meta física: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egreso hospitalario.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anual de coberturas de la estrategia de Salud sexual y Reproductiva- Planificación Familiar</a:t>
            </a: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sz="14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MAC sobre el factor de conversión para el método (NT de PF RM 536-2005)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Reporte HIS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operacional del Programa de Planificación familiar</a:t>
            </a: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63239"/>
              </p:ext>
            </p:extLst>
          </p:nvPr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77" y="1799633"/>
            <a:ext cx="10066452" cy="11322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51492" y="3063649"/>
            <a:ext cx="10269652" cy="307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de programación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acuerdo a la tendencia de  los últimos 3 años.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1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"/>
              <a:tabLst>
                <a:tab pos="177800" algn="l"/>
                <a:tab pos="228600" algn="l"/>
              </a:tabLs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de egreso hospitalario.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1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9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"/>
              <a:tabLst>
                <a:tab pos="177800" algn="l"/>
                <a:tab pos="228600" algn="l"/>
              </a:tabLs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anual de coberturas de la estrategia de Salud sexual y Reproductiva- Planificación Familiar.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del número de mujeres que presentaron complicaciones luego de una AQV, Considerar lo registrado con código Y883.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1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Reporte de atención por emergencia y consultorio 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externo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91" y="1708373"/>
            <a:ext cx="10066452" cy="10928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45841" y="2758856"/>
            <a:ext cx="10066452" cy="372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6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total de parejas protegidas a programar se asignará el porcentaje según mezcla anticonceptiva propuesta.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anual de coberturas de la estrategia de Salud sexual y Reproductiva-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sz="16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Consumo de MAC sobre el factor de conversión para el método (NT de PF RM 536-2005)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operacional del Programa de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19" y="1817372"/>
            <a:ext cx="10168051" cy="95485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15203" y="2843202"/>
            <a:ext cx="10298681" cy="357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Evaluar  </a:t>
            </a: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tendencia de los casos presentados en los últimos 3 años.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anual de coberturas de la estrategia de Salud sexual y Reproductiva- Planificación Familiar</a:t>
            </a: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8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</a:t>
            </a: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número de casos de complicaciones por uso de DIU, considerar lo registrado con código 8331 Expulsión de DIU, T8332 Sangrado anormal asociado a DIU, T8333 DIU en cavidad abdominal, T8334 DIU encarcelado , T8335 Complicación de DIU con perforación uterina y T8336 Dolor pélvico asociado con DIU.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de atención por emergencia, consultorio externo y egresos hospitalarios</a:t>
            </a: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63239"/>
              </p:ext>
            </p:extLst>
          </p:nvPr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48" y="1751916"/>
            <a:ext cx="10153538" cy="131059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09548" y="3078167"/>
            <a:ext cx="10153538" cy="3356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total de parejas protegidas a programar se asignará el porcentaje según mezcla anticonceptiva propuesta.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anual de coberturas de la estrategia de Salud sexual y Reproductiva-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sz="16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Consumo de MAC sobre el factor de conversión para el método (NT de PF RM 536-2005)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operacional del Programa de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 redondeado"/>
          <p:cNvSpPr/>
          <p:nvPr/>
        </p:nvSpPr>
        <p:spPr bwMode="gray">
          <a:xfrm>
            <a:off x="1904214" y="947297"/>
            <a:ext cx="6763658" cy="649287"/>
          </a:xfrm>
          <a:prstGeom prst="roundRect">
            <a:avLst/>
          </a:prstGeom>
          <a:gradFill>
            <a:gsLst>
              <a:gs pos="84000">
                <a:schemeClr val="accent1">
                  <a:lumMod val="5000"/>
                  <a:lumOff val="9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bg1"/>
                </a:solidFill>
              </a:rPr>
              <a:t>PRESUPUESTO POR RESULTADOS EN EL PERU</a:t>
            </a:r>
          </a:p>
        </p:txBody>
      </p:sp>
      <p:sp>
        <p:nvSpPr>
          <p:cNvPr id="5" name="1 Rectángulo redondeado"/>
          <p:cNvSpPr/>
          <p:nvPr/>
        </p:nvSpPr>
        <p:spPr bwMode="gray">
          <a:xfrm>
            <a:off x="3065175" y="3490514"/>
            <a:ext cx="4865276" cy="111763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u="sng" dirty="0">
                <a:solidFill>
                  <a:schemeClr val="tx1"/>
                </a:solidFill>
              </a:rPr>
              <a:t>Ley Nº 28411</a:t>
            </a:r>
            <a:r>
              <a:rPr lang="es-MX" sz="2400" b="1" dirty="0">
                <a:solidFill>
                  <a:schemeClr val="tx1"/>
                </a:solidFill>
              </a:rPr>
              <a:t>,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tx1"/>
                </a:solidFill>
              </a:rPr>
              <a:t> Ley General  del Sistema Nacional de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tx1"/>
                </a:solidFill>
              </a:rPr>
              <a:t>Presupuesto</a:t>
            </a:r>
            <a:r>
              <a:rPr lang="es-MX" sz="2400" dirty="0">
                <a:solidFill>
                  <a:schemeClr val="tx1"/>
                </a:solidFill>
              </a:rPr>
              <a:t>.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2 Rectángulo redondeado"/>
          <p:cNvSpPr/>
          <p:nvPr/>
        </p:nvSpPr>
        <p:spPr bwMode="gray">
          <a:xfrm>
            <a:off x="9008878" y="3914225"/>
            <a:ext cx="2412487" cy="107487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u="sng" dirty="0">
                <a:solidFill>
                  <a:schemeClr val="tx1"/>
                </a:solidFill>
              </a:rPr>
              <a:t>2013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LEY N° 29951 LEY DE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PRESUPUESTO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DEL SECTOR PÚBLICO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PARA EL AÑO FISCAL 2013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Cuenta con 09 Programas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Presupuestales en salud</a:t>
            </a:r>
            <a:endParaRPr lang="es-MX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 bwMode="gray">
          <a:xfrm>
            <a:off x="1358325" y="1913467"/>
            <a:ext cx="2342398" cy="11552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500" b="1" u="sng" dirty="0">
                <a:solidFill>
                  <a:schemeClr val="tx1"/>
                </a:solidFill>
              </a:rPr>
              <a:t> 2007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u="sng" dirty="0">
                <a:solidFill>
                  <a:schemeClr val="tx1"/>
                </a:solidFill>
              </a:rPr>
              <a:t>Ley N° 28927</a:t>
            </a:r>
            <a:r>
              <a:rPr lang="es-MX" sz="1100" b="1" u="sng" dirty="0">
                <a:solidFill>
                  <a:schemeClr val="tx1"/>
                </a:solidFill>
              </a:rPr>
              <a:t>, </a:t>
            </a:r>
            <a:r>
              <a:rPr lang="es-MX" sz="1100" b="1" dirty="0">
                <a:solidFill>
                  <a:schemeClr val="tx1"/>
                </a:solidFill>
              </a:rPr>
              <a:t>Ley de Presupuesto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tx1"/>
                </a:solidFill>
              </a:rPr>
              <a:t> para el Año Fiscal 2007</a:t>
            </a:r>
            <a:r>
              <a:rPr lang="es-MX" sz="11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se inicia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tx1"/>
                </a:solidFill>
              </a:rPr>
              <a:t>la implementación del Presupuesto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tx1"/>
                </a:solidFill>
              </a:rPr>
              <a:t>por Resultados, (Madres y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tx1"/>
                </a:solidFill>
              </a:rPr>
              <a:t>niños menores de cinco años</a:t>
            </a:r>
            <a:r>
              <a:rPr lang="es-MX" sz="1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7 Rectángulo redondeado"/>
          <p:cNvSpPr/>
          <p:nvPr/>
        </p:nvSpPr>
        <p:spPr bwMode="gray">
          <a:xfrm>
            <a:off x="5086160" y="1988300"/>
            <a:ext cx="2197663" cy="10082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500" b="1" u="sng" dirty="0">
                <a:solidFill>
                  <a:schemeClr val="tx1"/>
                </a:solidFill>
              </a:rPr>
              <a:t>2008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/>
                </a:solidFill>
              </a:rPr>
              <a:t>Mediante LEY Nº 29142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/>
                </a:solidFill>
              </a:rPr>
              <a:t>Se Implementa el Presupuesto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/>
                </a:solidFill>
              </a:rPr>
              <a:t>Por resultados 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02 Programas Estratégicos</a:t>
            </a:r>
          </a:p>
        </p:txBody>
      </p:sp>
      <p:sp>
        <p:nvSpPr>
          <p:cNvPr id="9" name="8 Rectángulo redondeado"/>
          <p:cNvSpPr/>
          <p:nvPr/>
        </p:nvSpPr>
        <p:spPr bwMode="gray">
          <a:xfrm>
            <a:off x="9008878" y="972184"/>
            <a:ext cx="2412487" cy="91430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000" b="1" u="sng" dirty="0">
              <a:solidFill>
                <a:schemeClr val="tx1"/>
              </a:solidFill>
            </a:endParaRP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u="sng" dirty="0">
                <a:solidFill>
                  <a:schemeClr val="tx1"/>
                </a:solidFill>
              </a:rPr>
              <a:t>2009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Mediante Ley de N° 29465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Ley del Presupuesto del sector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Publico para el año  2010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Se encarga Salud diseño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de 03 PE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/>
          <p:cNvSpPr/>
          <p:nvPr/>
        </p:nvSpPr>
        <p:spPr bwMode="gray">
          <a:xfrm>
            <a:off x="4022596" y="2347993"/>
            <a:ext cx="710271" cy="55403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 bwMode="gray">
          <a:xfrm rot="5400000">
            <a:off x="10078655" y="1931751"/>
            <a:ext cx="503237" cy="48260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/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3" name="13 Rectángulo redondeado"/>
          <p:cNvSpPr/>
          <p:nvPr/>
        </p:nvSpPr>
        <p:spPr bwMode="gray">
          <a:xfrm>
            <a:off x="9008878" y="2450071"/>
            <a:ext cx="2412487" cy="9653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u="sng" dirty="0">
                <a:solidFill>
                  <a:schemeClr val="tx1"/>
                </a:solidFill>
              </a:rPr>
              <a:t>2012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Mediante LEY Nº 29812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Ley del Presupuesto del sector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Publico para el año  2012 </a:t>
            </a:r>
            <a:endParaRPr lang="es-MX" sz="1000" b="1" u="sng" dirty="0">
              <a:solidFill>
                <a:srgbClr val="FFFF00"/>
              </a:solidFill>
            </a:endParaRP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Cambia de denominación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Programas  </a:t>
            </a:r>
            <a:r>
              <a:rPr lang="es-MX" sz="1100" b="1" u="sng" dirty="0" smtClean="0">
                <a:solidFill>
                  <a:schemeClr val="accent2">
                    <a:lumMod val="75000"/>
                  </a:schemeClr>
                </a:solidFill>
              </a:rPr>
              <a:t>Presupuestales</a:t>
            </a:r>
          </a:p>
        </p:txBody>
      </p:sp>
      <p:sp>
        <p:nvSpPr>
          <p:cNvPr id="14" name="14 Flecha derecha"/>
          <p:cNvSpPr/>
          <p:nvPr/>
        </p:nvSpPr>
        <p:spPr bwMode="gray">
          <a:xfrm rot="5400000">
            <a:off x="10114374" y="3423907"/>
            <a:ext cx="431800" cy="48260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/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5" name="15 Rectángulo redondeado"/>
          <p:cNvSpPr/>
          <p:nvPr/>
        </p:nvSpPr>
        <p:spPr bwMode="gray">
          <a:xfrm>
            <a:off x="8936870" y="5461588"/>
            <a:ext cx="2484495" cy="8504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u="sng" dirty="0">
                <a:solidFill>
                  <a:schemeClr val="tx1"/>
                </a:solidFill>
              </a:rPr>
              <a:t>2014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LEY N° </a:t>
            </a:r>
            <a:r>
              <a:rPr lang="es-ES" sz="1000" b="1" cap="all" dirty="0">
                <a:solidFill>
                  <a:schemeClr val="tx1"/>
                </a:solidFill>
              </a:rPr>
              <a:t>30114</a:t>
            </a:r>
            <a:r>
              <a:rPr lang="es-MX" sz="1000" b="1" dirty="0">
                <a:solidFill>
                  <a:schemeClr val="tx1"/>
                </a:solidFill>
              </a:rPr>
              <a:t> LEY DE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PRESUPUESTO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DEL SECTOR PÚBLICO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PARA EL AÑO FISCAL 2014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000" b="1" dirty="0">
              <a:solidFill>
                <a:schemeClr val="tx1"/>
              </a:solidFill>
            </a:endParaRPr>
          </a:p>
        </p:txBody>
      </p:sp>
      <p:sp>
        <p:nvSpPr>
          <p:cNvPr id="16" name="16 Flecha derecha"/>
          <p:cNvSpPr/>
          <p:nvPr/>
        </p:nvSpPr>
        <p:spPr bwMode="gray">
          <a:xfrm rot="5400000">
            <a:off x="10125486" y="4984850"/>
            <a:ext cx="431800" cy="48260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/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7" name="16 Flecha derecha"/>
          <p:cNvSpPr/>
          <p:nvPr/>
        </p:nvSpPr>
        <p:spPr bwMode="gray">
          <a:xfrm rot="10800000">
            <a:off x="7930452" y="5584759"/>
            <a:ext cx="431800" cy="48260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8" name="15 Rectángulo redondeado"/>
          <p:cNvSpPr/>
          <p:nvPr/>
        </p:nvSpPr>
        <p:spPr bwMode="gray">
          <a:xfrm>
            <a:off x="5652911" y="5170510"/>
            <a:ext cx="1944464" cy="11108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u="sng" dirty="0">
                <a:solidFill>
                  <a:schemeClr val="tx1"/>
                </a:solidFill>
              </a:rPr>
              <a:t>2015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LEY N° </a:t>
            </a:r>
            <a:r>
              <a:rPr lang="es-ES" sz="1000" b="1" cap="all" dirty="0">
                <a:solidFill>
                  <a:schemeClr val="tx1"/>
                </a:solidFill>
              </a:rPr>
              <a:t>30281</a:t>
            </a:r>
            <a:r>
              <a:rPr lang="es-MX" sz="1000" b="1" dirty="0">
                <a:solidFill>
                  <a:schemeClr val="tx1"/>
                </a:solidFill>
              </a:rPr>
              <a:t> LEY DE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PRESUPUESTO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DEL SECTOR PÚBLICO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PARA EL AÑO FISCAL 2015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Cuenta con 11 Programas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Presupuestales en salud</a:t>
            </a:r>
            <a:endParaRPr lang="es-MX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16 Flecha derecha"/>
          <p:cNvSpPr/>
          <p:nvPr/>
        </p:nvSpPr>
        <p:spPr bwMode="gray">
          <a:xfrm rot="10800000">
            <a:off x="4888036" y="5484636"/>
            <a:ext cx="431800" cy="48260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20" name="15 Rectángulo redondeado"/>
          <p:cNvSpPr/>
          <p:nvPr/>
        </p:nvSpPr>
        <p:spPr bwMode="gray">
          <a:xfrm>
            <a:off x="2940844" y="5165927"/>
            <a:ext cx="1798935" cy="11108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u="sng" dirty="0">
                <a:solidFill>
                  <a:schemeClr val="tx1"/>
                </a:solidFill>
              </a:rPr>
              <a:t>2016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LEY N° </a:t>
            </a:r>
            <a:r>
              <a:rPr lang="es-ES" sz="1000" b="1" cap="all" dirty="0">
                <a:solidFill>
                  <a:schemeClr val="tx1"/>
                </a:solidFill>
              </a:rPr>
              <a:t>30372</a:t>
            </a:r>
            <a:r>
              <a:rPr lang="es-MX" sz="1000" b="1" dirty="0">
                <a:solidFill>
                  <a:schemeClr val="tx1"/>
                </a:solidFill>
              </a:rPr>
              <a:t> LEY DE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PRESUPUESTO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DEL SECTOR PÚBLICO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PARA EL AÑO FISCAL 2016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Cuenta con 11 Programas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Presupuestales en salud</a:t>
            </a:r>
            <a:endParaRPr lang="es-MX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15 Rectángulo redondeado"/>
          <p:cNvSpPr/>
          <p:nvPr/>
        </p:nvSpPr>
        <p:spPr bwMode="gray">
          <a:xfrm>
            <a:off x="302126" y="5171681"/>
            <a:ext cx="1798935" cy="11108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u="sng" dirty="0" smtClean="0">
                <a:solidFill>
                  <a:schemeClr val="tx1"/>
                </a:solidFill>
              </a:rPr>
              <a:t>2017 </a:t>
            </a:r>
            <a:endParaRPr lang="es-MX" sz="1000" b="1" u="sng" dirty="0">
              <a:solidFill>
                <a:schemeClr val="tx1"/>
              </a:solidFill>
            </a:endParaRP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LEY N° </a:t>
            </a:r>
            <a:r>
              <a:rPr lang="es-ES" sz="1000" b="1" cap="all" dirty="0" smtClean="0">
                <a:solidFill>
                  <a:schemeClr val="tx1"/>
                </a:solidFill>
              </a:rPr>
              <a:t>30518</a:t>
            </a:r>
            <a:r>
              <a:rPr lang="es-MX" sz="1000" b="1" dirty="0" smtClean="0">
                <a:solidFill>
                  <a:schemeClr val="tx1"/>
                </a:solidFill>
              </a:rPr>
              <a:t> </a:t>
            </a:r>
            <a:r>
              <a:rPr lang="es-MX" sz="1000" b="1" dirty="0">
                <a:solidFill>
                  <a:schemeClr val="tx1"/>
                </a:solidFill>
              </a:rPr>
              <a:t>LEY DE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PRESUPUESTO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DEL SECTOR PÚBLICO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tx1"/>
                </a:solidFill>
              </a:rPr>
              <a:t>PARA EL AÑO FISCAL </a:t>
            </a:r>
            <a:r>
              <a:rPr lang="es-MX" sz="1000" b="1" dirty="0" smtClean="0">
                <a:solidFill>
                  <a:schemeClr val="tx1"/>
                </a:solidFill>
              </a:rPr>
              <a:t>2017</a:t>
            </a:r>
            <a:endParaRPr lang="es-MX" sz="1000" b="1" dirty="0">
              <a:solidFill>
                <a:schemeClr val="tx1"/>
              </a:solidFill>
            </a:endParaRP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Cuenta con </a:t>
            </a:r>
            <a:r>
              <a:rPr lang="es-MX" sz="1100" b="1" u="sng" dirty="0" smtClean="0">
                <a:solidFill>
                  <a:schemeClr val="accent2">
                    <a:lumMod val="75000"/>
                  </a:schemeClr>
                </a:solidFill>
              </a:rPr>
              <a:t>12 </a:t>
            </a: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Programas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u="sng" dirty="0">
                <a:solidFill>
                  <a:schemeClr val="accent2">
                    <a:lumMod val="75000"/>
                  </a:schemeClr>
                </a:solidFill>
              </a:rPr>
              <a:t>Presupuestales en salud</a:t>
            </a:r>
            <a:endParaRPr lang="es-MX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16 Flecha derecha"/>
          <p:cNvSpPr/>
          <p:nvPr/>
        </p:nvSpPr>
        <p:spPr bwMode="gray">
          <a:xfrm rot="10800000">
            <a:off x="2194294" y="5426558"/>
            <a:ext cx="431800" cy="48260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27" name="9 Flecha derecha"/>
          <p:cNvSpPr/>
          <p:nvPr/>
        </p:nvSpPr>
        <p:spPr bwMode="gray">
          <a:xfrm rot="19603988">
            <a:off x="8023646" y="1843147"/>
            <a:ext cx="710271" cy="55403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200" b="1" dirty="0">
              <a:solidFill>
                <a:schemeClr val="tx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33" y="1937542"/>
            <a:ext cx="10226109" cy="122657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95033" y="3296153"/>
            <a:ext cx="10226109" cy="318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total de parejas protegidas a programar se asignará el porcentaje según mezcla anticonceptiva propuesta.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anual de coberturas de la estrategia de Salud sexual y Reproductiva-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y fuente para determinar avance de la meta física.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Consumo de MAC sobre el factor de conversión para el método (NT de PF RM 536-2005)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operacional del Programa de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33" y="1821431"/>
            <a:ext cx="10109996" cy="11104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28913" y="3077313"/>
            <a:ext cx="10276115" cy="285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total de parejas protegidas a programar se asignará el porcentaje según mezcla anticonceptiva propuesta.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6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anual de coberturas de la estrategia de Salud sexual y Reproductiva-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y fuente para determinar avance de la meta física.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45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Consumo de MAC sobre el factor de conversión para el método (NT de PF RM 536-2005)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operacional del Programa de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77" y="1944773"/>
            <a:ext cx="10182566" cy="9580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30515" y="2873728"/>
            <a:ext cx="10290628" cy="200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de programación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Considerar 15% más del consumo del año anterior, no se considera para pareja protegida.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6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anual de coberturas de la estrategia de Salud sexual y Reproductiva- Planificación Familiar.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30515" y="4945819"/>
            <a:ext cx="10280951" cy="96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y fuente para determinar avance de la meta física.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del número de usuarias de Anticonceptivo hormonal oral, considerar lo registrado con código Z3091 Anticoncepción oral de Emergencia /YUZPE</a:t>
            </a:r>
          </a:p>
        </p:txBody>
      </p:sp>
    </p:spTree>
    <p:extLst>
      <p:ext uri="{BB962C8B-B14F-4D97-AF65-F5344CB8AC3E}">
        <p14:creationId xmlns:p14="http://schemas.microsoft.com/office/powerpoint/2010/main" val="20036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90" y="1933900"/>
            <a:ext cx="10109995" cy="10705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51493" y="3044190"/>
            <a:ext cx="10255138" cy="335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Estimar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según mezcla anticonceptiva, tomando como referencia el total de pareja protegidas a programar.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anual de coberturas de la estrategia de Salud sexual y Reproductiva- Planificación Familiar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sz="14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8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del número de usuarias de 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abstinencia periódica, considerar lo registrado con código Z30092 Prescripción inicial de método de abstinencia periódica ritmo, Z30093 Prescripción inicial de método de abstinencia periódica Billings y Z30094 Prescripción inicial de método de los días fijos (MDF) / Collar.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operacional del Programa de Planificación 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familiar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20" y="1952056"/>
            <a:ext cx="10211594" cy="11830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67657" y="3156604"/>
            <a:ext cx="10740571" cy="355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Programación: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Estimar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según mezcla anticonceptiva y según tendencia del método MELA, tomando como referencia el total de pareja protegidas a programar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anual de coberturas de la estrategia de Salud sexual y Reproductiva- Planificación Familiar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endParaRPr lang="es-P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y fuente para determinar avance de la meta física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8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número de usuarias de 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Método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Lactancia Materna Exclusiva, considerar lo registrado con código Z30091 Prescripción inicial de método de lactancia materna y amenorrea (MELA) y Z30491 Repetición de prescripción de método de lactancia materna y amenorrea (MELA)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operacional del Programa de Planificación familiar.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77" y="1944774"/>
            <a:ext cx="10168052" cy="10161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38577" y="3106845"/>
            <a:ext cx="10168052" cy="294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de parejas protegidas a programar se asignará el porcentaje según mezcla anticonceptiva propuesta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anual de coberturas de la estrategia de Salud sexual y Reproductiva-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sz="16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Consumo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MAC sobre el factor de conversión para el método (NT de PF RM 536-2005)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operacional del Programa de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75" y="1937542"/>
            <a:ext cx="10168053" cy="12265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61172" y="3286011"/>
            <a:ext cx="10522857" cy="2776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de parejas protegidas a programar se asignará el porcentaje según mezcla anticonceptiva propuesta.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anual de coberturas de la estrategia de Salud sexual y Reproductiva-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sz="16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Consumo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MAC sobre el factor de conversión para el método (NT de PF RM 536-2005)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operacional del Programa de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236684" y="857481"/>
          <a:ext cx="5805715" cy="781050"/>
        </p:xfrm>
        <a:graphic>
          <a:graphicData uri="http://schemas.openxmlformats.org/drawingml/2006/table">
            <a:tbl>
              <a:tblPr/>
              <a:tblGrid>
                <a:gridCol w="5805715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2.9. POBLACIÓN ACCEDE A METODOS DE PLANIFICACIÓN FAMILIAR (3033291)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33" y="1944360"/>
            <a:ext cx="10153537" cy="12052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86" y="3315040"/>
            <a:ext cx="11132457" cy="2696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de programación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de parejas protegidas a programar se asignará el porcentaje según mezcla anticonceptiva 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propuesta.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información para el cálculo de la meta física: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anual de coberturas de la estrategia de Salud sexual y Reproductiva- Planificación Familiar.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Consumo </a:t>
            </a: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MAC sobre el factor de conversión para el método (NT de PF RM 536-2005)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Reporte HIS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operacional del Programa de Planificación familiar</a:t>
            </a:r>
            <a:r>
              <a:rPr lang="es-PE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95166"/>
              </p:ext>
            </p:extLst>
          </p:nvPr>
        </p:nvGraphicFramePr>
        <p:xfrm>
          <a:off x="957943" y="754745"/>
          <a:ext cx="10247085" cy="3252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079"/>
                <a:gridCol w="2411079"/>
                <a:gridCol w="2066639"/>
                <a:gridCol w="258330"/>
                <a:gridCol w="258330"/>
                <a:gridCol w="258330"/>
                <a:gridCol w="374391"/>
                <a:gridCol w="374391"/>
                <a:gridCol w="344439"/>
                <a:gridCol w="348184"/>
                <a:gridCol w="569075"/>
                <a:gridCol w="572818"/>
              </a:tblGrid>
              <a:tr h="26254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 de Medida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UNIDADES EJECUTORAS</a:t>
                      </a:r>
                      <a:endParaRPr lang="es-PE" sz="1600" b="1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9883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I-1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I-2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I-3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I-4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II-1*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II-2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III-1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III-2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AISPED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00935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u="none" strike="noStrike" dirty="0">
                          <a:effectLst/>
                        </a:rPr>
                        <a:t> </a:t>
                      </a:r>
                      <a:r>
                        <a:rPr lang="es-PE" sz="1800" u="none" strike="noStrike" dirty="0">
                          <a:effectLst/>
                        </a:rPr>
                        <a:t>POBLACIÓN ACCEDE A SERVICIOS DE ORIENTACION/CONSEJERIA EN SALUD SEXUAL Y REPRODUCTIVA (3033292)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3329201 Orientación/consejería en salud sexual y reproductiva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259. Persona Informada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949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3329202 Captación de mujeres con demanda insatisfecha de planificación familiar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Mujer captada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 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3329203 Atención pre gestacional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221. Mujer Preparada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 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957943" y="4171839"/>
            <a:ext cx="10377714" cy="214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 más de lo realizado el año anterior.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endParaRPr lang="es-PE" sz="1400" dirty="0" smtClean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HIS del año anterior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sz="14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fuente para determinar avance de la meta física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7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atenciones por Orientación /Consejería en Planificación Familiar registradas con código 99402.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HIS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68804"/>
              </p:ext>
            </p:extLst>
          </p:nvPr>
        </p:nvGraphicFramePr>
        <p:xfrm>
          <a:off x="957943" y="754745"/>
          <a:ext cx="10247085" cy="3252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079"/>
                <a:gridCol w="2411079"/>
                <a:gridCol w="2066639"/>
                <a:gridCol w="258330"/>
                <a:gridCol w="258330"/>
                <a:gridCol w="258330"/>
                <a:gridCol w="374391"/>
                <a:gridCol w="374391"/>
                <a:gridCol w="344439"/>
                <a:gridCol w="348184"/>
                <a:gridCol w="569075"/>
                <a:gridCol w="572818"/>
              </a:tblGrid>
              <a:tr h="26254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 de Medida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UNIDADES EJECUTORAS</a:t>
                      </a:r>
                      <a:endParaRPr lang="es-PE" sz="1600" b="1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9883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I-1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I-2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I-3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I-4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II-1*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II-2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III-1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III-2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AISPED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00935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u="none" strike="noStrike" dirty="0">
                          <a:effectLst/>
                        </a:rPr>
                        <a:t> </a:t>
                      </a:r>
                      <a:r>
                        <a:rPr lang="es-PE" sz="1800" u="none" strike="noStrike" dirty="0">
                          <a:effectLst/>
                        </a:rPr>
                        <a:t>POBLACIÓN ACCEDE A SERVICIOS DE ORIENTACION/CONSEJERIA EN SALUD SEXUAL Y REPRODUCTIVA (3033292)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3329201 Orientación/consejería en salud sexual y reproductiva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259. Persona Informada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9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3329202 Captación de mujeres con demanda insatisfecha de planificación familiar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Mujer captada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 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3329203 Atención pre gestacional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221. Mujer Preparada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 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6209" y="4060042"/>
            <a:ext cx="10885715" cy="176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 de demanda insatisfecha en Planificación Familiar por cada región según ENDES.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ENDES del año anterior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y fuente para determinar avance de la meta física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6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de atenciones por Orientación /Consejería en Planificación Familiar registradas con código U161 Usuaria Captada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HIS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1609258" y="764648"/>
            <a:ext cx="1979613" cy="1076325"/>
          </a:xfrm>
          <a:prstGeom prst="rect">
            <a:avLst/>
          </a:prstGeom>
          <a:gradFill>
            <a:gsLst>
              <a:gs pos="34000">
                <a:schemeClr val="accent3">
                  <a:lumMod val="20000"/>
                  <a:lumOff val="80000"/>
                </a:schemeClr>
              </a:gs>
              <a:gs pos="78000">
                <a:schemeClr val="accent2">
                  <a:tint val="60000"/>
                  <a:shade val="99000"/>
                  <a:satMod val="120000"/>
                </a:schemeClr>
              </a:gs>
              <a:gs pos="11000">
                <a:schemeClr val="accent2">
                  <a:tint val="55000"/>
                  <a:satMod val="14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PE" sz="16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Ley Presupuesto del Sector Público para en año fiscal 2012</a:t>
            </a:r>
          </a:p>
          <a:p>
            <a:pPr algn="ctr">
              <a:defRPr/>
            </a:pPr>
            <a:r>
              <a:rPr lang="es-PE" sz="16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Ley Nº 29812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3719514" y="764648"/>
            <a:ext cx="7667625" cy="1938338"/>
          </a:xfrm>
          <a:prstGeom prst="rect">
            <a:avLst/>
          </a:prstGeom>
          <a:gradFill>
            <a:gsLst>
              <a:gs pos="34000">
                <a:schemeClr val="accent3">
                  <a:lumMod val="20000"/>
                  <a:lumOff val="80000"/>
                </a:schemeClr>
              </a:gs>
              <a:gs pos="78000">
                <a:schemeClr val="accent2">
                  <a:tint val="60000"/>
                  <a:shade val="99000"/>
                  <a:satMod val="120000"/>
                </a:schemeClr>
              </a:gs>
              <a:gs pos="11000">
                <a:schemeClr val="accent2">
                  <a:tint val="55000"/>
                  <a:satMod val="14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0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Disposición Complementaria Modificatoria</a:t>
            </a:r>
          </a:p>
          <a:p>
            <a:pPr>
              <a:defRPr/>
            </a:pPr>
            <a:r>
              <a:rPr lang="es-PE" sz="20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“</a:t>
            </a:r>
            <a:r>
              <a:rPr lang="es-PE" sz="20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Artículo 82.- Responsable del programa presupuestal. </a:t>
            </a:r>
          </a:p>
          <a:p>
            <a:pPr>
              <a:defRPr/>
            </a:pPr>
            <a:r>
              <a:rPr lang="es-PE" sz="20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El responsable del programa presupuestal es </a:t>
            </a:r>
            <a:r>
              <a:rPr lang="es-PE" sz="2000" b="1" u="sng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el titular de la entidad </a:t>
            </a:r>
            <a:r>
              <a:rPr lang="es-PE" sz="20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que tiene a cargo la implementación de dicho programa, quien, además, debe dar cuenta sobre el diseño, uso de los recursos públicos asignados y el logro de los resultados esperados.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3719514" y="2877076"/>
            <a:ext cx="7667625" cy="3416300"/>
          </a:xfrm>
          <a:prstGeom prst="rect">
            <a:avLst/>
          </a:prstGeom>
          <a:gradFill>
            <a:gsLst>
              <a:gs pos="34000">
                <a:schemeClr val="accent3">
                  <a:lumMod val="20000"/>
                  <a:lumOff val="80000"/>
                </a:schemeClr>
              </a:gs>
              <a:gs pos="78000">
                <a:schemeClr val="accent2">
                  <a:tint val="60000"/>
                  <a:shade val="99000"/>
                  <a:satMod val="120000"/>
                </a:schemeClr>
              </a:gs>
              <a:gs pos="11000">
                <a:schemeClr val="accent2">
                  <a:tint val="55000"/>
                  <a:satMod val="14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Tx/>
              <a:buChar char="•"/>
              <a:tabLst>
                <a:tab pos="1143000" algn="l"/>
              </a:tabLst>
              <a:defRPr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Disposición complementaria que modifica el art 83° de la </a:t>
            </a:r>
            <a:r>
              <a:rPr lang="es-ES" u="sng" dirty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Ley Nº 28411, Ley General del Sistema Nacional de Presupuesto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, Capítulo IV “Presupuesto por Resultados (</a:t>
            </a:r>
            <a:r>
              <a:rPr lang="es-ES" dirty="0" err="1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PpR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)” en el Título III, “Normas Complementarias para la Gestión Presupuestaria”, que especifica en los siguientes artículos, lo siguiente:</a:t>
            </a:r>
          </a:p>
          <a:p>
            <a:pPr algn="just">
              <a:buFontTx/>
              <a:buChar char="•"/>
              <a:tabLst>
                <a:tab pos="1143000" algn="l"/>
              </a:tabLst>
              <a:defRPr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-BoldMT"/>
              </a:rPr>
              <a:t>“Artículo 83.- Seguimiento de los programas presupuestales:</a:t>
            </a:r>
            <a:endParaRPr lang="es-ES" dirty="0">
              <a:solidFill>
                <a:schemeClr val="bg2">
                  <a:lumMod val="10000"/>
                </a:schemeClr>
              </a:solidFill>
              <a:ea typeface="Times New Roman" pitchFamily="18" charset="0"/>
              <a:cs typeface="ArialMT"/>
            </a:endParaRPr>
          </a:p>
          <a:p>
            <a:pPr algn="just">
              <a:buFont typeface="Courier New" pitchFamily="49" charset="0"/>
              <a:buChar char="o"/>
              <a:tabLst>
                <a:tab pos="1143000" algn="l"/>
              </a:tabLst>
              <a:defRPr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83.1 El seguimiento se realiza sobre los avances en la ejecución presupuestal y el cumplimiento de metas en su dimensión física. Dicho seguimiento está a cargo del Ministerio de Economía y Finanzas, a través de la Dirección General de Presupuesto Público, para lo cual </a:t>
            </a:r>
            <a:r>
              <a:rPr lang="es-ES" u="sng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los responsables señalados en el artículo 82 de la presente Ley entregan información cierta, suficiente y adecuada que incluya las medidas adoptadas, las acciones desarrolladas para la mejora de la ejecución y los ajustes incorporados en los diseños de los programas presupuestales.</a:t>
            </a:r>
            <a:endParaRPr lang="es-PE" sz="12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9 Flecha doblada hacia arriba"/>
          <p:cNvSpPr/>
          <p:nvPr/>
        </p:nvSpPr>
        <p:spPr>
          <a:xfrm rot="5400000">
            <a:off x="2379664" y="2150032"/>
            <a:ext cx="863600" cy="800100"/>
          </a:xfrm>
          <a:prstGeom prst="bentUpArrow">
            <a:avLst/>
          </a:prstGeom>
          <a:gradFill>
            <a:gsLst>
              <a:gs pos="34000">
                <a:schemeClr val="accent3">
                  <a:lumMod val="20000"/>
                  <a:lumOff val="80000"/>
                </a:schemeClr>
              </a:gs>
              <a:gs pos="78000">
                <a:schemeClr val="accent2">
                  <a:tint val="60000"/>
                  <a:shade val="99000"/>
                  <a:satMod val="120000"/>
                </a:schemeClr>
              </a:gs>
              <a:gs pos="11000">
                <a:schemeClr val="accent2">
                  <a:tint val="55000"/>
                  <a:satMod val="14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10 Flecha doblada hacia arriba"/>
          <p:cNvSpPr/>
          <p:nvPr/>
        </p:nvSpPr>
        <p:spPr>
          <a:xfrm rot="5400000">
            <a:off x="2199483" y="4801920"/>
            <a:ext cx="1152525" cy="719137"/>
          </a:xfrm>
          <a:prstGeom prst="bentUpArrow">
            <a:avLst/>
          </a:prstGeom>
          <a:gradFill>
            <a:gsLst>
              <a:gs pos="34000">
                <a:schemeClr val="accent3">
                  <a:lumMod val="20000"/>
                  <a:lumOff val="80000"/>
                </a:schemeClr>
              </a:gs>
              <a:gs pos="78000">
                <a:schemeClr val="accent2">
                  <a:tint val="60000"/>
                  <a:shade val="99000"/>
                  <a:satMod val="120000"/>
                </a:schemeClr>
              </a:gs>
              <a:gs pos="11000">
                <a:schemeClr val="accent2">
                  <a:tint val="55000"/>
                  <a:satMod val="14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757363" y="3075005"/>
            <a:ext cx="1512888" cy="1323975"/>
          </a:xfrm>
          <a:prstGeom prst="rect">
            <a:avLst/>
          </a:prstGeom>
          <a:gradFill>
            <a:gsLst>
              <a:gs pos="34000">
                <a:schemeClr val="accent3">
                  <a:lumMod val="20000"/>
                  <a:lumOff val="80000"/>
                </a:schemeClr>
              </a:gs>
              <a:gs pos="78000">
                <a:schemeClr val="accent2">
                  <a:tint val="60000"/>
                  <a:shade val="99000"/>
                  <a:satMod val="120000"/>
                </a:schemeClr>
              </a:gs>
              <a:gs pos="11000">
                <a:schemeClr val="accent2">
                  <a:tint val="55000"/>
                  <a:satMod val="140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PE" sz="16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Ley Presupuesto del Sector Público para en año fiscal 2015</a:t>
            </a:r>
          </a:p>
        </p:txBody>
      </p:sp>
    </p:spTree>
    <p:extLst>
      <p:ext uri="{BB962C8B-B14F-4D97-AF65-F5344CB8AC3E}">
        <p14:creationId xmlns:p14="http://schemas.microsoft.com/office/powerpoint/2010/main" val="34478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30303"/>
              </p:ext>
            </p:extLst>
          </p:nvPr>
        </p:nvGraphicFramePr>
        <p:xfrm>
          <a:off x="957943" y="681466"/>
          <a:ext cx="10247085" cy="3151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079"/>
                <a:gridCol w="2411079"/>
                <a:gridCol w="2066639"/>
                <a:gridCol w="258330"/>
                <a:gridCol w="258330"/>
                <a:gridCol w="258330"/>
                <a:gridCol w="374391"/>
                <a:gridCol w="374391"/>
                <a:gridCol w="344439"/>
                <a:gridCol w="348184"/>
                <a:gridCol w="569075"/>
                <a:gridCol w="572818"/>
              </a:tblGrid>
              <a:tr h="2391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 de Medida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UNIDADES EJECUTORAS</a:t>
                      </a:r>
                      <a:endParaRPr lang="es-PE" sz="1600" b="1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5432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I-1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I-2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I-3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I-4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II-1*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II-2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III-1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III-2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AISPED</a:t>
                      </a:r>
                      <a:endParaRPr lang="es-PE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192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u="none" strike="noStrike" dirty="0">
                          <a:effectLst/>
                        </a:rPr>
                        <a:t> </a:t>
                      </a:r>
                      <a:r>
                        <a:rPr lang="es-PE" sz="1800" u="none" strike="noStrike" dirty="0">
                          <a:effectLst/>
                        </a:rPr>
                        <a:t>POBLACIÓN ACCEDE A SERVICIOS DE ORIENTACION/CONSEJERIA EN SALUD SEXUAL Y REPRODUCTIVA (3033292)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3329201 Orientación/consejería en salud sexual y reproductiva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259. Persona Informada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99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3329202 Captación de mujeres con demanda insatisfecha de planificación familiar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Mujer captada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 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5283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3329203 Atención pre gestacional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221. Mujer Preparada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P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 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90285" y="3920870"/>
            <a:ext cx="11611429" cy="3105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 de las Mujeres en Edad Fértil bajo responsabilidad.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5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8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Población bajo responsabilidad: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MEF en edad fértil afiliadas al SIS + MEF sin ningún tipo de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seguro de salud en el ámbito, calculado a partir de la estimación que realiza el INEI.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ENAHO</a:t>
            </a: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y fuente para determinar avance de la meta física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atenciones por Orientación /Consejería en Planificación Familiar registradas con código U307 Atención Pre </a:t>
            </a:r>
            <a:r>
              <a:rPr lang="es-PE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Concepcional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/pre gestacional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sz="1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E" sz="1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 HIS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94864"/>
              </p:ext>
            </p:extLst>
          </p:nvPr>
        </p:nvGraphicFramePr>
        <p:xfrm>
          <a:off x="406403" y="162565"/>
          <a:ext cx="11234057" cy="4840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308"/>
                <a:gridCol w="2643308"/>
                <a:gridCol w="2265693"/>
                <a:gridCol w="283211"/>
                <a:gridCol w="283211"/>
                <a:gridCol w="283211"/>
                <a:gridCol w="410450"/>
                <a:gridCol w="410450"/>
                <a:gridCol w="377616"/>
                <a:gridCol w="381722"/>
                <a:gridCol w="623889"/>
                <a:gridCol w="627988"/>
              </a:tblGrid>
              <a:tr h="1909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 de Medida</a:t>
                      </a:r>
                      <a:endParaRPr lang="es-PE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UNIDADES EJECUTORAS</a:t>
                      </a:r>
                      <a:endParaRPr lang="es-PE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909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I-1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I-2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I-3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I-4</a:t>
                      </a:r>
                      <a:endParaRPr lang="es-PE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II-1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II-2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III-1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III-2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AISPED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accent2"/>
                    </a:solidFill>
                  </a:tcPr>
                </a:tc>
              </a:tr>
              <a:tr h="320438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ATENCION DE LA GESTANTE CON COMPLICACIONES (3033294)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3329404 Amenaza de parto prematuro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91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3329406 Hemorragias de la 1er mitad del embarazo sin laparotomía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91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3329407 Hemorragia de la 2da mitad del embarazo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99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3329408 Hiperémesis gravídica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91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3329409 Infección del tracto urinario en el embarazo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</a:tr>
              <a:tr h="3791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3329413 Ruptura prematura de membranas y otra relacionadas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91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3329414 Hemorragias de la 1era mitad del embarazo con laparotomía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1590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3329415 Trastorno hipertensivos en el embarazo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773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3329416 Trastornos metabólicos del embarazo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99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3329417 Otras enfermedades del embarazo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207. Gestante Atendida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P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5" marR="2415" marT="24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75773" y="4973688"/>
            <a:ext cx="11495316" cy="225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Reporte de atención por emergencia y egresos hospitalarios.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de programación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acuerdo a la tendencia de casos presentados en los últimos tres </a:t>
            </a: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años</a:t>
            </a:r>
            <a:endParaRPr lang="es-PE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Cumplimiento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de CIE listados en la DO, con tipo de </a:t>
            </a:r>
            <a:r>
              <a:rPr lang="es-PE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Definitivo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17992"/>
              </p:ext>
            </p:extLst>
          </p:nvPr>
        </p:nvGraphicFramePr>
        <p:xfrm>
          <a:off x="478968" y="954545"/>
          <a:ext cx="11030861" cy="155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5497"/>
                <a:gridCol w="2595497"/>
                <a:gridCol w="1761231"/>
                <a:gridCol w="741567"/>
                <a:gridCol w="278089"/>
                <a:gridCol w="278089"/>
                <a:gridCol w="403028"/>
                <a:gridCol w="403028"/>
                <a:gridCol w="370785"/>
                <a:gridCol w="374816"/>
                <a:gridCol w="462384"/>
                <a:gridCol w="766850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UNIDADES EJECUTORAS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I-1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I-2</a:t>
                      </a:r>
                      <a:endParaRPr lang="es-PE" sz="20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I-3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I-4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II-1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II-2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III-1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III-2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AISPED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u="none" strike="noStrike" dirty="0">
                          <a:effectLst/>
                        </a:rPr>
                        <a:t>ATENCIÓN DEL PARTO NORMAL (3033295)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3329501 Atención del Parto Normal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r>
                        <a:rPr lang="es-PE" sz="1600" u="none" strike="noStrike" dirty="0" smtClean="0">
                          <a:effectLst/>
                        </a:rPr>
                        <a:t>006. Parto Normal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 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 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P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P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P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P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P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P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800" u="none" strike="noStrike" dirty="0">
                          <a:effectLst/>
                        </a:rPr>
                        <a:t>P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78967" y="2819168"/>
            <a:ext cx="11030861" cy="278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</a:t>
            </a: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programación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80% de las gestantes programadas para atención prenatal. (20% corresponde a cesárea)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8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 de información para el cálculo de la meta física: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</a:rPr>
              <a:t>Programación </a:t>
            </a: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</a:rPr>
              <a:t>de APN</a:t>
            </a: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Criterio y fuente para determinar avance de la meta física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2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Sumatoria del número de partos vaginales atendidos en el establecimiento de salud.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95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  <a:spcBef>
                <a:spcPts val="200"/>
              </a:spcBef>
              <a:spcAft>
                <a:spcPts val="200"/>
              </a:spcAft>
            </a:pPr>
            <a:r>
              <a:rPr lang="es-PE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Egreso </a:t>
            </a:r>
            <a:r>
              <a:rPr lang="es-PE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hospitalario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37579"/>
              </p:ext>
            </p:extLst>
          </p:nvPr>
        </p:nvGraphicFramePr>
        <p:xfrm>
          <a:off x="566059" y="1164771"/>
          <a:ext cx="11234055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308"/>
                <a:gridCol w="2643308"/>
                <a:gridCol w="2265692"/>
                <a:gridCol w="283211"/>
                <a:gridCol w="283211"/>
                <a:gridCol w="283211"/>
                <a:gridCol w="410451"/>
                <a:gridCol w="410451"/>
                <a:gridCol w="377615"/>
                <a:gridCol w="381720"/>
                <a:gridCol w="468106"/>
                <a:gridCol w="783771"/>
              </a:tblGrid>
              <a:tr h="3910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 de Medida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UNIDADES EJECUTORAS</a:t>
                      </a:r>
                      <a:endParaRPr lang="es-PE" sz="18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7690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I-3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I-4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III-1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AISPED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10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u="none" strike="noStrike">
                          <a:effectLst/>
                        </a:rPr>
                        <a:t>ATENCIÓN DEL PARTO  COMPLICADO NO QUIRURGICO (3033296)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 dirty="0">
                          <a:effectLst/>
                        </a:rPr>
                        <a:t>3329601 Trabajo de parto disfuncional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 dirty="0">
                          <a:effectLst/>
                        </a:rPr>
                        <a:t>209. Parto Complicado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 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>
                          <a:effectLst/>
                        </a:rPr>
                        <a:t> 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>
                          <a:effectLst/>
                        </a:rPr>
                        <a:t> 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 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P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P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P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P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 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0104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 dirty="0">
                          <a:effectLst/>
                        </a:rPr>
                        <a:t>3329602 hemorragia </a:t>
                      </a:r>
                      <a:r>
                        <a:rPr lang="es-PE" sz="1400" u="none" strike="noStrike" dirty="0" err="1">
                          <a:effectLst/>
                        </a:rPr>
                        <a:t>intraparto</a:t>
                      </a:r>
                      <a:r>
                        <a:rPr lang="es-PE" sz="1400" u="none" strike="noStrike" dirty="0">
                          <a:effectLst/>
                        </a:rPr>
                        <a:t> y post parto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u="none" strike="noStrike">
                          <a:effectLst/>
                        </a:rPr>
                        <a:t>209. Parto Complicado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>
                          <a:effectLst/>
                        </a:rPr>
                        <a:t> 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>
                          <a:effectLst/>
                        </a:rPr>
                        <a:t> 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 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>
                          <a:effectLst/>
                        </a:rPr>
                        <a:t>P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>
                          <a:effectLst/>
                        </a:rPr>
                        <a:t>P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P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P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P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 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73456"/>
              </p:ext>
            </p:extLst>
          </p:nvPr>
        </p:nvGraphicFramePr>
        <p:xfrm>
          <a:off x="537027" y="1030513"/>
          <a:ext cx="11103429" cy="3008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572"/>
                <a:gridCol w="2612572"/>
                <a:gridCol w="2239346"/>
                <a:gridCol w="279918"/>
                <a:gridCol w="279918"/>
                <a:gridCol w="279918"/>
                <a:gridCol w="405679"/>
                <a:gridCol w="405679"/>
                <a:gridCol w="373225"/>
                <a:gridCol w="377281"/>
                <a:gridCol w="511608"/>
                <a:gridCol w="725713"/>
              </a:tblGrid>
              <a:tr h="4700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 de Medida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UNIDADES EJECUTORAS</a:t>
                      </a:r>
                      <a:endParaRPr lang="es-PE" sz="16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89302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I-1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I-2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I-3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I-4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II-1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II-2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III-1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III-2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AISPED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225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ATENCIÓN DEL PARTO  COMPLICADO NO QUIRURGICO (3033296)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3329601 Trabajo de parto disfuncional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209. Parto Complicado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2252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3329602 hemorragia </a:t>
                      </a:r>
                      <a:r>
                        <a:rPr lang="es-PE" sz="1600" u="none" strike="noStrike" dirty="0" err="1">
                          <a:effectLst/>
                        </a:rPr>
                        <a:t>intraparto</a:t>
                      </a:r>
                      <a:r>
                        <a:rPr lang="es-PE" sz="1600" u="none" strike="noStrike" dirty="0">
                          <a:effectLst/>
                        </a:rPr>
                        <a:t> y post parto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209. Parto Complicado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P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30" y="791570"/>
            <a:ext cx="9958543" cy="54727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3200" y="391886"/>
            <a:ext cx="738664" cy="55299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PE" sz="3600" dirty="0" smtClean="0"/>
              <a:t>PROMOCION DE LA SALUD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38555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15067" y="2548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3048000" y="3801231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 GRACIAS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b="1" dirty="0">
              <a:solidFill>
                <a:srgbClr val="54823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s-PE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Muñoz Reaño</a:t>
            </a:r>
            <a:endParaRPr lang="es-PE" sz="1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</a:t>
            </a:r>
            <a:r>
              <a:rPr lang="es-PE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b="1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</a:t>
            </a:r>
            <a:r>
              <a:rPr lang="es-PE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PP002: Salud Materno </a:t>
            </a: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Neonatal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jmunozr@minsa.gob.pe</a:t>
            </a:r>
            <a:endParaRPr lang="es-PE" b="1" dirty="0">
              <a:solidFill>
                <a:srgbClr val="54823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3156600 – Anexo </a:t>
            </a: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2717</a:t>
            </a:r>
            <a:endParaRPr lang="es-PE" sz="1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RPC +51 – 990 727 732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jorimure</a:t>
            </a:r>
            <a:r>
              <a:rPr lang="es-PE" sz="2000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@gmail.com</a:t>
            </a:r>
            <a:endParaRPr lang="es-PE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Resultado de imagen para 3 engranaj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38" y="1947689"/>
            <a:ext cx="4264561" cy="4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40091" y="901947"/>
            <a:ext cx="8229600" cy="492126"/>
          </a:xfrm>
          <a:solidFill>
            <a:srgbClr val="00B0F0"/>
          </a:solidFill>
        </p:spPr>
        <p:txBody>
          <a:bodyPr anchor="t">
            <a:normAutofit fontScale="90000"/>
          </a:bodyPr>
          <a:lstStyle/>
          <a:p>
            <a:pPr eaLnBrk="1" hangingPunct="1"/>
            <a:r>
              <a:rPr lang="es-PE" altLang="es-PE" sz="3200"/>
              <a:t>Descentralización: Tres niveles de gobierno</a:t>
            </a:r>
            <a:endParaRPr lang="es-ES" altLang="es-PE" sz="32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82845" y="2062175"/>
            <a:ext cx="231752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PE" sz="1600" b="1" dirty="0">
                <a:latin typeface="Arial" panose="020B0604020202020204" pitchFamily="34" charset="0"/>
              </a:rPr>
              <a:t>Ley Orgánica de Gob. Regionales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26415" y="5328020"/>
            <a:ext cx="2052638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PE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CONCERTACIÓN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PE" sz="1800" b="1" dirty="0">
                <a:solidFill>
                  <a:srgbClr val="FF0000"/>
                </a:solidFill>
                <a:latin typeface="Arial" panose="020B0604020202020204" pitchFamily="34" charset="0"/>
              </a:rPr>
              <a:t>ARTICULACIÓN</a:t>
            </a:r>
            <a:endParaRPr lang="es-ES" altLang="es-PE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370961" y="4193335"/>
            <a:ext cx="20161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PE" sz="1600" b="1" dirty="0">
                <a:latin typeface="Arial" panose="020B0604020202020204" pitchFamily="34" charset="0"/>
              </a:rPr>
              <a:t>Ley Orgánica de Municipalidades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758744" y="3662199"/>
            <a:ext cx="203054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PE" sz="1600" b="1" dirty="0">
                <a:latin typeface="Arial" panose="020B0604020202020204" pitchFamily="34" charset="0"/>
              </a:rPr>
              <a:t>Ley Orgánica del Poder Ejecutivo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25273" y="3495195"/>
            <a:ext cx="1278903" cy="751780"/>
          </a:xfrm>
          <a:prstGeom prst="rect">
            <a:avLst/>
          </a:prstGeom>
        </p:spPr>
        <p:txBody>
          <a:bodyPr spcFirstLastPara="1" wrap="square" numCol="1">
            <a:prstTxWarp prst="textButton">
              <a:avLst/>
            </a:prstTxWarp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>
                    <a:lumMod val="85000"/>
                  </a:schemeClr>
                </a:solidFill>
              </a:rPr>
              <a:t>Gobierno</a:t>
            </a:r>
          </a:p>
          <a:p>
            <a:pPr algn="ctr"/>
            <a:endParaRPr lang="es-ES_tradnl" b="1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s-ES_tradnl" b="1" dirty="0">
                <a:solidFill>
                  <a:schemeClr val="bg1">
                    <a:lumMod val="85000"/>
                  </a:schemeClr>
                </a:solidFill>
              </a:rPr>
              <a:t>Nacional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158845" y="3115567"/>
            <a:ext cx="1655975" cy="873701"/>
          </a:xfrm>
          <a:prstGeom prst="rect">
            <a:avLst/>
          </a:prstGeom>
        </p:spPr>
        <p:txBody>
          <a:bodyPr wrap="square">
            <a:prstTxWarp prst="textButton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7030A0"/>
                </a:solidFill>
              </a:rPr>
              <a:t>Gobierno</a:t>
            </a:r>
          </a:p>
          <a:p>
            <a:pPr algn="ctr">
              <a:defRPr/>
            </a:pPr>
            <a:r>
              <a:rPr lang="es-ES_tradnl" b="1" dirty="0" smtClean="0">
                <a:solidFill>
                  <a:srgbClr val="7030A0"/>
                </a:solidFill>
              </a:rPr>
              <a:t>Regional</a:t>
            </a:r>
            <a:endParaRPr lang="es-ES_tradnl" b="1" dirty="0">
              <a:solidFill>
                <a:srgbClr val="7030A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404176" y="3954587"/>
            <a:ext cx="1394305" cy="666063"/>
          </a:xfrm>
          <a:prstGeom prst="rect">
            <a:avLst/>
          </a:prstGeom>
        </p:spPr>
        <p:txBody>
          <a:bodyPr spcFirstLastPara="1" wrap="square" numCol="1">
            <a:prstTxWarp prst="textButton">
              <a:avLst/>
            </a:prstTxWarp>
            <a:spAutoFit/>
          </a:bodyPr>
          <a:lstStyle/>
          <a:p>
            <a:pPr algn="ctr"/>
            <a:r>
              <a:rPr lang="es-ES_tradnl" b="1" dirty="0" smtClean="0">
                <a:solidFill>
                  <a:srgbClr val="7030A0"/>
                </a:solidFill>
              </a:rPr>
              <a:t>Gobierno</a:t>
            </a:r>
          </a:p>
          <a:p>
            <a:pPr algn="ctr"/>
            <a:endParaRPr lang="es-ES_tradnl" b="1" dirty="0">
              <a:solidFill>
                <a:srgbClr val="7030A0"/>
              </a:solidFill>
            </a:endParaRPr>
          </a:p>
          <a:p>
            <a:pPr algn="ctr"/>
            <a:r>
              <a:rPr lang="es-ES_tradnl" b="1" dirty="0">
                <a:solidFill>
                  <a:srgbClr val="7030A0"/>
                </a:solidFill>
              </a:rPr>
              <a:t>Municipal</a:t>
            </a:r>
          </a:p>
        </p:txBody>
      </p:sp>
    </p:spTree>
    <p:extLst>
      <p:ext uri="{BB962C8B-B14F-4D97-AF65-F5344CB8AC3E}">
        <p14:creationId xmlns:p14="http://schemas.microsoft.com/office/powerpoint/2010/main" val="7911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906" y="960727"/>
            <a:ext cx="9632958" cy="497680"/>
          </a:xfrm>
          <a:pattFill prst="dkVert">
            <a:fgClr>
              <a:srgbClr val="CCECFF"/>
            </a:fgClr>
            <a:bgClr>
              <a:schemeClr val="bg1"/>
            </a:bgClr>
          </a:patt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91424" tIns="45712" rIns="91424" bIns="45712" rtlCol="0" anchor="b">
            <a:normAutofit fontScale="90000"/>
          </a:bodyPr>
          <a:lstStyle/>
          <a:p>
            <a:r>
              <a:rPr lang="es-ES_tradnl" altLang="es-PE" sz="3500" dirty="0">
                <a:solidFill>
                  <a:srgbClr val="006666"/>
                </a:solidFill>
              </a:rPr>
              <a:t>Funciones Transferidas a los Gobiernos Regionales en </a:t>
            </a:r>
            <a:r>
              <a:rPr lang="es-ES_tradnl" altLang="es-PE" sz="3500" dirty="0" smtClean="0">
                <a:solidFill>
                  <a:srgbClr val="006666"/>
                </a:solidFill>
              </a:rPr>
              <a:t>salud.</a:t>
            </a:r>
            <a:endParaRPr lang="es-ES_tradnl" altLang="es-PE" sz="3500" dirty="0">
              <a:solidFill>
                <a:srgbClr val="006666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17675" y="2514602"/>
            <a:ext cx="2514600" cy="533400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Plan de Desarrollo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de Salud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27200" y="4839681"/>
            <a:ext cx="2514600" cy="771525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Actividades 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prevención de salud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83113" y="1789378"/>
            <a:ext cx="2808287" cy="533400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Organizar los niveles 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y administración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83113" y="2507457"/>
            <a:ext cx="2808287" cy="533400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Organizar y mantener los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salud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83113" y="4819604"/>
            <a:ext cx="2808287" cy="533400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Control, producción 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suministro de medicamentos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15250" y="4786600"/>
            <a:ext cx="2736850" cy="533400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Elevar los niveles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nutricionales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732713" y="3275784"/>
            <a:ext cx="2736850" cy="533400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Promover el desarrollo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recursos humanos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734301" y="2517898"/>
            <a:ext cx="2736850" cy="533400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Información a la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sobre el sector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751763" y="1804951"/>
            <a:ext cx="2736850" cy="533400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Ejecutar proyectos 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703388" y="1783273"/>
            <a:ext cx="2538412" cy="587375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Aprobar y ejecutar políticas regionales.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20850" y="3230517"/>
            <a:ext cx="2520950" cy="587375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Coordinar acciones 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integral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720850" y="4029893"/>
            <a:ext cx="2520950" cy="587375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P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Participar en el SNCDS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83113" y="3250406"/>
            <a:ext cx="2808287" cy="587375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Supervisar servicios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públicos y privados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83114" y="3994151"/>
            <a:ext cx="2808287" cy="587375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defPPr>
              <a:defRPr lang="es-PE"/>
            </a:defPPr>
            <a:lvl1pPr>
              <a:spcBef>
                <a:spcPct val="0"/>
              </a:spcBef>
              <a:buFontTx/>
              <a:buNone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PE" dirty="0"/>
              <a:t>i. Prevención y control de</a:t>
            </a:r>
          </a:p>
          <a:p>
            <a:r>
              <a:rPr lang="es-ES_tradnl" altLang="es-PE" dirty="0"/>
              <a:t>emergencias y desastres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83114" y="5535614"/>
            <a:ext cx="2808287" cy="587375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Promover la salud ambiental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715250" y="3989996"/>
            <a:ext cx="2754313" cy="587375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 Evaluar periódicamente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P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 alcanzados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600201" y="6369050"/>
            <a:ext cx="6902776" cy="47703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s-PE" alt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s-PE" alt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Orgánica de Gobiernos </a:t>
            </a:r>
            <a:r>
              <a:rPr lang="es-PE" alt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Regionales Ley </a:t>
            </a:r>
            <a:r>
              <a:rPr lang="es-PE" alt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es-PE" alt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27867…18/11/2002.</a:t>
            </a:r>
          </a:p>
          <a:p>
            <a:pPr marL="1028700" lvl="1">
              <a:spcBef>
                <a:spcPct val="0"/>
              </a:spcBef>
            </a:pPr>
            <a:r>
              <a:rPr lang="es-PE" sz="1100" dirty="0"/>
              <a:t>Artículo 49.- Funciones en materia de salud</a:t>
            </a:r>
            <a:endParaRPr lang="es-ES" altLang="es-P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067675" y="5780088"/>
            <a:ext cx="611032" cy="553982"/>
          </a:xfrm>
          <a:prstGeom prst="rect">
            <a:avLst/>
          </a:prstGeom>
          <a:pattFill prst="horzBrick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txBody>
          <a:bodyPr wrap="none" lIns="91424" tIns="45712" rIns="91424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587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2564" t="16057" r="23846" b="17507"/>
          <a:stretch/>
        </p:blipFill>
        <p:spPr>
          <a:xfrm>
            <a:off x="1185333" y="812798"/>
            <a:ext cx="10018800" cy="53593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67" y="5122998"/>
            <a:ext cx="370388" cy="2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071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511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029" t="19013" r="23835" b="14968"/>
          <a:stretch/>
        </p:blipFill>
        <p:spPr>
          <a:xfrm>
            <a:off x="1185334" y="798530"/>
            <a:ext cx="10018132" cy="53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309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1504</TotalTime>
  <Words>4135</Words>
  <Application>Microsoft Office PowerPoint</Application>
  <PresentationFormat>Personalizado</PresentationFormat>
  <Paragraphs>1571</Paragraphs>
  <Slides>56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Descentralización: Tres niveles de gobierno</vt:lpstr>
      <vt:lpstr>Funciones Transferidas a los Gobiernos Regionales en salud.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PROGRAMACION EN PLANIFICACION FAMILIAR</vt:lpstr>
      <vt:lpstr>PROGRAMACION EN PLANIFICACION FAMILIAR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RICHARD  MUÑOZ REAÑO</dc:creator>
  <cp:lastModifiedBy>MILAGROS CAYO GIRAO DE APARICIO</cp:lastModifiedBy>
  <cp:revision>74</cp:revision>
  <dcterms:created xsi:type="dcterms:W3CDTF">2017-02-28T21:29:22Z</dcterms:created>
  <dcterms:modified xsi:type="dcterms:W3CDTF">2017-03-14T15:54:59Z</dcterms:modified>
</cp:coreProperties>
</file>