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9" r:id="rId2"/>
    <p:sldId id="300" r:id="rId3"/>
    <p:sldId id="258" r:id="rId4"/>
    <p:sldId id="309" r:id="rId5"/>
    <p:sldId id="263" r:id="rId6"/>
    <p:sldId id="264" r:id="rId7"/>
    <p:sldId id="311" r:id="rId8"/>
    <p:sldId id="312" r:id="rId9"/>
    <p:sldId id="265" r:id="rId10"/>
    <p:sldId id="266" r:id="rId11"/>
    <p:sldId id="267" r:id="rId12"/>
    <p:sldId id="268" r:id="rId13"/>
    <p:sldId id="269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5" r:id="rId4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DC545-F00D-484F-B448-76E6606F19E2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D2D5A-2B64-4C15-8A55-2C9FF174440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725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759BAF-E17A-47B6-B991-E613906BA295}" type="slidenum">
              <a:rPr lang="es-PE" smtClean="0"/>
              <a:t>16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63353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0ABE40B-D332-4F47-A49D-E1FA41C3BF02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070ABE7-D924-44D8-A1CD-413E846D97AF}" type="datetimeFigureOut">
              <a:rPr lang="es-PE" smtClean="0"/>
              <a:t>17/03/2017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543800" cy="2593975"/>
          </a:xfrm>
        </p:spPr>
        <p:txBody>
          <a:bodyPr/>
          <a:lstStyle/>
          <a:p>
            <a:r>
              <a:rPr lang="es-PE" b="1" dirty="0" smtClean="0"/>
              <a:t>Programa </a:t>
            </a:r>
            <a:r>
              <a:rPr lang="es-PE" b="1" dirty="0" smtClean="0"/>
              <a:t>Presupuestal 0016 TBC-VIH/SIDA</a:t>
            </a:r>
            <a:endParaRPr lang="es-PE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b="1" dirty="0" smtClean="0"/>
              <a:t>Componente ITS, VIH/SIDA y HB</a:t>
            </a:r>
          </a:p>
          <a:p>
            <a:r>
              <a:rPr lang="es-PE" b="1" dirty="0" smtClean="0"/>
              <a:t>Byelca Huamán </a:t>
            </a:r>
          </a:p>
          <a:p>
            <a:endParaRPr lang="es-PE" b="1" dirty="0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324036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5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06554" y="1556792"/>
            <a:ext cx="79818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medida del producto del producto:</a:t>
            </a:r>
            <a:endParaRPr lang="es-P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394   Persona tratada</a:t>
            </a:r>
            <a:endParaRPr lang="es-P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Subfinalidades que determinan la meta física del producto:</a:t>
            </a:r>
            <a:endParaRPr lang="es-P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 física del producto es igual a la Sumatoria de las metas físicas de todas las subfinalidades.</a:t>
            </a:r>
            <a:endParaRPr lang="es-P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04627"/>
              </p:ext>
            </p:extLst>
          </p:nvPr>
        </p:nvGraphicFramePr>
        <p:xfrm>
          <a:off x="428614" y="3717032"/>
          <a:ext cx="7704856" cy="1728191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950292"/>
                <a:gridCol w="332800"/>
                <a:gridCol w="332011"/>
                <a:gridCol w="332011"/>
                <a:gridCol w="332800"/>
                <a:gridCol w="443206"/>
                <a:gridCol w="443206"/>
                <a:gridCol w="533109"/>
                <a:gridCol w="553614"/>
                <a:gridCol w="1328831"/>
                <a:gridCol w="1328831"/>
                <a:gridCol w="452671"/>
                <a:gridCol w="341474"/>
              </a:tblGrid>
              <a:tr h="375084">
                <a:tc rowSpan="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err="1">
                          <a:effectLst/>
                        </a:rPr>
                        <a:t>Subfina</a:t>
                      </a:r>
                      <a:r>
                        <a:rPr lang="es-PE" sz="1600" spc="-30" dirty="0">
                          <a:effectLst/>
                        </a:rPr>
                        <a:t> </a:t>
                      </a:r>
                      <a:r>
                        <a:rPr lang="es-PE" sz="1600" spc="-30" dirty="0" err="1">
                          <a:effectLst/>
                        </a:rPr>
                        <a:t>lidades</a:t>
                      </a:r>
                      <a:endParaRPr lang="es-PE" sz="16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 gridSpan="1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smtClean="0">
                          <a:effectLst/>
                        </a:rPr>
                        <a:t>Categoría </a:t>
                      </a:r>
                      <a:r>
                        <a:rPr lang="es-PE" sz="1600" spc="-30" dirty="0">
                          <a:effectLst/>
                        </a:rPr>
                        <a:t>de establecimientos</a:t>
                      </a:r>
                      <a:endParaRPr lang="es-PE" sz="16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59359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I-1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I-2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I-3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I-4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II-1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II-2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III-1</a:t>
                      </a:r>
                      <a:endParaRPr lang="es-PE" sz="16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III-2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AISPED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DISA / GERESA / DIRESA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Red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INS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</a:tr>
              <a:tr h="375084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(0067301)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</a:tr>
              <a:tr h="384432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(0067304)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X</a:t>
                      </a:r>
                      <a:endParaRPr lang="es-PE" sz="16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0" anchor="ctr"/>
                </a:tc>
              </a:tr>
            </a:tbl>
          </a:graphicData>
        </a:graphic>
      </p:graphicFrame>
      <p:sp>
        <p:nvSpPr>
          <p:cNvPr id="8" name="Rectángulo redondeado 7"/>
          <p:cNvSpPr/>
          <p:nvPr/>
        </p:nvSpPr>
        <p:spPr>
          <a:xfrm>
            <a:off x="611560" y="692696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3000673)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CON DIAGNÓSTICO DE HEPATITIS B CRONICA QUE ACUDE A LOS SERVICIOS DE SALUD RECIBE ATENCION </a:t>
            </a:r>
            <a:r>
              <a:rPr lang="es-ES" sz="1600" b="1" dirty="0" smtClean="0"/>
              <a:t>INTEGRAL</a:t>
            </a:r>
            <a:endParaRPr lang="es-PE" sz="1600" dirty="0"/>
          </a:p>
        </p:txBody>
      </p:sp>
      <p:pic>
        <p:nvPicPr>
          <p:cNvPr id="5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9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8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72805" y="1556792"/>
            <a:ext cx="50513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 de producción física de producto:</a:t>
            </a:r>
            <a:endParaRPr lang="es-P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165244"/>
              </p:ext>
            </p:extLst>
          </p:nvPr>
        </p:nvGraphicFramePr>
        <p:xfrm>
          <a:off x="662979" y="2276872"/>
          <a:ext cx="7725445" cy="3672409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735225"/>
                <a:gridCol w="2575451"/>
                <a:gridCol w="2414769"/>
              </a:tblGrid>
              <a:tr h="734869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>
                          <a:effectLst/>
                        </a:rPr>
                        <a:t>Indicador</a:t>
                      </a:r>
                      <a:endParaRPr lang="es-PE" sz="18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>
                          <a:effectLst/>
                        </a:rPr>
                        <a:t>Fuente de información verificable</a:t>
                      </a:r>
                      <a:endParaRPr lang="es-PE" sz="18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>
                          <a:effectLst/>
                        </a:rPr>
                        <a:t>A quienes aplica el Indicador</a:t>
                      </a:r>
                      <a:endParaRPr lang="es-PE" sz="18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6877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>
                          <a:effectLst/>
                        </a:rPr>
                        <a:t>Porcentaje de personas (niños, jóvenes y adultos, incluye gestantes) que reciben tratamiento para hepatitis B</a:t>
                      </a:r>
                      <a:endParaRPr lang="es-PE" sz="18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>
                          <a:effectLst/>
                        </a:rPr>
                        <a:t>Reporte HIS, Hoja de Monitoreo TARGA y Hepatitis y Hoja de Monitoreo de actividades ITS/VIH/HB</a:t>
                      </a:r>
                      <a:endParaRPr lang="es-PE" sz="18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s-PE" sz="1800" spc="-30" dirty="0" smtClean="0">
                        <a:effectLst/>
                      </a:endParaRPr>
                    </a:p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 smtClean="0">
                          <a:effectLst/>
                        </a:rPr>
                        <a:t>Aplica </a:t>
                      </a:r>
                      <a:r>
                        <a:rPr lang="es-PE" sz="1800" spc="-30" dirty="0">
                          <a:effectLst/>
                        </a:rPr>
                        <a:t>a todas la categorías incluido AISPED</a:t>
                      </a:r>
                      <a:endParaRPr lang="es-PE" sz="18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6877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>
                          <a:effectLst/>
                        </a:rPr>
                        <a:t>Porcentaje de RN expuesto, nacido de madre con diagnostico de hepatitis B, que reciben atención integral para hepatitis B</a:t>
                      </a:r>
                      <a:endParaRPr lang="es-PE" sz="18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>
                          <a:effectLst/>
                        </a:rPr>
                        <a:t>Reporte HIS, Hoja de Monitoreo TARGA y Hepatitis y Hoja de Monitoreo de actividades ITS/VIH/HB</a:t>
                      </a:r>
                      <a:endParaRPr lang="es-PE" sz="1800" spc="-3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s-PE" sz="1800" spc="-30" dirty="0" smtClean="0">
                        <a:effectLst/>
                      </a:endParaRPr>
                    </a:p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 smtClean="0">
                          <a:effectLst/>
                        </a:rPr>
                        <a:t>Aplica </a:t>
                      </a:r>
                      <a:r>
                        <a:rPr lang="es-PE" sz="1800" spc="-30" dirty="0">
                          <a:effectLst/>
                        </a:rPr>
                        <a:t>a todas la categorías incluido AISPED</a:t>
                      </a:r>
                      <a:endParaRPr lang="es-PE" sz="180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ángulo redondeado 6"/>
          <p:cNvSpPr/>
          <p:nvPr/>
        </p:nvSpPr>
        <p:spPr>
          <a:xfrm>
            <a:off x="785989" y="764704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3000673)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CON DIAGNÓSTICO DE HEPATITIS B CRONICA QUE ACUDE A LOS SERVICIOS DE SALUD RECIBE ATENCION </a:t>
            </a:r>
            <a:r>
              <a:rPr lang="es-ES" sz="1600" b="1" dirty="0" smtClean="0"/>
              <a:t>INTEGRAL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6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276872"/>
            <a:ext cx="7931224" cy="40653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r>
              <a:rPr lang="es-PE" dirty="0"/>
              <a:t>087   Persona atendida</a:t>
            </a:r>
          </a:p>
          <a:p>
            <a:pPr marL="0" indent="0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PE" dirty="0"/>
              <a:t>Sumatoria de casos atendidos y registrados  con código  B 181 Hepatitis viral tipo B, sin agente delta, tipo de diagnóstico definitivo.  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HIS</a:t>
            </a:r>
          </a:p>
          <a:p>
            <a:pPr marL="0" indent="0">
              <a:buNone/>
            </a:pPr>
            <a:r>
              <a:rPr lang="es-PE" b="1" dirty="0"/>
              <a:t>Criterios de programación:</a:t>
            </a:r>
            <a:endParaRPr lang="es-PE" dirty="0"/>
          </a:p>
          <a:p>
            <a:r>
              <a:rPr lang="es-PE" dirty="0"/>
              <a:t>25% adicional de personas con prueba de tamizaje reactiva a hepatitis B atendidas el año anterior</a:t>
            </a:r>
            <a:r>
              <a:rPr lang="es-PE" dirty="0" smtClean="0"/>
              <a:t>.</a:t>
            </a:r>
          </a:p>
          <a:p>
            <a:r>
              <a:rPr lang="es-PE" b="1" dirty="0" smtClean="0"/>
              <a:t>Fuente</a:t>
            </a:r>
            <a:r>
              <a:rPr lang="es-PE" b="1" dirty="0"/>
              <a:t>:</a:t>
            </a:r>
            <a:r>
              <a:rPr lang="es-PE" dirty="0"/>
              <a:t> Reporte HIS o Informe operacional de ITS y VIH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3"/>
          <p:cNvSpPr/>
          <p:nvPr/>
        </p:nvSpPr>
        <p:spPr>
          <a:xfrm>
            <a:off x="539552" y="1412776"/>
            <a:ext cx="7848872" cy="72008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dirty="0"/>
              <a:t>1</a:t>
            </a:r>
            <a:r>
              <a:rPr lang="es-PE" dirty="0" smtClean="0"/>
              <a:t>: </a:t>
            </a:r>
            <a:r>
              <a:rPr lang="es-ES" b="1" dirty="0"/>
              <a:t>Niños, jóvenes y adultos con hepatitis B crónica, reciben atención integral (0067301)</a:t>
            </a:r>
            <a:endParaRPr lang="es-PE" dirty="0"/>
          </a:p>
        </p:txBody>
      </p:sp>
      <p:sp>
        <p:nvSpPr>
          <p:cNvPr id="5" name="Rectángulo redondeado 4"/>
          <p:cNvSpPr/>
          <p:nvPr/>
        </p:nvSpPr>
        <p:spPr>
          <a:xfrm>
            <a:off x="690565" y="663251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3000673)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CON DIAGNÓSTICO DE HEPATITIS B CRONICA QUE ACUDE A LOS SERVICIOS DE SALUD RECIBE ATENCION </a:t>
            </a:r>
            <a:r>
              <a:rPr lang="es-ES" sz="1600" b="1" dirty="0" smtClean="0"/>
              <a:t>INTEGRAL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42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9188" y="2204864"/>
            <a:ext cx="8111244" cy="43819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>
              <a:buNone/>
            </a:pPr>
            <a:r>
              <a:rPr lang="es-PE" dirty="0" smtClean="0"/>
              <a:t>218  </a:t>
            </a:r>
            <a:r>
              <a:rPr lang="es-PE" dirty="0"/>
              <a:t>Niño </a:t>
            </a:r>
            <a:r>
              <a:rPr lang="es-PE" dirty="0" smtClean="0"/>
              <a:t>protegido</a:t>
            </a:r>
          </a:p>
          <a:p>
            <a:endParaRPr lang="es-PE" dirty="0"/>
          </a:p>
          <a:p>
            <a:pPr marL="0" indent="0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PE" dirty="0"/>
              <a:t>Sumatoria de niños registrados con código Z205 (Contacto con y exposición a Hepatitis viral) que ha recibido vacuna contra la </a:t>
            </a:r>
            <a:r>
              <a:rPr lang="es-PE" dirty="0" smtClean="0"/>
              <a:t>hepatitis </a:t>
            </a:r>
            <a:r>
              <a:rPr lang="es-PE" dirty="0"/>
              <a:t>“B”, considerar lo registrado con código 90585.   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</a:t>
            </a:r>
            <a:r>
              <a:rPr lang="es-PE" dirty="0" smtClean="0"/>
              <a:t>HIS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b="1" dirty="0"/>
              <a:t>Criterios de programación:</a:t>
            </a:r>
            <a:r>
              <a:rPr lang="es-PE" dirty="0"/>
              <a:t> </a:t>
            </a:r>
          </a:p>
          <a:p>
            <a:r>
              <a:rPr lang="es-PE" dirty="0"/>
              <a:t>25%  adicional a los casos de RN expuestos a Hepatitis B atendidos el año anterior..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</a:t>
            </a:r>
          </a:p>
          <a:p>
            <a:pPr marL="0" indent="0">
              <a:buNone/>
            </a:pPr>
            <a:r>
              <a:rPr lang="es-PE" dirty="0"/>
              <a:t>Reporte HIS o Informe operacional de ITS y VIH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3"/>
          <p:cNvSpPr/>
          <p:nvPr/>
        </p:nvSpPr>
        <p:spPr>
          <a:xfrm>
            <a:off x="467544" y="1268760"/>
            <a:ext cx="7848872" cy="720080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2</a:t>
            </a:r>
            <a:r>
              <a:rPr lang="es-PE" b="1" dirty="0" smtClean="0"/>
              <a:t>:</a:t>
            </a:r>
            <a:r>
              <a:rPr lang="es-PE" dirty="0" smtClean="0"/>
              <a:t> </a:t>
            </a:r>
            <a:r>
              <a:rPr lang="es-ES" b="1" dirty="0"/>
              <a:t>Recién nacido expuesto, nacido de madre con diagnóstico de hepatitis B, reciben atención integral (0067304).</a:t>
            </a:r>
            <a:endParaRPr lang="es-PE" dirty="0"/>
          </a:p>
        </p:txBody>
      </p:sp>
      <p:sp>
        <p:nvSpPr>
          <p:cNvPr id="5" name="Rectángulo redondeado 4"/>
          <p:cNvSpPr/>
          <p:nvPr/>
        </p:nvSpPr>
        <p:spPr>
          <a:xfrm>
            <a:off x="681507" y="604067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3000673)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CON DIAGNÓSTICO DE HEPATITIS B CRONICA QUE ACUDE A LOS SERVICIOS DE SALUD RECIBE ATENCION </a:t>
            </a:r>
            <a:r>
              <a:rPr lang="es-ES" sz="1600" b="1" dirty="0" smtClean="0"/>
              <a:t>INTEGRAL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71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83568" y="663251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PE" sz="1600" b="1" dirty="0"/>
              <a:t>(</a:t>
            </a:r>
            <a:r>
              <a:rPr lang="es-PE" sz="1600" b="1" dirty="0" smtClean="0"/>
              <a:t>3043959)</a:t>
            </a:r>
            <a:r>
              <a:rPr lang="es-PE" sz="1600" dirty="0" smtClean="0"/>
              <a:t> </a:t>
            </a:r>
            <a:r>
              <a:rPr lang="es-PE" sz="1600" b="1" dirty="0" smtClean="0"/>
              <a:t>ADULTOS </a:t>
            </a:r>
            <a:r>
              <a:rPr lang="es-PE" sz="1600" b="1" dirty="0"/>
              <a:t>Y JÓVENES RECIBEN CONSEJERÍA Y TAMIZAJE PARA INFECCIONES DETRANSMISION SEXUAL Y </a:t>
            </a:r>
            <a:r>
              <a:rPr lang="es-PE" sz="1600" b="1" dirty="0" smtClean="0"/>
              <a:t>VIH/SIDA</a:t>
            </a:r>
            <a:endParaRPr lang="es-PE" sz="1600" dirty="0"/>
          </a:p>
        </p:txBody>
      </p:sp>
      <p:sp>
        <p:nvSpPr>
          <p:cNvPr id="5" name="Rectángulo 4"/>
          <p:cNvSpPr/>
          <p:nvPr/>
        </p:nvSpPr>
        <p:spPr>
          <a:xfrm>
            <a:off x="683924" y="1556792"/>
            <a:ext cx="7560840" cy="18002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b="1" dirty="0" smtClean="0"/>
              <a:t>DEFINICIÓN OPERACIONAL</a:t>
            </a:r>
          </a:p>
          <a:p>
            <a:pPr algn="just"/>
            <a:r>
              <a:rPr lang="es-PE" dirty="0"/>
              <a:t>Comprende la entrega de consejería para la prevención y el tamizaje de las ITS (Sífilis, </a:t>
            </a:r>
            <a:r>
              <a:rPr lang="es-PE" dirty="0" err="1"/>
              <a:t>hepatits</a:t>
            </a:r>
            <a:r>
              <a:rPr lang="es-PE" dirty="0"/>
              <a:t> B)  y VIH en la población general (hombres y mujeres) de 18 a 59 años de edad, en actividades </a:t>
            </a:r>
            <a:r>
              <a:rPr lang="es-PE" dirty="0" err="1"/>
              <a:t>intramural</a:t>
            </a:r>
            <a:r>
              <a:rPr lang="es-PE" dirty="0"/>
              <a:t> y extramural de acuerdo a normatividad vigente, realizado por personal de salud capacitado. El personal de salud requiere capacitación no menor de 24 horas por año.</a:t>
            </a:r>
            <a:endParaRPr lang="es-PE" b="1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316711"/>
              </p:ext>
            </p:extLst>
          </p:nvPr>
        </p:nvGraphicFramePr>
        <p:xfrm>
          <a:off x="717460" y="4077072"/>
          <a:ext cx="7632848" cy="936103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247973"/>
                <a:gridCol w="6384875"/>
              </a:tblGrid>
              <a:tr h="311881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err="1">
                          <a:effectLst/>
                        </a:rPr>
                        <a:t>Codigo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smtClean="0">
                          <a:effectLst/>
                        </a:rPr>
                        <a:t>Denominación </a:t>
                      </a:r>
                      <a:r>
                        <a:rPr lang="es-PE" sz="1600" spc="-30" dirty="0">
                          <a:effectLst/>
                        </a:rPr>
                        <a:t>de la subfinalidad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633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 smtClean="0">
                          <a:effectLst/>
                        </a:rPr>
                        <a:t>4395901</a:t>
                      </a:r>
                      <a:endParaRPr lang="es-PE" sz="18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Consejería para tamizaje de infecciones de transmisión sexual (ITS) y VIH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2589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>
                          <a:effectLst/>
                        </a:rPr>
                        <a:t>4395902</a:t>
                      </a:r>
                      <a:endParaRPr lang="es-PE" sz="18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Tamizaje para ITS y VIH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83924" y="3429000"/>
            <a:ext cx="42612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Listado de las Subfinalidades del producto:</a:t>
            </a:r>
            <a:endParaRPr lang="es-PE" dirty="0"/>
          </a:p>
        </p:txBody>
      </p:sp>
      <p:sp>
        <p:nvSpPr>
          <p:cNvPr id="8" name="7 Rectángulo"/>
          <p:cNvSpPr/>
          <p:nvPr/>
        </p:nvSpPr>
        <p:spPr>
          <a:xfrm>
            <a:off x="683568" y="519232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b="1" dirty="0"/>
              <a:t>Unidad de medida del producto del producto:</a:t>
            </a:r>
            <a:endParaRPr lang="es-PE" dirty="0"/>
          </a:p>
          <a:p>
            <a:r>
              <a:rPr lang="es-PE" dirty="0"/>
              <a:t>438  Persona tamizada</a:t>
            </a:r>
          </a:p>
        </p:txBody>
      </p:sp>
      <p:pic>
        <p:nvPicPr>
          <p:cNvPr id="9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2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41277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dirty="0"/>
              <a:t>Subfinalidades que determinan la meta física del producto:</a:t>
            </a:r>
            <a:endParaRPr lang="es-PE" dirty="0"/>
          </a:p>
          <a:p>
            <a:r>
              <a:rPr lang="es-PE" dirty="0"/>
              <a:t>Meta física del producto es igual  a la meta física de la subfinalidad “Tamizaje para ITS y </a:t>
            </a:r>
            <a:r>
              <a:rPr lang="es-PE" dirty="0" smtClean="0"/>
              <a:t>VIH</a:t>
            </a:r>
            <a:r>
              <a:rPr lang="es-PE" strike="sngStrike" dirty="0" smtClean="0"/>
              <a:t>”</a:t>
            </a:r>
            <a:endParaRPr lang="es-PE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0218840"/>
              </p:ext>
            </p:extLst>
          </p:nvPr>
        </p:nvGraphicFramePr>
        <p:xfrm>
          <a:off x="539552" y="2564904"/>
          <a:ext cx="7992890" cy="94996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879390"/>
                <a:gridCol w="452895"/>
                <a:gridCol w="452895"/>
                <a:gridCol w="452895"/>
                <a:gridCol w="452895"/>
                <a:gridCol w="452895"/>
                <a:gridCol w="452895"/>
                <a:gridCol w="452895"/>
                <a:gridCol w="678930"/>
                <a:gridCol w="1233292"/>
                <a:gridCol w="1233292"/>
                <a:gridCol w="407523"/>
                <a:gridCol w="390198"/>
              </a:tblGrid>
              <a:tr h="167640">
                <a:tc rowSpan="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Subfinalidades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1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smtClean="0">
                          <a:effectLst/>
                        </a:rPr>
                        <a:t>Categoría </a:t>
                      </a:r>
                      <a:r>
                        <a:rPr lang="es-PE" sz="1400" spc="-30" dirty="0">
                          <a:effectLst/>
                        </a:rPr>
                        <a:t>de establecimientos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72745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I-3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I-4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AISPED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DISA / GERESA / DIRESA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RED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INS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0988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4395902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 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 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 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6" name="Rectángulo redondeado 3"/>
          <p:cNvSpPr/>
          <p:nvPr/>
        </p:nvSpPr>
        <p:spPr>
          <a:xfrm>
            <a:off x="659981" y="692696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PE" sz="1600" b="1" dirty="0"/>
              <a:t>(</a:t>
            </a:r>
            <a:r>
              <a:rPr lang="es-PE" sz="1600" b="1" dirty="0" smtClean="0"/>
              <a:t>3043959)</a:t>
            </a:r>
            <a:r>
              <a:rPr lang="es-PE" sz="1600" dirty="0" smtClean="0"/>
              <a:t> </a:t>
            </a:r>
            <a:r>
              <a:rPr lang="es-PE" sz="1600" b="1" dirty="0" smtClean="0"/>
              <a:t>ADULTOS </a:t>
            </a:r>
            <a:r>
              <a:rPr lang="es-PE" sz="1600" b="1" dirty="0"/>
              <a:t>Y JÓVENES RECIBEN CONSEJERÍA Y TAMIZAJE PARA INFECCIONES DETRANSMISION SEXUAL Y </a:t>
            </a:r>
            <a:r>
              <a:rPr lang="es-PE" sz="1600" b="1" dirty="0" smtClean="0"/>
              <a:t>VIH/SIDA</a:t>
            </a:r>
            <a:endParaRPr lang="es-PE" sz="1600" dirty="0"/>
          </a:p>
        </p:txBody>
      </p:sp>
      <p:sp>
        <p:nvSpPr>
          <p:cNvPr id="7" name="6 Rectángulo"/>
          <p:cNvSpPr/>
          <p:nvPr/>
        </p:nvSpPr>
        <p:spPr>
          <a:xfrm>
            <a:off x="539552" y="3717032"/>
            <a:ext cx="4372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Indicador de producción física del producto:</a:t>
            </a:r>
            <a:endParaRPr lang="es-PE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674798"/>
              </p:ext>
            </p:extLst>
          </p:nvPr>
        </p:nvGraphicFramePr>
        <p:xfrm>
          <a:off x="554437" y="4293096"/>
          <a:ext cx="7776865" cy="144016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642235"/>
                <a:gridCol w="3062791"/>
                <a:gridCol w="3071839"/>
              </a:tblGrid>
              <a:tr h="499647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Indicador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Fuente de información verificable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>
                          <a:effectLst/>
                        </a:rPr>
                        <a:t>A quienes aplica el Indicador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0513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Porcentaje de personas tamizadas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Reporte HIS</a:t>
                      </a:r>
                      <a:endParaRPr lang="es-PE" sz="1600" dirty="0">
                        <a:effectLst/>
                      </a:endParaRPr>
                    </a:p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kern="1200" spc="-30" dirty="0">
                          <a:effectLst/>
                        </a:rPr>
                        <a:t>Alternativo: Hoja de Monitoreo de Actividades ITS/VIH/HB</a:t>
                      </a:r>
                      <a:endParaRPr lang="es-PE" sz="1600" kern="1200" spc="-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Aplica a todas las categorías incluido AISPED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9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61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30832" y="1844824"/>
            <a:ext cx="8229600" cy="47811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259 Persona informada</a:t>
            </a:r>
          </a:p>
          <a:p>
            <a:pPr marL="0" indent="0">
              <a:buNone/>
            </a:pPr>
            <a:endParaRPr lang="es-PE" b="1" dirty="0" smtClean="0"/>
          </a:p>
          <a:p>
            <a:pPr marL="0" indent="0">
              <a:buNone/>
            </a:pPr>
            <a:r>
              <a:rPr lang="es-PE" b="1" dirty="0" smtClean="0"/>
              <a:t>Criterio </a:t>
            </a:r>
            <a:r>
              <a:rPr lang="es-PE" b="1" dirty="0"/>
              <a:t>y fuente para determinar avance de la meta física</a:t>
            </a:r>
            <a:endParaRPr lang="es-PE" dirty="0"/>
          </a:p>
          <a:p>
            <a:pPr algn="just"/>
            <a:r>
              <a:rPr lang="es-PE" dirty="0"/>
              <a:t>Sumatoria de las personas  que reciben consejería, considerar lo registrado con código Z7171 Consejería Pre test para VIH.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HIS</a:t>
            </a:r>
          </a:p>
          <a:p>
            <a:pPr marL="0" indent="0">
              <a:buNone/>
            </a:pPr>
            <a:endParaRPr lang="es-PE" b="1" dirty="0" smtClean="0"/>
          </a:p>
          <a:p>
            <a:pPr marL="0" indent="0">
              <a:buNone/>
            </a:pPr>
            <a:r>
              <a:rPr lang="es-PE" b="1" dirty="0" smtClean="0"/>
              <a:t>Criterio </a:t>
            </a:r>
            <a:r>
              <a:rPr lang="es-PE" b="1" dirty="0"/>
              <a:t>de Programación:</a:t>
            </a:r>
            <a:r>
              <a:rPr lang="es-PE" dirty="0"/>
              <a:t> </a:t>
            </a:r>
          </a:p>
          <a:p>
            <a:pPr algn="just"/>
            <a:r>
              <a:rPr lang="es-PE" dirty="0" smtClean="0"/>
              <a:t>10% </a:t>
            </a:r>
            <a:r>
              <a:rPr lang="es-PE" dirty="0"/>
              <a:t>de la población de 18 a 59 años, según INEI en establecimientos de salud con población asignada  y en establecimientos de salud categoría II y III programará el </a:t>
            </a:r>
            <a:r>
              <a:rPr lang="es-PE" dirty="0" smtClean="0"/>
              <a:t>25% </a:t>
            </a:r>
            <a:r>
              <a:rPr lang="es-PE" dirty="0"/>
              <a:t>de los atendidos según reporte HIS o informe operacional del año anterior </a:t>
            </a:r>
          </a:p>
          <a:p>
            <a:pPr algn="just"/>
            <a:r>
              <a:rPr lang="es-PE" dirty="0"/>
              <a:t>+ 100% de menores de 18 años atendidos el año anterior, que solicitan consejería en ITS/VIH con autorización del tutor o padre o personal de salud en caso de población de riesgo.</a:t>
            </a:r>
          </a:p>
          <a:p>
            <a:pPr marL="0" indent="0">
              <a:buNone/>
            </a:pPr>
            <a:r>
              <a:rPr lang="es-PE" b="1" dirty="0"/>
              <a:t>Fuente</a:t>
            </a:r>
            <a:r>
              <a:rPr lang="es-PE" dirty="0"/>
              <a:t>: </a:t>
            </a:r>
          </a:p>
          <a:p>
            <a:pPr lvl="0"/>
            <a:r>
              <a:rPr lang="es-PE" dirty="0" smtClean="0"/>
              <a:t>Población </a:t>
            </a:r>
            <a:r>
              <a:rPr lang="es-PE" dirty="0"/>
              <a:t>estimada por INEI</a:t>
            </a:r>
          </a:p>
          <a:p>
            <a:pPr lvl="0"/>
            <a:r>
              <a:rPr lang="es-PE" dirty="0"/>
              <a:t>Reporte HIS o Informe Operacional de ITS y VIH.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Rectángulo redondeado 3"/>
          <p:cNvSpPr/>
          <p:nvPr/>
        </p:nvSpPr>
        <p:spPr>
          <a:xfrm>
            <a:off x="507976" y="54520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PE" sz="1600" b="1" dirty="0"/>
              <a:t>(</a:t>
            </a:r>
            <a:r>
              <a:rPr lang="es-PE" sz="1600" b="1" dirty="0" smtClean="0"/>
              <a:t>3043959)</a:t>
            </a:r>
            <a:r>
              <a:rPr lang="es-PE" sz="1600" dirty="0" smtClean="0"/>
              <a:t> </a:t>
            </a:r>
            <a:r>
              <a:rPr lang="es-PE" sz="1600" b="1" dirty="0" smtClean="0"/>
              <a:t>ADULTOS </a:t>
            </a:r>
            <a:r>
              <a:rPr lang="es-PE" sz="1600" b="1" dirty="0"/>
              <a:t>Y JÓVENES RECIBEN CONSEJERÍA Y TAMIZAJE PARA INFECCIONES DETRANSMISION SEXUAL Y </a:t>
            </a:r>
            <a:r>
              <a:rPr lang="es-PE" sz="1600" b="1" dirty="0" smtClean="0"/>
              <a:t>VIH/SIDA</a:t>
            </a:r>
            <a:endParaRPr lang="es-PE" sz="1600" dirty="0"/>
          </a:p>
        </p:txBody>
      </p:sp>
      <p:sp>
        <p:nvSpPr>
          <p:cNvPr id="5" name="Proceso 4"/>
          <p:cNvSpPr/>
          <p:nvPr/>
        </p:nvSpPr>
        <p:spPr>
          <a:xfrm>
            <a:off x="323528" y="1268760"/>
            <a:ext cx="7848872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1</a:t>
            </a:r>
            <a:r>
              <a:rPr lang="es-PE" b="1" dirty="0" smtClean="0"/>
              <a:t>: </a:t>
            </a:r>
            <a:r>
              <a:rPr lang="es-ES" b="1" dirty="0"/>
              <a:t>Consejería para tamizaje de infecciones de transmisión sexual (ITS) y VIH (4395901</a:t>
            </a:r>
            <a:r>
              <a:rPr lang="es-ES" b="1" dirty="0" smtClean="0"/>
              <a:t>)</a:t>
            </a:r>
            <a:endParaRPr lang="es-PE" dirty="0"/>
          </a:p>
        </p:txBody>
      </p:sp>
      <p:pic>
        <p:nvPicPr>
          <p:cNvPr id="6" name="Imagen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36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7787208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 algn="just">
              <a:buNone/>
            </a:pPr>
            <a:r>
              <a:rPr lang="es-PE" dirty="0"/>
              <a:t>438  Persona Tamizada</a:t>
            </a:r>
          </a:p>
          <a:p>
            <a:pPr marL="0" indent="0" algn="just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pPr algn="just"/>
            <a:r>
              <a:rPr lang="es-PE" dirty="0"/>
              <a:t>Sumatoria de las personas que reciben consejería, considerar lo registrado con código U2652  Evaluación y entrega de resultados de VIH.</a:t>
            </a:r>
          </a:p>
          <a:p>
            <a:pPr marL="0" indent="0" algn="just">
              <a:buNone/>
            </a:pPr>
            <a:r>
              <a:rPr lang="es-PE" b="1" dirty="0"/>
              <a:t>Fuente</a:t>
            </a:r>
            <a:r>
              <a:rPr lang="es-PE" dirty="0"/>
              <a:t>: HIS o Informe operacional de ITS y VIH</a:t>
            </a:r>
          </a:p>
          <a:p>
            <a:pPr marL="0" indent="0" algn="just">
              <a:buNone/>
            </a:pPr>
            <a:r>
              <a:rPr lang="es-PE" b="1" dirty="0"/>
              <a:t>Criterios de programación </a:t>
            </a:r>
            <a:endParaRPr lang="es-PE" dirty="0"/>
          </a:p>
          <a:p>
            <a:pPr algn="just"/>
            <a:r>
              <a:rPr lang="es-PE" dirty="0" smtClean="0"/>
              <a:t>Mínimo 10% </a:t>
            </a:r>
            <a:r>
              <a:rPr lang="es-PE" dirty="0"/>
              <a:t>de la población de 18 a 59 años para tamizaje de VIH, sífilis y hepatitis B, según INEI en establecimientos de salud con población asignada y en establecimientos de salud sin población asignada programará el </a:t>
            </a:r>
            <a:r>
              <a:rPr lang="es-PE" dirty="0" smtClean="0"/>
              <a:t>25% </a:t>
            </a:r>
            <a:r>
              <a:rPr lang="es-PE" dirty="0"/>
              <a:t>adicional de los atendidos según reporte HIS o informe operacional del año anterior. </a:t>
            </a:r>
          </a:p>
          <a:p>
            <a:pPr algn="just"/>
            <a:r>
              <a:rPr lang="es-PE" dirty="0"/>
              <a:t>+ 100% de menores de 18 años atendidos el año anterior, que solicitan consejería en ITS/VIH con autorización del tutor o padre o personal de salud en caso de población de riesgo.</a:t>
            </a:r>
          </a:p>
          <a:p>
            <a:pPr marL="0" indent="0" algn="just">
              <a:buNone/>
            </a:pPr>
            <a:r>
              <a:rPr lang="es-PE" b="1" dirty="0"/>
              <a:t>Fuente</a:t>
            </a:r>
            <a:r>
              <a:rPr lang="es-PE" dirty="0"/>
              <a:t>: </a:t>
            </a:r>
          </a:p>
          <a:p>
            <a:pPr lvl="0" algn="just"/>
            <a:r>
              <a:rPr lang="es-PE" dirty="0" smtClean="0"/>
              <a:t>Población </a:t>
            </a:r>
            <a:r>
              <a:rPr lang="es-PE" dirty="0"/>
              <a:t>estimada por INEI</a:t>
            </a:r>
          </a:p>
          <a:p>
            <a:pPr lvl="0" algn="just"/>
            <a:r>
              <a:rPr lang="es-PE" dirty="0"/>
              <a:t>Reporte HIS o Informe Operacional de ITS y VIH.</a:t>
            </a:r>
          </a:p>
          <a:p>
            <a:endParaRPr lang="es-PE" dirty="0"/>
          </a:p>
        </p:txBody>
      </p:sp>
      <p:sp>
        <p:nvSpPr>
          <p:cNvPr id="4" name="Rectángulo redondeado 3"/>
          <p:cNvSpPr/>
          <p:nvPr/>
        </p:nvSpPr>
        <p:spPr>
          <a:xfrm>
            <a:off x="575556" y="53770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PE" sz="1600" b="1" dirty="0"/>
              <a:t>(</a:t>
            </a:r>
            <a:r>
              <a:rPr lang="es-PE" sz="1600" b="1" dirty="0" smtClean="0"/>
              <a:t>3043959)</a:t>
            </a:r>
            <a:r>
              <a:rPr lang="es-PE" sz="1600" dirty="0" smtClean="0"/>
              <a:t> </a:t>
            </a:r>
            <a:r>
              <a:rPr lang="es-PE" sz="1600" b="1" dirty="0" smtClean="0"/>
              <a:t>ADULTOS </a:t>
            </a:r>
            <a:r>
              <a:rPr lang="es-PE" sz="1600" b="1" dirty="0"/>
              <a:t>Y JÓVENES RECIBEN CONSEJERÍA Y TAMIZAJE PARA INFECCIONES DETRANSMISION SEXUAL Y </a:t>
            </a:r>
            <a:r>
              <a:rPr lang="es-PE" sz="1600" b="1" dirty="0" smtClean="0"/>
              <a:t>VIH/SIDA</a:t>
            </a:r>
            <a:endParaRPr lang="es-PE" sz="1600" dirty="0"/>
          </a:p>
        </p:txBody>
      </p:sp>
      <p:sp>
        <p:nvSpPr>
          <p:cNvPr id="5" name="Proceso 4"/>
          <p:cNvSpPr/>
          <p:nvPr/>
        </p:nvSpPr>
        <p:spPr>
          <a:xfrm>
            <a:off x="539552" y="1196752"/>
            <a:ext cx="7848872" cy="504056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2: </a:t>
            </a:r>
            <a:r>
              <a:rPr lang="es-ES" b="1" dirty="0"/>
              <a:t>Tamizaje para ITS y VIH (4395902) </a:t>
            </a:r>
            <a:endParaRPr lang="es-PE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8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569144" y="548680"/>
            <a:ext cx="7531248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sp>
        <p:nvSpPr>
          <p:cNvPr id="5" name="Rectángulo 6"/>
          <p:cNvSpPr/>
          <p:nvPr/>
        </p:nvSpPr>
        <p:spPr>
          <a:xfrm>
            <a:off x="539552" y="1249187"/>
            <a:ext cx="7560840" cy="2179813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b="1" dirty="0" smtClean="0"/>
              <a:t>DEFINICIÓN OPERACIONAL</a:t>
            </a:r>
          </a:p>
          <a:p>
            <a:pPr algn="just"/>
            <a:endParaRPr lang="es-PE" sz="900" b="1" dirty="0"/>
          </a:p>
          <a:p>
            <a:pPr algn="just"/>
            <a:r>
              <a:rPr lang="es-PE" dirty="0"/>
              <a:t>Es el conjunto de actividades de prevención y atención de ITS y VIH, dirigida a la población con mayor riesgo de adquirir estas infecciones; debido a factores socioeconómicos, culturales o conductuales. Estas poblaciones son: trabajadora/es sexuales (TS),  hombres que tienen sexo con hombres (HSH), mujeres </a:t>
            </a:r>
            <a:r>
              <a:rPr lang="es-PE" dirty="0" err="1"/>
              <a:t>Trans</a:t>
            </a:r>
            <a:r>
              <a:rPr lang="es-PE" dirty="0"/>
              <a:t> (MT), población indígena amazónica, población privada de su libertad (PPL), personas con exposición ocupacional y no ocupacional</a:t>
            </a:r>
            <a:endParaRPr lang="es-PE" b="1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539552" y="3429000"/>
            <a:ext cx="4197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Listado de las Subfinalidades del producto</a:t>
            </a:r>
            <a:endParaRPr lang="es-PE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40210"/>
              </p:ext>
            </p:extLst>
          </p:nvPr>
        </p:nvGraphicFramePr>
        <p:xfrm>
          <a:off x="539552" y="3933056"/>
          <a:ext cx="7420949" cy="2655003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949952"/>
                <a:gridCol w="6470997"/>
              </a:tblGrid>
              <a:tr h="314856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 smtClean="0">
                          <a:effectLst/>
                        </a:rPr>
                        <a:t>Código</a:t>
                      </a:r>
                      <a:endParaRPr lang="es-P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 smtClean="0">
                          <a:effectLst/>
                        </a:rPr>
                        <a:t>Denominación </a:t>
                      </a:r>
                      <a:r>
                        <a:rPr lang="es-PE" sz="1200" spc="-30" dirty="0">
                          <a:effectLst/>
                        </a:rPr>
                        <a:t>de la subfinalidad</a:t>
                      </a:r>
                      <a:endParaRPr lang="es-P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17780" marB="17780"/>
                </a:tc>
              </a:tr>
              <a:tr h="57014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4396101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Población HSH, TS y de la diversidad sexual recibe atención médica periódica para la prevención de las ITS y VIH</a:t>
                      </a:r>
                    </a:p>
                  </a:txBody>
                  <a:tcPr marL="68580" marR="68580" marT="17780" marB="17780" anchor="ctr"/>
                </a:tc>
              </a:tr>
              <a:tr h="314856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4396102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Población indígena amazónica reciben atención para la prevención de las ITS y VIH</a:t>
                      </a:r>
                    </a:p>
                  </a:txBody>
                  <a:tcPr marL="68580" marR="68580" marT="17780" marB="17780" anchor="ctr"/>
                </a:tc>
              </a:tr>
              <a:tr h="57014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4396103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Personas con exposición no ocupacional al VIH reciben atención para la prevención de ITS y VIH</a:t>
                      </a:r>
                    </a:p>
                  </a:txBody>
                  <a:tcPr marL="68580" marR="68580" marT="17780" marB="17780" anchor="ctr"/>
                </a:tc>
              </a:tr>
              <a:tr h="314856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4396104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Población Privada de Libertad (PPL) reciben atención para la prevención de las ITS y VIH</a:t>
                      </a:r>
                    </a:p>
                  </a:txBody>
                  <a:tcPr marL="68580" marR="68580" marT="17780" marB="17780" anchor="ctr"/>
                </a:tc>
              </a:tr>
              <a:tr h="57014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4396105</a:t>
                      </a:r>
                    </a:p>
                  </a:txBody>
                  <a:tcPr marL="68580" marR="68580" marT="17780" marB="1778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Personas con exposición ocupacional al VIH y Hepatitis B reciben atención para la prevención de VIH y VHB</a:t>
                      </a:r>
                    </a:p>
                  </a:txBody>
                  <a:tcPr marL="68580" marR="68580" marT="17780" marB="17780" anchor="ctr"/>
                </a:tc>
              </a:tr>
            </a:tbl>
          </a:graphicData>
        </a:graphic>
      </p:graphicFrame>
      <p:pic>
        <p:nvPicPr>
          <p:cNvPr id="8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16" y="131811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97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340768"/>
            <a:ext cx="7560840" cy="1396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600" b="1" dirty="0"/>
              <a:t>Unidad de medida del producto del producto:</a:t>
            </a:r>
            <a:endParaRPr lang="es-PE" sz="1600" dirty="0"/>
          </a:p>
          <a:p>
            <a:r>
              <a:rPr lang="es-PE" sz="1600" dirty="0"/>
              <a:t>087  Persona atendida.</a:t>
            </a:r>
          </a:p>
          <a:p>
            <a:pPr marL="0" indent="0">
              <a:buNone/>
            </a:pPr>
            <a:r>
              <a:rPr lang="es-PE" sz="1600" b="1" dirty="0"/>
              <a:t>Subfinalidades que determinan la meta física del producto:</a:t>
            </a:r>
            <a:endParaRPr lang="es-PE" sz="1600" dirty="0"/>
          </a:p>
          <a:p>
            <a:r>
              <a:rPr lang="es-PE" sz="1600" dirty="0"/>
              <a:t>Meta física del producto es igual a la sumatoria de la meta de todas las Subfinalidades estimada, se excluye lo estimado en laboratorios, red e INS.</a:t>
            </a:r>
          </a:p>
          <a:p>
            <a:pPr marL="0" indent="0">
              <a:buNone/>
            </a:pPr>
            <a:endParaRPr lang="es-PE" sz="1600" dirty="0"/>
          </a:p>
        </p:txBody>
      </p:sp>
      <p:sp>
        <p:nvSpPr>
          <p:cNvPr id="4" name="Rectángulo redondeado 3"/>
          <p:cNvSpPr/>
          <p:nvPr/>
        </p:nvSpPr>
        <p:spPr>
          <a:xfrm>
            <a:off x="683568" y="692696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542761"/>
              </p:ext>
            </p:extLst>
          </p:nvPr>
        </p:nvGraphicFramePr>
        <p:xfrm>
          <a:off x="611559" y="2910046"/>
          <a:ext cx="7488832" cy="2626884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080121"/>
                <a:gridCol w="378730"/>
                <a:gridCol w="467308"/>
                <a:gridCol w="467308"/>
                <a:gridCol w="474955"/>
                <a:gridCol w="474955"/>
                <a:gridCol w="502995"/>
                <a:gridCol w="502995"/>
                <a:gridCol w="678871"/>
                <a:gridCol w="726453"/>
                <a:gridCol w="726453"/>
                <a:gridCol w="503844"/>
                <a:gridCol w="503844"/>
              </a:tblGrid>
              <a:tr h="294416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dirty="0" err="1">
                          <a:effectLst/>
                        </a:rPr>
                        <a:t>Subfina</a:t>
                      </a:r>
                      <a:r>
                        <a:rPr lang="es-PE" sz="1400" dirty="0">
                          <a:effectLst/>
                        </a:rPr>
                        <a:t> </a:t>
                      </a:r>
                      <a:r>
                        <a:rPr lang="es-PE" sz="1400" dirty="0" err="1">
                          <a:effectLst/>
                        </a:rPr>
                        <a:t>lidades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1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Categoría </a:t>
                      </a:r>
                      <a:r>
                        <a:rPr lang="es-PE" sz="1400" dirty="0">
                          <a:effectLst/>
                        </a:rPr>
                        <a:t>de establecimientos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83374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I-3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I-4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AISPED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Laboratorio </a:t>
                      </a:r>
                      <a:r>
                        <a:rPr lang="es-PE" sz="1400" dirty="0">
                          <a:effectLst/>
                        </a:rPr>
                        <a:t>referencial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RED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INS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9441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4396101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 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 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 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9441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4396102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30136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4396103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9441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4396104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94416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4396105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dirty="0">
                          <a:effectLst/>
                        </a:rPr>
                        <a:t>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>
                          <a:effectLst/>
                        </a:rPr>
                        <a:t> 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480"/>
                        </a:spcAft>
                      </a:pPr>
                      <a:r>
                        <a:rPr lang="es-PE" sz="1400" dirty="0">
                          <a:effectLst/>
                        </a:rPr>
                        <a:t> 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7620000" cy="652934"/>
          </a:xfrm>
        </p:spPr>
        <p:txBody>
          <a:bodyPr/>
          <a:lstStyle/>
          <a:p>
            <a:r>
              <a:rPr lang="es-PE" sz="3600" b="1" dirty="0" smtClean="0"/>
              <a:t>MODELO OPERACIONAL</a:t>
            </a:r>
            <a:endParaRPr lang="es-PE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7620000" cy="4800600"/>
          </a:xfrm>
        </p:spPr>
        <p:txBody>
          <a:bodyPr/>
          <a:lstStyle/>
          <a:p>
            <a:r>
              <a:rPr lang="es-PE" dirty="0" smtClean="0"/>
              <a:t>Definiciones operacionales</a:t>
            </a:r>
          </a:p>
          <a:p>
            <a:pPr lvl="1"/>
            <a:r>
              <a:rPr lang="es-PE" dirty="0" smtClean="0"/>
              <a:t>Productos</a:t>
            </a:r>
          </a:p>
          <a:p>
            <a:pPr lvl="1"/>
            <a:r>
              <a:rPr lang="es-PE" dirty="0" smtClean="0"/>
              <a:t>Metas físicas</a:t>
            </a:r>
          </a:p>
          <a:p>
            <a:r>
              <a:rPr lang="es-PE" dirty="0" smtClean="0"/>
              <a:t>Indicadores resulta</a:t>
            </a:r>
          </a:p>
          <a:p>
            <a:pPr marL="742950" lvl="2" indent="-342900"/>
            <a:r>
              <a:rPr lang="es-PE" dirty="0"/>
              <a:t>Fichas </a:t>
            </a:r>
            <a:r>
              <a:rPr lang="es-PE" dirty="0" smtClean="0"/>
              <a:t>técnicas</a:t>
            </a:r>
            <a:endParaRPr lang="es-PE" dirty="0"/>
          </a:p>
          <a:p>
            <a:r>
              <a:rPr lang="es-PE" dirty="0" smtClean="0"/>
              <a:t>Anexo 2</a:t>
            </a:r>
          </a:p>
          <a:p>
            <a:r>
              <a:rPr lang="es-PE" dirty="0" smtClean="0"/>
              <a:t>SGP </a:t>
            </a:r>
          </a:p>
          <a:p>
            <a:pPr lvl="1"/>
            <a:r>
              <a:rPr lang="es-PE" dirty="0" smtClean="0"/>
              <a:t>Kit maestro</a:t>
            </a:r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59" y="188640"/>
            <a:ext cx="324036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8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154564"/>
              </p:ext>
            </p:extLst>
          </p:nvPr>
        </p:nvGraphicFramePr>
        <p:xfrm>
          <a:off x="467544" y="2348880"/>
          <a:ext cx="7920879" cy="1302336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375612"/>
                <a:gridCol w="2375612"/>
                <a:gridCol w="3169655"/>
              </a:tblGrid>
              <a:tr h="503282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Indicador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Fuente de información verificable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A quienes aplica el Indicador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295772"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Porcentaje población atendida 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Reporte HIS 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Aplica a toda las categorías incluyendo AISPED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503282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Hoja de </a:t>
                      </a:r>
                      <a:r>
                        <a:rPr lang="es-PE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Monitoreo de Actividades ITS/VIH/HB</a:t>
                      </a:r>
                    </a:p>
                  </a:txBody>
                  <a:tcPr marL="17780" marR="17780" marT="17780" marB="17780" anchor="ctr"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1596951"/>
            <a:ext cx="34499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Indicador de producción física de producto: </a:t>
            </a:r>
            <a:endParaRPr kumimoji="0" lang="es-PE" altLang="es-P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ángulo redondeado 3"/>
          <p:cNvSpPr/>
          <p:nvPr/>
        </p:nvSpPr>
        <p:spPr>
          <a:xfrm>
            <a:off x="678276" y="692696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pic>
        <p:nvPicPr>
          <p:cNvPr id="7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8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4119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PE" sz="1600" b="1" dirty="0"/>
              <a:t>Unidad de medida </a:t>
            </a:r>
            <a:endParaRPr lang="es-PE" sz="1600" dirty="0"/>
          </a:p>
          <a:p>
            <a:pPr algn="just"/>
            <a:r>
              <a:rPr lang="es-PE" sz="1600" dirty="0"/>
              <a:t>087  Persona </a:t>
            </a:r>
            <a:r>
              <a:rPr lang="es-PE" sz="1600" dirty="0" smtClean="0"/>
              <a:t>atendida</a:t>
            </a:r>
            <a:endParaRPr lang="es-PE" sz="800" dirty="0"/>
          </a:p>
          <a:p>
            <a:pPr marL="0" indent="0" algn="just">
              <a:buNone/>
            </a:pPr>
            <a:r>
              <a:rPr lang="es-PE" sz="1600" b="1" dirty="0"/>
              <a:t>Criterio y fuente para determinar avance de la meta física</a:t>
            </a:r>
            <a:endParaRPr lang="es-PE" sz="1600" dirty="0"/>
          </a:p>
          <a:p>
            <a:pPr algn="just"/>
            <a:r>
              <a:rPr lang="es-PE" sz="1600" dirty="0"/>
              <a:t>Sumatoria de  personas atendidas y registradas con código Z704 Atención Médica Periódica y registro de HSH, TS, TRA, HTS</a:t>
            </a:r>
            <a:r>
              <a:rPr lang="es-PE" sz="1600" dirty="0" smtClean="0"/>
              <a:t>, TTS en </a:t>
            </a:r>
            <a:r>
              <a:rPr lang="es-PE" sz="1600" dirty="0"/>
              <a:t>espacio LAB, además número de control 1 en espacio LAB.</a:t>
            </a:r>
          </a:p>
          <a:p>
            <a:pPr marL="0" indent="0" algn="just">
              <a:buNone/>
            </a:pPr>
            <a:r>
              <a:rPr lang="es-PE" sz="1600" b="1" dirty="0"/>
              <a:t>Fuente:</a:t>
            </a:r>
            <a:r>
              <a:rPr lang="es-PE" sz="1600" dirty="0"/>
              <a:t> </a:t>
            </a:r>
            <a:r>
              <a:rPr lang="es-PE" sz="1600" dirty="0" smtClean="0"/>
              <a:t>HIS</a:t>
            </a:r>
          </a:p>
          <a:p>
            <a:pPr marL="0" indent="0" algn="just">
              <a:buNone/>
            </a:pPr>
            <a:r>
              <a:rPr lang="es-PE" sz="1600" b="1" dirty="0" smtClean="0"/>
              <a:t>Criterio </a:t>
            </a:r>
            <a:r>
              <a:rPr lang="es-PE" sz="1600" b="1" dirty="0"/>
              <a:t>de programación: </a:t>
            </a:r>
            <a:endParaRPr lang="es-PE" sz="1600" dirty="0"/>
          </a:p>
          <a:p>
            <a:pPr lvl="0" algn="just"/>
            <a:r>
              <a:rPr lang="es-ES" sz="1600" dirty="0"/>
              <a:t>El 25% de la población </a:t>
            </a:r>
            <a:r>
              <a:rPr lang="es-ES" sz="1600" b="1" dirty="0">
                <a:solidFill>
                  <a:srgbClr val="FF0000"/>
                </a:solidFill>
              </a:rPr>
              <a:t>HSH</a:t>
            </a:r>
            <a:r>
              <a:rPr lang="es-ES" sz="1600" dirty="0"/>
              <a:t> (considerar como población HSH estimada, el  </a:t>
            </a:r>
            <a:r>
              <a:rPr lang="es-ES" sz="1600" b="1" dirty="0" smtClean="0">
                <a:solidFill>
                  <a:srgbClr val="FF0000"/>
                </a:solidFill>
              </a:rPr>
              <a:t>3</a:t>
            </a:r>
            <a:r>
              <a:rPr lang="es-ES" sz="1600" b="1" dirty="0">
                <a:solidFill>
                  <a:srgbClr val="FF0000"/>
                </a:solidFill>
              </a:rPr>
              <a:t>%</a:t>
            </a:r>
            <a:r>
              <a:rPr lang="es-ES" sz="1600" dirty="0">
                <a:solidFill>
                  <a:srgbClr val="FF0000"/>
                </a:solidFill>
              </a:rPr>
              <a:t> </a:t>
            </a:r>
            <a:r>
              <a:rPr lang="es-ES" sz="1600" dirty="0"/>
              <a:t>de población de varones de 18 a 59 años </a:t>
            </a:r>
            <a:r>
              <a:rPr lang="es-ES" sz="1600" dirty="0" smtClean="0"/>
              <a:t>según </a:t>
            </a:r>
            <a:r>
              <a:rPr lang="es-ES" sz="1600" dirty="0"/>
              <a:t>proyección INEI)</a:t>
            </a:r>
            <a:endParaRPr lang="es-PE" sz="1600" dirty="0"/>
          </a:p>
          <a:p>
            <a:pPr lvl="0" algn="just"/>
            <a:r>
              <a:rPr lang="es-ES" sz="1600" dirty="0"/>
              <a:t>El 25% de la población </a:t>
            </a:r>
            <a:r>
              <a:rPr lang="es-ES" sz="1600" b="1" dirty="0"/>
              <a:t>TS mujeres </a:t>
            </a:r>
            <a:r>
              <a:rPr lang="es-ES" sz="1600" dirty="0"/>
              <a:t>(considerar como población TS estimada, el </a:t>
            </a:r>
            <a:r>
              <a:rPr lang="es-ES" sz="1600" b="1" dirty="0" smtClean="0">
                <a:solidFill>
                  <a:srgbClr val="FF0000"/>
                </a:solidFill>
              </a:rPr>
              <a:t>0.8</a:t>
            </a:r>
            <a:r>
              <a:rPr lang="es-ES" sz="1600" b="1" dirty="0">
                <a:solidFill>
                  <a:srgbClr val="FF0000"/>
                </a:solidFill>
              </a:rPr>
              <a:t>%</a:t>
            </a:r>
            <a:r>
              <a:rPr lang="es-ES" sz="1600" b="1" dirty="0"/>
              <a:t> </a:t>
            </a:r>
            <a:r>
              <a:rPr lang="es-ES" sz="1600" dirty="0"/>
              <a:t>de población de mujeres de 18 a 59 años </a:t>
            </a:r>
            <a:r>
              <a:rPr lang="es-ES" sz="1600" dirty="0" smtClean="0"/>
              <a:t>según </a:t>
            </a:r>
            <a:r>
              <a:rPr lang="es-ES" sz="1600" dirty="0"/>
              <a:t>proyección INEI)</a:t>
            </a:r>
            <a:endParaRPr lang="es-PE" sz="1600" dirty="0"/>
          </a:p>
          <a:p>
            <a:pPr lvl="0" algn="just"/>
            <a:r>
              <a:rPr lang="es-ES" sz="1600" dirty="0"/>
              <a:t>El 25% de la población </a:t>
            </a:r>
            <a:r>
              <a:rPr lang="es-ES" sz="1600" b="1" dirty="0">
                <a:solidFill>
                  <a:srgbClr val="FF0000"/>
                </a:solidFill>
              </a:rPr>
              <a:t>mujeres </a:t>
            </a:r>
            <a:r>
              <a:rPr lang="es-ES" sz="1600" b="1" dirty="0" err="1">
                <a:solidFill>
                  <a:srgbClr val="FF0000"/>
                </a:solidFill>
              </a:rPr>
              <a:t>T</a:t>
            </a:r>
            <a:r>
              <a:rPr lang="es-ES" sz="1600" b="1" dirty="0" err="1" smtClean="0">
                <a:solidFill>
                  <a:srgbClr val="FF0000"/>
                </a:solidFill>
              </a:rPr>
              <a:t>rans</a:t>
            </a:r>
            <a:r>
              <a:rPr lang="es-ES" sz="1600" b="1" dirty="0" smtClean="0">
                <a:solidFill>
                  <a:srgbClr val="FF0000"/>
                </a:solidFill>
              </a:rPr>
              <a:t> </a:t>
            </a:r>
            <a:r>
              <a:rPr lang="es-ES" sz="1600" dirty="0"/>
              <a:t>(considerar como población mujeres  </a:t>
            </a:r>
            <a:r>
              <a:rPr lang="es-ES" sz="1600" dirty="0" err="1"/>
              <a:t>trans</a:t>
            </a:r>
            <a:r>
              <a:rPr lang="es-ES" sz="1600" dirty="0"/>
              <a:t> estimada, el   </a:t>
            </a:r>
            <a:r>
              <a:rPr lang="es-ES" sz="1600" b="1" dirty="0">
                <a:solidFill>
                  <a:srgbClr val="FF0000"/>
                </a:solidFill>
              </a:rPr>
              <a:t>0.4%</a:t>
            </a:r>
            <a:r>
              <a:rPr lang="es-ES" sz="1600" b="1" dirty="0"/>
              <a:t> </a:t>
            </a:r>
            <a:r>
              <a:rPr lang="es-ES" sz="1600" dirty="0"/>
              <a:t>de población de varones de 18 a 59 años </a:t>
            </a:r>
            <a:r>
              <a:rPr lang="es-ES" sz="1600" dirty="0" smtClean="0"/>
              <a:t>según </a:t>
            </a:r>
            <a:r>
              <a:rPr lang="es-ES" sz="1600" dirty="0"/>
              <a:t>proyección INEI)</a:t>
            </a:r>
            <a:endParaRPr lang="es-PE" sz="1600" dirty="0"/>
          </a:p>
          <a:p>
            <a:pPr lvl="0" algn="just"/>
            <a:r>
              <a:rPr lang="es-ES" sz="1600" dirty="0"/>
              <a:t>100% de menores de 18 años atendidos el año anterior, que solicitan atención para ITS y/o VIH con autorización del tutor o padre o personal de salud en caso de población de riesgo.</a:t>
            </a:r>
            <a:endParaRPr lang="es-PE" sz="1600" dirty="0"/>
          </a:p>
          <a:p>
            <a:pPr marL="0" indent="0" algn="just">
              <a:buNone/>
            </a:pPr>
            <a:r>
              <a:rPr lang="es-ES" sz="1100" b="1" dirty="0"/>
              <a:t>Fuente</a:t>
            </a:r>
            <a:r>
              <a:rPr lang="es-ES" sz="1100" dirty="0"/>
              <a:t>: Población estimada por </a:t>
            </a:r>
            <a:r>
              <a:rPr lang="es-ES" sz="1100" dirty="0" smtClean="0"/>
              <a:t>INEI.</a:t>
            </a:r>
            <a:endParaRPr lang="es-PE" sz="1100" dirty="0"/>
          </a:p>
          <a:p>
            <a:pPr marL="0" indent="0" algn="just">
              <a:buNone/>
            </a:pPr>
            <a:endParaRPr lang="es-PE" sz="1600" dirty="0"/>
          </a:p>
        </p:txBody>
      </p:sp>
      <p:sp>
        <p:nvSpPr>
          <p:cNvPr id="4" name="Proceso 4"/>
          <p:cNvSpPr/>
          <p:nvPr/>
        </p:nvSpPr>
        <p:spPr>
          <a:xfrm>
            <a:off x="535685" y="1052736"/>
            <a:ext cx="7848872" cy="792088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1</a:t>
            </a:r>
            <a:r>
              <a:rPr lang="es-PE" b="1" dirty="0" smtClean="0"/>
              <a:t>: </a:t>
            </a:r>
            <a:r>
              <a:rPr lang="es-PE" b="1" dirty="0"/>
              <a:t>Población HSH, TS y de la diversidad sexual recibe atención médica periódica para la prevención de las ITS y VIH (4396101)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07693" y="476672"/>
            <a:ext cx="7776864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3599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53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7620000" cy="46085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algn="just"/>
            <a:r>
              <a:rPr lang="es-PE" dirty="0"/>
              <a:t>087  Persona </a:t>
            </a:r>
            <a:r>
              <a:rPr lang="es-PE" dirty="0" smtClean="0"/>
              <a:t>atendida</a:t>
            </a:r>
            <a:endParaRPr lang="es-PE" dirty="0"/>
          </a:p>
          <a:p>
            <a:pPr marL="0" indent="0" algn="just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pPr algn="just"/>
            <a:r>
              <a:rPr lang="es-PE" dirty="0"/>
              <a:t>Sumatoria de  personas atendidas y registradas con código U2652  Evaluación y entrega de resultados de VIH asociado a registro de etnia.</a:t>
            </a:r>
          </a:p>
          <a:p>
            <a:pPr marL="0" indent="0" algn="just">
              <a:buNone/>
            </a:pPr>
            <a:r>
              <a:rPr lang="es-PE" b="1" dirty="0" smtClean="0"/>
              <a:t>Fuente:</a:t>
            </a:r>
            <a:r>
              <a:rPr lang="es-PE" dirty="0" smtClean="0"/>
              <a:t> </a:t>
            </a:r>
            <a:r>
              <a:rPr lang="es-PE" dirty="0" smtClean="0"/>
              <a:t>HIS</a:t>
            </a:r>
            <a:endParaRPr lang="es-PE" dirty="0"/>
          </a:p>
          <a:p>
            <a:pPr marL="0" indent="0" algn="just">
              <a:buNone/>
            </a:pPr>
            <a:r>
              <a:rPr lang="es-PE" b="1" dirty="0"/>
              <a:t>Criterio de programación</a:t>
            </a:r>
            <a:r>
              <a:rPr lang="es-PE" dirty="0"/>
              <a:t>:</a:t>
            </a:r>
          </a:p>
          <a:p>
            <a:pPr algn="just"/>
            <a:r>
              <a:rPr lang="es-PE" dirty="0" smtClean="0"/>
              <a:t>25% </a:t>
            </a:r>
            <a:r>
              <a:rPr lang="es-PE" dirty="0"/>
              <a:t>de población de 18 a 59 años que vive en comunidades indígenas amazónicas de acuerdo a los registros o estimaciones censales / </a:t>
            </a:r>
            <a:r>
              <a:rPr lang="es-PE" dirty="0" err="1"/>
              <a:t>intercensales</a:t>
            </a:r>
            <a:r>
              <a:rPr lang="es-PE" dirty="0"/>
              <a:t> del INEI.</a:t>
            </a:r>
          </a:p>
          <a:p>
            <a:pPr algn="just"/>
            <a:r>
              <a:rPr lang="es-PE" dirty="0"/>
              <a:t>+ 100% de menores de edad atendidos el año anterior, que solicitaron tamizaje para ITS o VIH con autorización de tutor o padre o personal de salud en caso de población de riesgo.</a:t>
            </a:r>
          </a:p>
          <a:p>
            <a:pPr marL="0" indent="0" algn="just">
              <a:buNone/>
            </a:pPr>
            <a:r>
              <a:rPr lang="es-PE" b="1" dirty="0"/>
              <a:t>Fuente:</a:t>
            </a:r>
            <a:r>
              <a:rPr lang="es-PE" dirty="0"/>
              <a:t> </a:t>
            </a:r>
          </a:p>
          <a:p>
            <a:pPr lvl="0" algn="just"/>
            <a:r>
              <a:rPr lang="es-ES" dirty="0"/>
              <a:t>Población estimada por INEI</a:t>
            </a:r>
            <a:endParaRPr lang="es-PE" dirty="0"/>
          </a:p>
          <a:p>
            <a:pPr lvl="0" algn="just"/>
            <a:r>
              <a:rPr lang="es-ES" dirty="0"/>
              <a:t>Reporte HIS o informe operacional de ITS y VIH</a:t>
            </a:r>
            <a:endParaRPr lang="es-PE" dirty="0"/>
          </a:p>
          <a:p>
            <a:pPr marL="0" indent="0" algn="just">
              <a:buNone/>
            </a:pPr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493052" y="1268760"/>
            <a:ext cx="7855869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2: </a:t>
            </a:r>
            <a:r>
              <a:rPr lang="es-PE" b="1" dirty="0"/>
              <a:t>Población indígena amazónica reciben atención para la prevención de las ITS y VIH   (4396102</a:t>
            </a:r>
            <a:r>
              <a:rPr lang="es-PE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572057" y="587593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30399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9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7850" y="1844824"/>
            <a:ext cx="7620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b="1" dirty="0"/>
              <a:t>Unidad de medida </a:t>
            </a:r>
            <a:endParaRPr lang="es-PE" sz="2000" dirty="0"/>
          </a:p>
          <a:p>
            <a:r>
              <a:rPr lang="es-PE" sz="2000" dirty="0"/>
              <a:t>087 Persona </a:t>
            </a:r>
            <a:r>
              <a:rPr lang="es-PE" sz="2000" dirty="0" smtClean="0"/>
              <a:t>atendida</a:t>
            </a:r>
            <a:endParaRPr lang="es-PE" sz="2000" dirty="0"/>
          </a:p>
          <a:p>
            <a:pPr marL="0" indent="0">
              <a:buNone/>
            </a:pPr>
            <a:r>
              <a:rPr lang="es-PE" sz="2000" b="1" dirty="0"/>
              <a:t>Criterio y fuente para determinar avance de la meta física</a:t>
            </a:r>
            <a:endParaRPr lang="es-PE" sz="2000" dirty="0"/>
          </a:p>
          <a:p>
            <a:r>
              <a:rPr lang="es-PE" sz="2000" dirty="0"/>
              <a:t>Sumatoria de  personas atendidas y registradas con código Z206 Contacto con y Exposición al Virus de la Inmunodeficiencia Humana [VIH] y VSX en espacio LAB, asociado al código Z5189 Tratamiento profiláctico VIH por exposición </a:t>
            </a:r>
          </a:p>
          <a:p>
            <a:pPr marL="0" indent="0">
              <a:buNone/>
            </a:pPr>
            <a:r>
              <a:rPr lang="es-PE" sz="2000" b="1" dirty="0"/>
              <a:t>Fuente:</a:t>
            </a:r>
            <a:r>
              <a:rPr lang="es-PE" sz="2000" dirty="0"/>
              <a:t> </a:t>
            </a:r>
            <a:r>
              <a:rPr lang="es-PE" sz="2000" dirty="0" smtClean="0"/>
              <a:t>HIS</a:t>
            </a:r>
          </a:p>
          <a:p>
            <a:pPr marL="0" indent="0">
              <a:buNone/>
            </a:pPr>
            <a:r>
              <a:rPr lang="es-PE" sz="2000" b="1" dirty="0" smtClean="0"/>
              <a:t>Criterio </a:t>
            </a:r>
            <a:r>
              <a:rPr lang="es-PE" sz="2000" b="1" dirty="0"/>
              <a:t>de programación:</a:t>
            </a:r>
            <a:endParaRPr lang="es-PE" sz="2000" dirty="0"/>
          </a:p>
          <a:p>
            <a:r>
              <a:rPr lang="es-PE" sz="2000" dirty="0"/>
              <a:t>Programar el100% de personas con exposición no ocupacional al VIH atendidos el año anterior.</a:t>
            </a:r>
          </a:p>
          <a:p>
            <a:pPr marL="0" indent="0">
              <a:buNone/>
            </a:pPr>
            <a:r>
              <a:rPr lang="es-PE" sz="2000" b="1" dirty="0"/>
              <a:t>Fuente: </a:t>
            </a:r>
            <a:r>
              <a:rPr lang="es-PE" sz="2000" dirty="0"/>
              <a:t>Reporte HIS o Informe Operacional de ITS y VIH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468435" y="1196752"/>
            <a:ext cx="7920880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3</a:t>
            </a:r>
            <a:r>
              <a:rPr lang="es-PE" b="1" dirty="0" smtClean="0"/>
              <a:t>: </a:t>
            </a:r>
            <a:r>
              <a:rPr lang="es-ES" b="1" dirty="0"/>
              <a:t>Personas con exposición no ocupacional al VIH reciben atención para la prevención de ITS y VIH (4396103)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12451" y="548680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599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9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844824"/>
            <a:ext cx="7620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r>
              <a:rPr lang="es-PE" dirty="0"/>
              <a:t>087 Persona (PPL) </a:t>
            </a:r>
            <a:r>
              <a:rPr lang="es-PE" dirty="0" smtClean="0"/>
              <a:t>atendida</a:t>
            </a:r>
            <a:endParaRPr lang="es-PE" dirty="0"/>
          </a:p>
          <a:p>
            <a:pPr marL="0" indent="0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PE" dirty="0"/>
              <a:t>Sumatoria de  personas atendidas y registradas con código U2652  Evaluación y entrega de resultados de VIH asociado a registro de tipo de población (PPL)</a:t>
            </a:r>
          </a:p>
          <a:p>
            <a:pPr marL="0" indent="0">
              <a:buNone/>
            </a:pPr>
            <a:r>
              <a:rPr lang="es-PE" b="1" dirty="0"/>
              <a:t>Fuente</a:t>
            </a:r>
            <a:r>
              <a:rPr lang="es-PE" dirty="0"/>
              <a:t>: </a:t>
            </a:r>
            <a:r>
              <a:rPr lang="es-PE" dirty="0" smtClean="0"/>
              <a:t>HIS</a:t>
            </a:r>
            <a:endParaRPr lang="es-PE" dirty="0"/>
          </a:p>
          <a:p>
            <a:pPr marL="0" indent="0">
              <a:buNone/>
            </a:pPr>
            <a:r>
              <a:rPr lang="es-PE" b="1" dirty="0"/>
              <a:t>Criterio de programación: </a:t>
            </a:r>
            <a:endParaRPr lang="es-PE" dirty="0"/>
          </a:p>
          <a:p>
            <a:r>
              <a:rPr lang="es-PE" dirty="0" smtClean="0"/>
              <a:t>25% </a:t>
            </a:r>
            <a:r>
              <a:rPr lang="es-PE" dirty="0"/>
              <a:t>de personas privadas de su </a:t>
            </a:r>
            <a:r>
              <a:rPr lang="es-PE" dirty="0" smtClean="0"/>
              <a:t>libertad reportadas el año anterior.</a:t>
            </a:r>
            <a:endParaRPr lang="es-PE" dirty="0"/>
          </a:p>
          <a:p>
            <a:pPr marL="0" indent="0">
              <a:buNone/>
            </a:pPr>
            <a:r>
              <a:rPr lang="es-PE" b="1" dirty="0"/>
              <a:t>Fuente: </a:t>
            </a:r>
            <a:r>
              <a:rPr lang="es-PE" dirty="0"/>
              <a:t>Reporte HIS o  Informe Operacional de ITS y VIH</a:t>
            </a:r>
          </a:p>
        </p:txBody>
      </p:sp>
      <p:sp>
        <p:nvSpPr>
          <p:cNvPr id="4" name="Proceso 4"/>
          <p:cNvSpPr/>
          <p:nvPr/>
        </p:nvSpPr>
        <p:spPr>
          <a:xfrm>
            <a:off x="467544" y="1191072"/>
            <a:ext cx="7992888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4: </a:t>
            </a:r>
            <a:r>
              <a:rPr lang="es-ES" b="1" dirty="0"/>
              <a:t>Población Privada de Libertad (PPL) reciben atención para la prevención de las ITS y VIH  (4396104</a:t>
            </a:r>
            <a:r>
              <a:rPr lang="es-ES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70388" y="47134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93454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1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060848"/>
            <a:ext cx="7620000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r>
              <a:rPr lang="es-PE" dirty="0"/>
              <a:t>087 Persona </a:t>
            </a:r>
            <a:r>
              <a:rPr lang="es-PE" dirty="0" smtClean="0"/>
              <a:t>atendida</a:t>
            </a:r>
            <a:endParaRPr lang="es-PE" dirty="0"/>
          </a:p>
          <a:p>
            <a:pPr marL="0" indent="0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PE" dirty="0"/>
              <a:t>Sumatoria de personas atendidas y registradas con código Z5781 Exposición Ocupacional a Agentes Biológicos, asociado al código Z5189 reciben Tratamiento Profiláctico para VIH por exposición a VIH </a:t>
            </a:r>
          </a:p>
          <a:p>
            <a:pPr marL="0" indent="0">
              <a:buNone/>
            </a:pPr>
            <a:r>
              <a:rPr lang="es-PE" b="1" dirty="0"/>
              <a:t>Criterio de Programación:</a:t>
            </a:r>
            <a:endParaRPr lang="es-PE" dirty="0"/>
          </a:p>
          <a:p>
            <a:r>
              <a:rPr lang="es-PE" dirty="0"/>
              <a:t>Programar  como mínimo el 100% de personas atendidas el año anterior por este motivo.</a:t>
            </a:r>
          </a:p>
          <a:p>
            <a:pPr marL="0" indent="0">
              <a:buNone/>
            </a:pPr>
            <a:r>
              <a:rPr lang="es-PE" b="1" dirty="0"/>
              <a:t>Fuente: </a:t>
            </a:r>
            <a:r>
              <a:rPr lang="es-PE" dirty="0"/>
              <a:t>Reporte HIS o Informe Operacional de ITS y VIH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467544" y="1268760"/>
            <a:ext cx="7128792" cy="792088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5</a:t>
            </a:r>
            <a:r>
              <a:rPr lang="es-PE" b="1" dirty="0" smtClean="0"/>
              <a:t>: </a:t>
            </a:r>
            <a:r>
              <a:rPr lang="es-ES" b="1" dirty="0"/>
              <a:t>Personas con exposición ocupacional al VIH y Hepatitis B reciben atención para la prevención de VIH y VHB (4396105) 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485839" y="548680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3043961)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DE ALTO RIESGO RECIBE INFORMACIÓN Y ATENCIÓN </a:t>
            </a:r>
            <a:r>
              <a:rPr lang="es-ES" sz="1600" b="1" dirty="0" smtClean="0"/>
              <a:t>PREVENTIVA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5723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redondeado 3"/>
          <p:cNvSpPr/>
          <p:nvPr/>
        </p:nvSpPr>
        <p:spPr>
          <a:xfrm>
            <a:off x="704815" y="1012465"/>
            <a:ext cx="768055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POBLACIÓN CON INFECCIONES DE TRANSMISIÓN SEXUAL RECIBEN TRATAMIENTO, SEGÚN GUÍAS CLÍNICAS  </a:t>
            </a:r>
            <a:r>
              <a:rPr lang="es-ES" sz="1600" b="1" dirty="0" smtClean="0"/>
              <a:t>(3043968</a:t>
            </a:r>
            <a:r>
              <a:rPr lang="es-ES" sz="1600" b="1" dirty="0"/>
              <a:t>)</a:t>
            </a:r>
            <a:endParaRPr lang="es-PE" sz="1600" dirty="0"/>
          </a:p>
        </p:txBody>
      </p:sp>
      <p:sp>
        <p:nvSpPr>
          <p:cNvPr id="6" name="Rectángulo 6"/>
          <p:cNvSpPr/>
          <p:nvPr/>
        </p:nvSpPr>
        <p:spPr>
          <a:xfrm>
            <a:off x="704815" y="2060848"/>
            <a:ext cx="7560840" cy="1531741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b="1" dirty="0" smtClean="0"/>
              <a:t>DEFINICIÓN OPERACIONAL</a:t>
            </a:r>
          </a:p>
          <a:p>
            <a:pPr algn="just"/>
            <a:endParaRPr lang="es-PE" sz="900" b="1" dirty="0"/>
          </a:p>
          <a:p>
            <a:pPr algn="just"/>
            <a:r>
              <a:rPr lang="es-PE" dirty="0" smtClean="0"/>
              <a:t>Atención a la población general </a:t>
            </a:r>
            <a:r>
              <a:rPr lang="es-PE" dirty="0"/>
              <a:t>(adultos, jóvenes y adolescentes) con una infección de transmisión sexual (ITS), con excepción de la infección por VIH. Consiste en el diagnóstico, tratamiento y seguimiento según norma técnica vigente. </a:t>
            </a:r>
            <a:endParaRPr lang="es-PE" b="1" dirty="0" smtClean="0"/>
          </a:p>
        </p:txBody>
      </p:sp>
      <p:sp>
        <p:nvSpPr>
          <p:cNvPr id="7" name="6 Rectángulo"/>
          <p:cNvSpPr/>
          <p:nvPr/>
        </p:nvSpPr>
        <p:spPr>
          <a:xfrm>
            <a:off x="704815" y="3737753"/>
            <a:ext cx="3882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Listado de Subfinalidades del producto</a:t>
            </a:r>
            <a:endParaRPr lang="es-PE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220260"/>
              </p:ext>
            </p:extLst>
          </p:nvPr>
        </p:nvGraphicFramePr>
        <p:xfrm>
          <a:off x="674156" y="4302382"/>
          <a:ext cx="7560840" cy="710794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005792"/>
                <a:gridCol w="6555048"/>
              </a:tblGrid>
              <a:tr h="355397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 smtClean="0">
                          <a:effectLst/>
                        </a:rPr>
                        <a:t>Código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 smtClean="0">
                          <a:effectLst/>
                        </a:rPr>
                        <a:t>Denominación </a:t>
                      </a:r>
                      <a:r>
                        <a:rPr lang="es-PE" sz="1000" spc="-30" dirty="0">
                          <a:effectLst/>
                        </a:rPr>
                        <a:t>de la subfinalidad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397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b="1" kern="1200" spc="-3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4396801</a:t>
                      </a:r>
                      <a:endParaRPr lang="es-PE" sz="1200" b="1" kern="1200" spc="-3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Población general con infección de transmisión sexual (ITS) que recibe tratamiento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707868" y="50131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b="1" dirty="0"/>
              <a:t>Unidad de medida del producto del producto:</a:t>
            </a:r>
            <a:endParaRPr lang="es-PE" dirty="0"/>
          </a:p>
          <a:p>
            <a:r>
              <a:rPr lang="es-PE" dirty="0"/>
              <a:t>394   Persona </a:t>
            </a:r>
            <a:r>
              <a:rPr lang="es-PE" dirty="0" smtClean="0"/>
              <a:t>tratada</a:t>
            </a:r>
            <a:endParaRPr lang="es-PE" dirty="0"/>
          </a:p>
        </p:txBody>
      </p:sp>
      <p:pic>
        <p:nvPicPr>
          <p:cNvPr id="10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54" y="316139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6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703567" y="657830"/>
            <a:ext cx="7612849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POBLACIÓN CON INFECCIONES DE TRANSMISIÓN SEXUAL RECIBEN TRATAMIENTO, SEGÚN GUÍAS CLÍNICAS  </a:t>
            </a:r>
            <a:r>
              <a:rPr lang="es-ES" sz="1600" b="1" dirty="0" smtClean="0"/>
              <a:t>(3043968</a:t>
            </a:r>
            <a:r>
              <a:rPr lang="es-ES" sz="1600" b="1" dirty="0"/>
              <a:t>)</a:t>
            </a:r>
            <a:endParaRPr lang="es-PE" sz="16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158420"/>
              </p:ext>
            </p:extLst>
          </p:nvPr>
        </p:nvGraphicFramePr>
        <p:xfrm>
          <a:off x="695221" y="2564904"/>
          <a:ext cx="7629540" cy="1044551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788057"/>
                <a:gridCol w="358276"/>
                <a:gridCol w="358276"/>
                <a:gridCol w="311875"/>
                <a:gridCol w="312637"/>
                <a:gridCol w="416849"/>
                <a:gridCol w="416849"/>
                <a:gridCol w="416849"/>
                <a:gridCol w="624512"/>
                <a:gridCol w="1412567"/>
                <a:gridCol w="1412567"/>
                <a:gridCol w="400113"/>
                <a:gridCol w="400113"/>
              </a:tblGrid>
              <a:tr h="277471">
                <a:tc rowSpan="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err="1">
                          <a:effectLst/>
                        </a:rPr>
                        <a:t>Subfina</a:t>
                      </a:r>
                      <a:r>
                        <a:rPr lang="es-PE" sz="1600" spc="-30" dirty="0">
                          <a:effectLst/>
                        </a:rPr>
                        <a:t> </a:t>
                      </a:r>
                      <a:r>
                        <a:rPr lang="es-PE" sz="1600" spc="-30" dirty="0" err="1">
                          <a:effectLst/>
                        </a:rPr>
                        <a:t>Lidades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 gridSpan="1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smtClean="0">
                          <a:effectLst/>
                        </a:rPr>
                        <a:t>Categoría </a:t>
                      </a:r>
                      <a:r>
                        <a:rPr lang="es-PE" sz="1600" spc="-30" dirty="0">
                          <a:effectLst/>
                        </a:rPr>
                        <a:t>d</a:t>
                      </a:r>
                      <a:r>
                        <a:rPr lang="es-PE" sz="1600" spc="-30" dirty="0" smtClean="0">
                          <a:effectLst/>
                        </a:rPr>
                        <a:t>e </a:t>
                      </a:r>
                      <a:r>
                        <a:rPr lang="es-PE" sz="1600" spc="-30" dirty="0">
                          <a:effectLst/>
                        </a:rPr>
                        <a:t>Establecimientos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57309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I-1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I-2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I-3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I-4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II-1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II-2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III-1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III-2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AISPED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Laboratorio referencial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Red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INS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</a:tr>
              <a:tr h="257309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4396801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 dirty="0">
                          <a:effectLst/>
                        </a:rPr>
                        <a:t>X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 dirty="0">
                          <a:effectLst/>
                        </a:rPr>
                        <a:t>X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>
                          <a:effectLst/>
                        </a:rPr>
                        <a:t>X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spc="-30" dirty="0">
                          <a:effectLst/>
                        </a:rPr>
                        <a:t>X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10795" marB="6985"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321537"/>
              </p:ext>
            </p:extLst>
          </p:nvPr>
        </p:nvGraphicFramePr>
        <p:xfrm>
          <a:off x="753770" y="4725144"/>
          <a:ext cx="7560840" cy="74168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795599"/>
                <a:gridCol w="4217465"/>
                <a:gridCol w="1547776"/>
              </a:tblGrid>
              <a:tr h="19304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>
                          <a:effectLst/>
                        </a:rPr>
                        <a:t>Indicador</a:t>
                      </a:r>
                      <a:endParaRPr lang="es-P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>
                          <a:effectLst/>
                        </a:rPr>
                        <a:t>Fuente de información verificable</a:t>
                      </a:r>
                      <a:endParaRPr lang="es-P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>
                          <a:effectLst/>
                        </a:rPr>
                        <a:t>Categorías</a:t>
                      </a:r>
                      <a:endParaRPr lang="es-PE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1879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>
                          <a:effectLst/>
                        </a:rPr>
                        <a:t>Porcentaje de personas con ITS tratadas</a:t>
                      </a:r>
                      <a:endParaRPr lang="es-PE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>
                          <a:effectLst/>
                        </a:rPr>
                        <a:t>Reporte HIS</a:t>
                      </a:r>
                      <a:endParaRPr lang="es-PE" sz="1200" dirty="0">
                        <a:effectLst/>
                      </a:endParaRPr>
                    </a:p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>
                          <a:effectLst/>
                        </a:rPr>
                        <a:t>Alternativo: Hoja de Monitoreo de </a:t>
                      </a:r>
                      <a:r>
                        <a:rPr lang="es-PE" sz="120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de la ITS/VIH/HB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200" spc="-30" dirty="0">
                          <a:effectLst/>
                        </a:rPr>
                        <a:t>Aplica a todas las categorías incluidas AISPED</a:t>
                      </a:r>
                      <a:endParaRPr lang="es-PE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13872" y="1556792"/>
            <a:ext cx="774656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Meta física del producto es igual  a la meta física de la subfinalidad, excluye lo estimado  en laboratorios, red e INS.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749392" y="1278052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altLang="es-PE" b="1" dirty="0">
                <a:latin typeface="Arial" pitchFamily="34" charset="0"/>
                <a:ea typeface="Calibri" pitchFamily="34" charset="0"/>
                <a:cs typeface="Arial" pitchFamily="34" charset="0"/>
              </a:rPr>
              <a:t>Subfinalidades que determinan la meta física del producto</a:t>
            </a:r>
            <a:endParaRPr lang="es-PE" dirty="0"/>
          </a:p>
        </p:txBody>
      </p:sp>
      <p:sp>
        <p:nvSpPr>
          <p:cNvPr id="9" name="8 Rectángulo"/>
          <p:cNvSpPr/>
          <p:nvPr/>
        </p:nvSpPr>
        <p:spPr>
          <a:xfrm>
            <a:off x="688580" y="3975603"/>
            <a:ext cx="63784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s-PE" b="1" dirty="0">
                <a:latin typeface="Arial" pitchFamily="34" charset="0"/>
                <a:ea typeface="Calibri" pitchFamily="34" charset="0"/>
                <a:cs typeface="Arial" pitchFamily="34" charset="0"/>
              </a:rPr>
              <a:t>Indicador de Producción física del Producto</a:t>
            </a:r>
            <a:endParaRPr lang="es-PE" altLang="es-PE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1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785921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200" b="1" dirty="0"/>
              <a:t>Unidad de medida </a:t>
            </a:r>
            <a:endParaRPr lang="es-PE" sz="1200" dirty="0"/>
          </a:p>
          <a:p>
            <a:pPr marL="0" indent="0">
              <a:buNone/>
            </a:pPr>
            <a:r>
              <a:rPr lang="es-PE" sz="1200" dirty="0"/>
              <a:t>394   Persona tratada </a:t>
            </a:r>
          </a:p>
          <a:p>
            <a:pPr marL="0" indent="0">
              <a:buNone/>
            </a:pPr>
            <a:endParaRPr lang="es-PE" sz="800" b="1" dirty="0" smtClean="0"/>
          </a:p>
          <a:p>
            <a:pPr marL="0" indent="0">
              <a:buNone/>
            </a:pPr>
            <a:r>
              <a:rPr lang="es-PE" sz="1200" b="1" dirty="0" smtClean="0"/>
              <a:t>Criterio </a:t>
            </a:r>
            <a:r>
              <a:rPr lang="es-PE" sz="1200" b="1" dirty="0"/>
              <a:t>y fuente para determinar avance de la meta física</a:t>
            </a:r>
            <a:endParaRPr lang="es-PE" sz="1200" dirty="0"/>
          </a:p>
          <a:p>
            <a:r>
              <a:rPr lang="es-ES" sz="1200" dirty="0"/>
              <a:t>Sumatoria de  personas atendidas y registradas con los diagnósticos listados a continuación:</a:t>
            </a:r>
            <a:endParaRPr lang="es-PE" sz="1200" dirty="0"/>
          </a:p>
          <a:p>
            <a:pPr lvl="0"/>
            <a:r>
              <a:rPr lang="es-ES" sz="1200" dirty="0"/>
              <a:t>A515.Sífilis precoz, latente y demás modalidades de </a:t>
            </a:r>
            <a:r>
              <a:rPr lang="es-ES" sz="1200" dirty="0" smtClean="0"/>
              <a:t>sífilis</a:t>
            </a:r>
            <a:endParaRPr lang="es-PE" sz="1200" dirty="0"/>
          </a:p>
          <a:p>
            <a:pPr lvl="0"/>
            <a:r>
              <a:rPr lang="es-ES" sz="1200" dirty="0"/>
              <a:t>A 54. Infección gonocócica y demás clasificaciones de gonorrea</a:t>
            </a:r>
            <a:endParaRPr lang="es-PE" sz="1200" dirty="0"/>
          </a:p>
          <a:p>
            <a:pPr lvl="0"/>
            <a:r>
              <a:rPr lang="es-ES" sz="1200" dirty="0"/>
              <a:t>A55. Linfogranuloma (venéreo) por clamidias y sus demás clasificaciones</a:t>
            </a:r>
            <a:endParaRPr lang="es-PE" sz="1200" dirty="0"/>
          </a:p>
          <a:p>
            <a:pPr lvl="0"/>
            <a:r>
              <a:rPr lang="es-ES" sz="1200" dirty="0"/>
              <a:t>A57. Chancro blando</a:t>
            </a:r>
            <a:endParaRPr lang="es-PE" sz="1200" dirty="0"/>
          </a:p>
          <a:p>
            <a:pPr lvl="0"/>
            <a:r>
              <a:rPr lang="es-ES" sz="1200" dirty="0"/>
              <a:t>A58. Granuloma inguinal</a:t>
            </a:r>
            <a:endParaRPr lang="es-PE" sz="1200" dirty="0"/>
          </a:p>
          <a:p>
            <a:pPr lvl="0"/>
            <a:r>
              <a:rPr lang="es-ES" sz="1200" dirty="0"/>
              <a:t>A59.  </a:t>
            </a:r>
            <a:r>
              <a:rPr lang="es-ES" sz="1200" dirty="0" err="1"/>
              <a:t>Tricomoniasis</a:t>
            </a:r>
            <a:r>
              <a:rPr lang="es-ES" sz="1200" dirty="0"/>
              <a:t> y sus </a:t>
            </a:r>
            <a:r>
              <a:rPr lang="es-ES" sz="1200" dirty="0" smtClean="0"/>
              <a:t>clasificaciones </a:t>
            </a:r>
            <a:endParaRPr lang="es-PE" sz="1200" dirty="0"/>
          </a:p>
          <a:p>
            <a:pPr lvl="0"/>
            <a:r>
              <a:rPr lang="es-ES" sz="1200" dirty="0"/>
              <a:t>A63. Otras enfermedades de transmisión predominantemente sexual, no clasificadas en otra parte. Y sus clasificaciones</a:t>
            </a:r>
            <a:endParaRPr lang="es-PE" sz="1200" dirty="0"/>
          </a:p>
          <a:p>
            <a:pPr lvl="0"/>
            <a:r>
              <a:rPr lang="es-ES" sz="1200" dirty="0"/>
              <a:t>A64X1  Síndrome de Bubón Inguinal</a:t>
            </a:r>
            <a:endParaRPr lang="es-PE" sz="1200" dirty="0"/>
          </a:p>
          <a:p>
            <a:pPr lvl="0"/>
            <a:r>
              <a:rPr lang="es-ES" sz="1200" dirty="0"/>
              <a:t>A64X4  Síndrome de úlcera genital</a:t>
            </a:r>
            <a:endParaRPr lang="es-PE" sz="1200" dirty="0"/>
          </a:p>
          <a:p>
            <a:pPr lvl="0"/>
            <a:r>
              <a:rPr lang="es-ES" sz="1200" dirty="0"/>
              <a:t>A64X5  Síndrome de dolor abdominal bajo</a:t>
            </a:r>
            <a:endParaRPr lang="es-PE" sz="1200" dirty="0"/>
          </a:p>
          <a:p>
            <a:pPr lvl="0"/>
            <a:r>
              <a:rPr lang="es-ES" sz="1200" dirty="0"/>
              <a:t>A64X6  Síndrome de descarga uretral</a:t>
            </a:r>
            <a:endParaRPr lang="es-PE" sz="1200" dirty="0"/>
          </a:p>
          <a:p>
            <a:pPr lvl="0"/>
            <a:r>
              <a:rPr lang="es-ES" sz="1200" dirty="0"/>
              <a:t>A64X9  Síndrome</a:t>
            </a:r>
            <a:r>
              <a:rPr lang="es-PE" sz="1200" dirty="0"/>
              <a:t> de flujo </a:t>
            </a:r>
            <a:r>
              <a:rPr lang="es-PE" sz="1200" dirty="0" smtClean="0"/>
              <a:t>vaginal</a:t>
            </a:r>
            <a:endParaRPr lang="es-PE" sz="1200" b="1" dirty="0" smtClean="0"/>
          </a:p>
          <a:p>
            <a:pPr marL="0" indent="0">
              <a:buNone/>
            </a:pPr>
            <a:r>
              <a:rPr lang="es-PE" sz="1200" b="1" dirty="0" smtClean="0"/>
              <a:t>Fuente</a:t>
            </a:r>
            <a:r>
              <a:rPr lang="es-PE" sz="1200" b="1" dirty="0"/>
              <a:t>: </a:t>
            </a:r>
            <a:r>
              <a:rPr lang="es-PE" sz="1200" dirty="0"/>
              <a:t>HIS</a:t>
            </a:r>
            <a:r>
              <a:rPr lang="es-PE" sz="1200" dirty="0" smtClean="0"/>
              <a:t>.</a:t>
            </a:r>
          </a:p>
          <a:p>
            <a:pPr marL="0" indent="0">
              <a:buNone/>
            </a:pPr>
            <a:endParaRPr lang="es-PE" sz="800" dirty="0"/>
          </a:p>
          <a:p>
            <a:pPr marL="0" indent="0">
              <a:buNone/>
            </a:pPr>
            <a:r>
              <a:rPr lang="es-PE" sz="1200" b="1" dirty="0"/>
              <a:t>Criterios de programación</a:t>
            </a:r>
            <a:r>
              <a:rPr lang="es-PE" sz="1200" dirty="0"/>
              <a:t>:</a:t>
            </a:r>
          </a:p>
          <a:p>
            <a:r>
              <a:rPr lang="es-PE" sz="1200" dirty="0"/>
              <a:t>25% adicional de los casos de ITS atendidos el año anterior</a:t>
            </a:r>
          </a:p>
          <a:p>
            <a:pPr marL="0" indent="0">
              <a:buNone/>
            </a:pPr>
            <a:r>
              <a:rPr lang="es-PE" sz="1200" b="1" dirty="0"/>
              <a:t>Fuente: </a:t>
            </a:r>
            <a:r>
              <a:rPr lang="es-PE" sz="1200" dirty="0"/>
              <a:t>Reporte HIS del año anterior o informe operacional de ITS y VIH</a:t>
            </a:r>
          </a:p>
          <a:p>
            <a:pPr marL="0" indent="0">
              <a:buNone/>
            </a:pPr>
            <a:endParaRPr lang="es-PE" sz="1200" dirty="0"/>
          </a:p>
        </p:txBody>
      </p:sp>
      <p:sp>
        <p:nvSpPr>
          <p:cNvPr id="4" name="Proceso 4"/>
          <p:cNvSpPr/>
          <p:nvPr/>
        </p:nvSpPr>
        <p:spPr>
          <a:xfrm>
            <a:off x="496423" y="1268760"/>
            <a:ext cx="7992888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1: </a:t>
            </a:r>
            <a:r>
              <a:rPr lang="es-ES" b="1" dirty="0"/>
              <a:t>Población general con infección de transmisión sexual (ITS) que recibe  tratamiento (4396801</a:t>
            </a:r>
            <a:r>
              <a:rPr lang="es-ES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496423" y="62068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POBLACIÓN CON INFECCIONES DE TRANSMISIÓN SEXUAL RECIBEN TRATAMIENTO, SEGÚN GUÍAS CLÍNICAS  (3043968)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0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83568" y="62068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</a:t>
            </a:r>
            <a:r>
              <a:rPr lang="es-ES" sz="1600" b="1" dirty="0" smtClean="0"/>
              <a:t>3043969)</a:t>
            </a:r>
            <a:r>
              <a:rPr lang="es-PE" sz="1200" dirty="0" smtClean="0"/>
              <a:t> </a:t>
            </a:r>
            <a:r>
              <a:rPr lang="es-ES" sz="1600" b="1" dirty="0" smtClean="0"/>
              <a:t>PERSONAS </a:t>
            </a:r>
            <a:r>
              <a:rPr lang="es-ES" sz="1600" b="1" dirty="0"/>
              <a:t>DIAGNOSTICADAS CON VIH/SIDA QUE ACUDEN A LOS SERVICIOS Y RECIBEN ATENCIÓN </a:t>
            </a:r>
            <a:r>
              <a:rPr lang="es-ES" sz="1600" b="1" dirty="0" smtClean="0"/>
              <a:t>INTEGRAL</a:t>
            </a:r>
            <a:endParaRPr lang="es-PE" sz="1200" dirty="0"/>
          </a:p>
        </p:txBody>
      </p:sp>
      <p:sp>
        <p:nvSpPr>
          <p:cNvPr id="5" name="Rectángulo 6"/>
          <p:cNvSpPr/>
          <p:nvPr/>
        </p:nvSpPr>
        <p:spPr>
          <a:xfrm>
            <a:off x="678454" y="1393714"/>
            <a:ext cx="7560840" cy="2179813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b="1" dirty="0" smtClean="0"/>
              <a:t>DEFINICIÓN OPERACIONAL</a:t>
            </a:r>
          </a:p>
          <a:p>
            <a:pPr algn="just"/>
            <a:endParaRPr lang="es-PE" sz="900" b="1" dirty="0" smtClean="0"/>
          </a:p>
          <a:p>
            <a:pPr algn="just"/>
            <a:r>
              <a:rPr lang="es-ES" dirty="0" smtClean="0"/>
              <a:t>Es </a:t>
            </a:r>
            <a:r>
              <a:rPr lang="es-ES" dirty="0"/>
              <a:t>la atención integral a la población (adultos, jóvenes, adolescentes y niños), que tiene diagnóstico confirmado de infección por VIH, realizado por un equipo multidisciplinario de salud o equipo básico según nivel de atención. Se realiza en establecimientos con servicio para el manejo con </a:t>
            </a:r>
            <a:r>
              <a:rPr lang="es-ES" dirty="0" smtClean="0"/>
              <a:t>TARGA.</a:t>
            </a:r>
            <a:endParaRPr lang="es-PE" dirty="0"/>
          </a:p>
          <a:p>
            <a:pPr algn="just"/>
            <a:endParaRPr lang="es-PE" sz="900" b="1" dirty="0"/>
          </a:p>
        </p:txBody>
      </p:sp>
      <p:sp>
        <p:nvSpPr>
          <p:cNvPr id="6" name="5 Rectángulo"/>
          <p:cNvSpPr/>
          <p:nvPr/>
        </p:nvSpPr>
        <p:spPr>
          <a:xfrm>
            <a:off x="678454" y="3613666"/>
            <a:ext cx="3882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Listado de Subfinalidades del producto</a:t>
            </a:r>
            <a:endParaRPr lang="es-PE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179303"/>
              </p:ext>
            </p:extLst>
          </p:nvPr>
        </p:nvGraphicFramePr>
        <p:xfrm>
          <a:off x="750640" y="4242787"/>
          <a:ext cx="7492957" cy="741045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019091"/>
                <a:gridCol w="6473866"/>
              </a:tblGrid>
              <a:tr h="20510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smtClean="0">
                          <a:effectLst/>
                        </a:rPr>
                        <a:t>Código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smtClean="0">
                          <a:effectLst/>
                        </a:rPr>
                        <a:t>Denominación </a:t>
                      </a:r>
                      <a:r>
                        <a:rPr lang="es-PE" sz="1400" spc="-30" dirty="0">
                          <a:effectLst/>
                        </a:rPr>
                        <a:t>de la subfinalidad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06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4396901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Niños y adolescentes con diagnóstico confirmado de VIH reciben atención integral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162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4396902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Adultos y jóvenes con diagnostico confirmado de VIH reciben atención integral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755576" y="5013176"/>
            <a:ext cx="32749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 smtClean="0"/>
              <a:t>Unidad de medida del producto:</a:t>
            </a:r>
          </a:p>
          <a:p>
            <a:r>
              <a:rPr lang="es-PE" dirty="0" smtClean="0"/>
              <a:t>087 Persona atendida</a:t>
            </a:r>
            <a:endParaRPr lang="es-PE" dirty="0"/>
          </a:p>
        </p:txBody>
      </p:sp>
      <p:pic>
        <p:nvPicPr>
          <p:cNvPr id="9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20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7620000" cy="940966"/>
          </a:xfrm>
        </p:spPr>
        <p:txBody>
          <a:bodyPr/>
          <a:lstStyle/>
          <a:p>
            <a:r>
              <a:rPr lang="es-PE" sz="3600" b="1" dirty="0" smtClean="0"/>
              <a:t>ESTRUCTURA FUNCIONAL 2017</a:t>
            </a:r>
            <a:endParaRPr lang="es-PE" sz="36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82355"/>
              </p:ext>
            </p:extLst>
          </p:nvPr>
        </p:nvGraphicFramePr>
        <p:xfrm>
          <a:off x="899592" y="1449607"/>
          <a:ext cx="7272808" cy="502033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2632063"/>
                <a:gridCol w="2770594"/>
                <a:gridCol w="1870151"/>
              </a:tblGrid>
              <a:tr h="311480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ACCIONES COMUNES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MONITOREO, SUPERVISION, EVALUACION Y CONTROL DE VIH/SIDA - TUBERCULOSIS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INFORME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290311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ACCIONES COMUNES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DESARROLLO DE NORMAS Y GUIAS TECNICAS VIH/SIDA Y TUBERCULOSIS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NORMA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32288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 dirty="0">
                          <a:effectLst/>
                        </a:rPr>
                        <a:t>POBLACION CON DIAGNOSTICO DE HEPATITIS B CRONICA QUE ACUDE A LOS SERVICIOS DE SALUD RECIBE ATENCION INTEGRAL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BRINDAR A PERSONAS CON DIAGNOSTICO DE HEPATITIS B CRONICA ATENCION INTEGRAL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TRATADA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349620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FAMILIA CON PRACTICAS SALUDABLES PARA LA PREVENCION DE VIH/SIDA Y TUBERCULOSIS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PROMOVER EN LAS FAMILIA PRACTICAS SALUDABLES PARA LA PREVENCION DE VIH/SIDA Y TUBERCULOSIS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FAMILIA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324192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FAMILIA CON PRACTICAS SALUDABLES PARA LA PREVENCION DE VIH/SIDA Y TUBERCULOSIS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ACCIONES DE LOS MUNICIPIOS PARA LA PREVENCION DE VIH/SIDA Y TUBERCULOSIS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FAMILIA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83112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POBLACION INFORMADA SOBRE USO CORRECTO DE CONDON PARA PREVENCION DE INFECCIONES DE TRANSMISION SEXUAL Y VIH/SIDA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MEJORAR EN POBLACION INFORMADA EL USO CORRECTO DE CONDON PARA PREVENCION DE INFECCIONES DE TRANSMISION SEXUAL Y VIH/SIDA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INFORMADA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05895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 dirty="0">
                          <a:effectLst/>
                        </a:rPr>
                        <a:t>ADULTOS Y JOVENES RECIBEN CONSEJERIA Y TAMIZAJE PARA INFECCIONES DE TRANSMISION SEXUAL Y VIH/SIDA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ENTREGAR A ADULTOS Y JOVENES VARONES CONSEJERIA Y TAMIZAJE PARA ITS Y VIH/SIDA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INFORMADA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13187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POBLACION ADOLESCENTE INFORMADA SOBRE INFECCIONES DE TRANSMISION SEXUAL y VIH/SIDA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ENTREGAR A POBLACION ADOLESCENTE INFORMACION SOBRE INFECCIONES DE TRANSMISION SEXUAL Y VIH/SIDA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CAPACITADA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349620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>
                          <a:effectLst/>
                        </a:rPr>
                        <a:t>POBLACION DE ALTO RIESGO RECIBE INFORMACION Y ATENCION PREVENTIVA</a:t>
                      </a:r>
                      <a:endParaRPr lang="es-PE" sz="9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BRINDAR INFORMACION Y ATENCION PREVENTIVA A POBLACION DE ALTO RIESGO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TRATADA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05895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>
                          <a:effectLst/>
                        </a:rPr>
                        <a:t>POBLACION CON INFECCIONES DE TRANSMISION SEXUAL RECIBEN TRATAMIENTO SEGUN GUIA CLINICAS</a:t>
                      </a:r>
                      <a:endParaRPr lang="es-PE" sz="9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BRINDAR A POBLACION CON INFECCIONES DE TRANSMISION SEXUAL TRATAMIENTO SEGUN GUIA CLINICAS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ATENDIDA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05895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>
                          <a:effectLst/>
                        </a:rPr>
                        <a:t>PERSONAS DIAGNOSTICADAS CON VIH/SIDA QUE ACUDEN A LOS SERVICIOS Y RECIBEN ATENCION INTEGRAL</a:t>
                      </a:r>
                      <a:endParaRPr lang="es-PE" sz="9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BRINDAR ATENCION INTEGRAL A PERSONAS CON DIAGNOSTICO DE VIH QUE ACUDEN A LOS SERVICIOS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ATENDIDA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355976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>
                          <a:effectLst/>
                        </a:rPr>
                        <a:t>MUJERES GESTANTES REACTIVAS Y NIÑOS EXPUESTOS AL VIH/SIDA RECIBEN TRATAMIENTO OPORTUNO</a:t>
                      </a:r>
                      <a:endParaRPr lang="es-PE" sz="900" b="1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BRINDAR TRATAMIENTO OPORTUNO A MUJERES GESTANTES REACTIVAS Y NIÑOS EXPUESTOS AL VIH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PERSONA ATENDIDA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  <a:tr h="457684"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b="1" u="none" strike="noStrike" dirty="0">
                          <a:effectLst/>
                        </a:rPr>
                        <a:t>MUJERES GESTANTES REACTIVAS A SIFILIS Y SUS CONTACTOS Y RECIEN NACIDOS EXPUESTOS RECIBEN TRATAMIENTO OPORTUNO</a:t>
                      </a:r>
                      <a:endParaRPr lang="es-PE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>
                          <a:effectLst/>
                        </a:rPr>
                        <a:t>BRINDAR TRATAMIENTO OPORTUNO A MUJERES GESTANTES REACTIVAS A SIFILIS Y SUS CONTACTOS Y RECIEN NACIDOS EXPUESTOS</a:t>
                      </a:r>
                      <a:endParaRPr lang="es-PE" sz="9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PE" sz="900" u="none" strike="noStrike" dirty="0">
                          <a:effectLst/>
                        </a:rPr>
                        <a:t>GESTANTE ATENDIDA</a:t>
                      </a:r>
                      <a:endParaRPr lang="es-PE" sz="9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6141" marR="6141" marT="6141" marB="0" anchor="b"/>
                </a:tc>
              </a:tr>
            </a:tbl>
          </a:graphicData>
        </a:graphic>
      </p:graphicFrame>
      <p:pic>
        <p:nvPicPr>
          <p:cNvPr id="5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59" y="188640"/>
            <a:ext cx="3240360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1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17938"/>
              </p:ext>
            </p:extLst>
          </p:nvPr>
        </p:nvGraphicFramePr>
        <p:xfrm>
          <a:off x="827582" y="2420888"/>
          <a:ext cx="7272809" cy="1189003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988387"/>
                <a:gridCol w="448308"/>
                <a:gridCol w="448308"/>
                <a:gridCol w="448308"/>
                <a:gridCol w="448308"/>
                <a:gridCol w="474295"/>
                <a:gridCol w="474295"/>
                <a:gridCol w="448308"/>
                <a:gridCol w="674084"/>
                <a:gridCol w="785349"/>
                <a:gridCol w="785349"/>
                <a:gridCol w="470236"/>
                <a:gridCol w="379274"/>
              </a:tblGrid>
              <a:tr h="262842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 err="1">
                          <a:effectLst/>
                        </a:rPr>
                        <a:t>Subfina</a:t>
                      </a:r>
                      <a:r>
                        <a:rPr lang="es-PE" sz="1400" dirty="0">
                          <a:effectLst/>
                        </a:rPr>
                        <a:t> </a:t>
                      </a:r>
                      <a:r>
                        <a:rPr lang="es-PE" sz="1400" dirty="0" err="1">
                          <a:effectLst/>
                        </a:rPr>
                        <a:t>lidades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1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Categoria de establecimientos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69891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I-2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I-3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I-4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AISPED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DIRESA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RED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INS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7813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4396901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X</a:t>
                      </a:r>
                      <a:endParaRPr lang="es-P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X</a:t>
                      </a:r>
                      <a:endParaRPr lang="es-P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>
                          <a:effectLst/>
                        </a:rPr>
                        <a:t>X</a:t>
                      </a:r>
                      <a:endParaRPr lang="es-PE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>
                          <a:effectLst/>
                        </a:rPr>
                        <a:t>X</a:t>
                      </a:r>
                      <a:endParaRPr lang="es-PE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  <a:tr h="27813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4396902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X</a:t>
                      </a:r>
                      <a:endParaRPr lang="es-P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X</a:t>
                      </a:r>
                      <a:endParaRPr lang="es-P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X</a:t>
                      </a:r>
                      <a:endParaRPr lang="es-P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X</a:t>
                      </a:r>
                      <a:endParaRPr lang="es-PE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204477"/>
              </p:ext>
            </p:extLst>
          </p:nvPr>
        </p:nvGraphicFramePr>
        <p:xfrm>
          <a:off x="827584" y="4653136"/>
          <a:ext cx="7344816" cy="1038225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375731"/>
                <a:gridCol w="2520813"/>
                <a:gridCol w="2448272"/>
              </a:tblGrid>
              <a:tr h="39814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Indicador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Fuente de información verificable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 quienes aplica el Indicador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4515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1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Porcentaje de personas (niños, adolescentes y adultos) que reciben </a:t>
                      </a:r>
                      <a:r>
                        <a:rPr lang="es-PE" sz="1400" spc="-30" dirty="0">
                          <a:effectLst/>
                        </a:rPr>
                        <a:t>TARGA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Hoja de Monitoreo TARGA y DGE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Aplica a todas las categorías incluidas AISPED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711346" y="1700808"/>
            <a:ext cx="77768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Meta física del producto es igual  a la sumatoria de todas las subfinalidades.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ángulo redondeado 3"/>
          <p:cNvSpPr/>
          <p:nvPr/>
        </p:nvSpPr>
        <p:spPr>
          <a:xfrm>
            <a:off x="699800" y="620688"/>
            <a:ext cx="761661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</a:t>
            </a:r>
            <a:r>
              <a:rPr lang="es-ES" sz="1600" b="1" dirty="0" smtClean="0"/>
              <a:t>3043969)</a:t>
            </a:r>
            <a:r>
              <a:rPr lang="es-PE" sz="1200" dirty="0" smtClean="0"/>
              <a:t> </a:t>
            </a:r>
            <a:r>
              <a:rPr lang="es-ES" sz="1600" b="1" dirty="0" smtClean="0"/>
              <a:t>PERSONAS </a:t>
            </a:r>
            <a:r>
              <a:rPr lang="es-ES" sz="1600" b="1" dirty="0"/>
              <a:t>DIAGNOSTICADAS CON VIH/SIDA QUE ACUDEN A LOS SERVICIOS Y RECIBEN ATENCIÓN </a:t>
            </a:r>
            <a:r>
              <a:rPr lang="es-ES" sz="1600" b="1" dirty="0" smtClean="0"/>
              <a:t>INTEGRAL</a:t>
            </a:r>
            <a:endParaRPr lang="es-PE" sz="1200" dirty="0"/>
          </a:p>
        </p:txBody>
      </p:sp>
      <p:sp>
        <p:nvSpPr>
          <p:cNvPr id="8" name="7 Rectángulo"/>
          <p:cNvSpPr/>
          <p:nvPr/>
        </p:nvSpPr>
        <p:spPr>
          <a:xfrm>
            <a:off x="899592" y="400506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altLang="es-PE" b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Indicador de producción física de producto</a:t>
            </a:r>
            <a:r>
              <a:rPr lang="es-PE" altLang="es-PE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lang="es-PE" altLang="es-P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11346" y="1309509"/>
            <a:ext cx="77537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PE" altLang="es-PE" b="1" dirty="0">
                <a:latin typeface="Arial" pitchFamily="34" charset="0"/>
                <a:ea typeface="Calibri" pitchFamily="34" charset="0"/>
                <a:cs typeface="Times New Roman" pitchFamily="18" charset="0"/>
              </a:rPr>
              <a:t>Subfinalidades que determinan la meta física del producto:</a:t>
            </a:r>
            <a:endParaRPr lang="es-PE" altLang="es-PE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7620000" cy="4627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087 Persona </a:t>
            </a:r>
            <a:r>
              <a:rPr lang="es-PE" dirty="0" smtClean="0"/>
              <a:t>atendida</a:t>
            </a:r>
            <a:endParaRPr lang="es-PE" dirty="0"/>
          </a:p>
          <a:p>
            <a:pPr marL="0" indent="0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PE" dirty="0"/>
              <a:t>Sumatoria de todo niño y adolescente (0 – 17 años) atendido con diagnóstico de Z21X1 Infección por VIH sin SIDA y B24X  SIDA</a:t>
            </a:r>
          </a:p>
          <a:p>
            <a:pPr marL="0" indent="0">
              <a:buNone/>
            </a:pPr>
            <a:r>
              <a:rPr lang="es-PE" b="1" dirty="0" smtClean="0"/>
              <a:t>Fuente</a:t>
            </a:r>
            <a:r>
              <a:rPr lang="es-PE" b="1" dirty="0"/>
              <a:t>:</a:t>
            </a:r>
            <a:r>
              <a:rPr lang="es-PE" dirty="0"/>
              <a:t> </a:t>
            </a:r>
            <a:r>
              <a:rPr lang="es-PE" dirty="0" smtClean="0"/>
              <a:t>HIS</a:t>
            </a:r>
          </a:p>
          <a:p>
            <a:pPr marL="0" indent="0">
              <a:buNone/>
            </a:pPr>
            <a:r>
              <a:rPr lang="es-PE" b="1" dirty="0" smtClean="0"/>
              <a:t>Criterios </a:t>
            </a:r>
            <a:r>
              <a:rPr lang="es-PE" b="1" dirty="0"/>
              <a:t>de programación:</a:t>
            </a:r>
            <a:r>
              <a:rPr lang="es-PE" dirty="0"/>
              <a:t> </a:t>
            </a:r>
          </a:p>
          <a:p>
            <a:r>
              <a:rPr lang="es-PE" dirty="0"/>
              <a:t>Programar el 100% de niños y adolescentes (0 a 17 años) atendidos el año anterior.</a:t>
            </a:r>
          </a:p>
          <a:p>
            <a:pPr marL="0" indent="0">
              <a:buNone/>
            </a:pPr>
            <a:r>
              <a:rPr lang="es-PE" b="1" dirty="0" smtClean="0"/>
              <a:t>Fuente</a:t>
            </a:r>
            <a:r>
              <a:rPr lang="es-PE" b="1" dirty="0"/>
              <a:t>:</a:t>
            </a:r>
            <a:r>
              <a:rPr lang="es-PE" dirty="0"/>
              <a:t> Reporte HIS del año anterior o informe operacional de ITS y VIH</a:t>
            </a:r>
          </a:p>
          <a:p>
            <a:endParaRPr lang="es-PE" dirty="0"/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371313" y="1196752"/>
            <a:ext cx="7992888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1: </a:t>
            </a:r>
            <a:r>
              <a:rPr lang="es-ES" b="1" dirty="0"/>
              <a:t>Niños y adolescentes con diagnóstico confirmado de VIH reciben atención integral (4396901</a:t>
            </a:r>
            <a:r>
              <a:rPr lang="es-ES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587337" y="548680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(3043969)</a:t>
            </a:r>
            <a:r>
              <a:rPr lang="es-PE" sz="1200" dirty="0"/>
              <a:t> </a:t>
            </a:r>
            <a:r>
              <a:rPr lang="es-ES" sz="1600" b="1" dirty="0"/>
              <a:t>PERSONAS DIAGNOSTICADAS CON VIH/SIDA QUE ACUDEN A LOS SERVICIOS Y RECIBEN ATENCIÓN INTEGRAL</a:t>
            </a:r>
            <a:endParaRPr lang="es-PE" sz="12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48432" y="2492896"/>
            <a:ext cx="763284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b="1" dirty="0"/>
              <a:t>Unidad de medida </a:t>
            </a:r>
            <a:endParaRPr lang="es-PE" dirty="0"/>
          </a:p>
          <a:p>
            <a:pPr marL="342900" indent="-342900">
              <a:buAutoNum type="arabicPlain" startAt="87"/>
            </a:pPr>
            <a:r>
              <a:rPr lang="es-PE" dirty="0" smtClean="0"/>
              <a:t>Persona  </a:t>
            </a:r>
            <a:r>
              <a:rPr lang="es-PE" dirty="0"/>
              <a:t>Atendida</a:t>
            </a:r>
            <a:r>
              <a:rPr lang="es-PE" dirty="0" smtClean="0"/>
              <a:t>.</a:t>
            </a:r>
          </a:p>
          <a:p>
            <a:pPr marL="342900" indent="-342900">
              <a:buAutoNum type="arabicPlain" startAt="87"/>
            </a:pPr>
            <a:endParaRPr lang="es-PE" dirty="0"/>
          </a:p>
          <a:p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ES" dirty="0"/>
              <a:t>Sumatoria de toda persona mayor a 18 años atendido, con diagnostico de </a:t>
            </a:r>
            <a:r>
              <a:rPr lang="es-PE" dirty="0"/>
              <a:t>Z21X1  Infección por VIH sin SIDA y B24X  SIDA.</a:t>
            </a:r>
          </a:p>
          <a:p>
            <a:r>
              <a:rPr lang="es-PE" b="1" dirty="0"/>
              <a:t>Fuente:</a:t>
            </a:r>
            <a:r>
              <a:rPr lang="es-PE" dirty="0"/>
              <a:t> </a:t>
            </a:r>
            <a:r>
              <a:rPr lang="es-PE" dirty="0" smtClean="0"/>
              <a:t>HIS</a:t>
            </a:r>
          </a:p>
          <a:p>
            <a:endParaRPr lang="es-PE" dirty="0"/>
          </a:p>
          <a:p>
            <a:r>
              <a:rPr lang="es-PE" b="1" dirty="0"/>
              <a:t>Criterios de programación</a:t>
            </a:r>
            <a:r>
              <a:rPr lang="es-PE" dirty="0"/>
              <a:t>:</a:t>
            </a:r>
          </a:p>
          <a:p>
            <a:r>
              <a:rPr lang="es-PE" dirty="0" smtClean="0"/>
              <a:t>15</a:t>
            </a:r>
            <a:r>
              <a:rPr lang="es-PE" dirty="0"/>
              <a:t>% adicional a los atendidos el año anterior.</a:t>
            </a:r>
          </a:p>
          <a:p>
            <a:r>
              <a:rPr lang="es-PE" b="1" dirty="0"/>
              <a:t>Fuente:</a:t>
            </a:r>
            <a:r>
              <a:rPr lang="es-PE" dirty="0"/>
              <a:t> Reporte HIS o informe operacional de ITS y VIH</a:t>
            </a:r>
          </a:p>
        </p:txBody>
      </p:sp>
      <p:sp>
        <p:nvSpPr>
          <p:cNvPr id="5" name="Proceso 4"/>
          <p:cNvSpPr/>
          <p:nvPr/>
        </p:nvSpPr>
        <p:spPr>
          <a:xfrm>
            <a:off x="472302" y="1628800"/>
            <a:ext cx="7628090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2</a:t>
            </a:r>
            <a:r>
              <a:rPr lang="es-PE" b="1" dirty="0" smtClean="0"/>
              <a:t>: </a:t>
            </a:r>
            <a:r>
              <a:rPr lang="es-ES" b="1" dirty="0"/>
              <a:t>Adultos y jóvenes con diagnóstico confirmado de VIH reciben atención integral (4396902) </a:t>
            </a:r>
            <a:endParaRPr lang="es-PE" dirty="0"/>
          </a:p>
        </p:txBody>
      </p:sp>
      <p:sp>
        <p:nvSpPr>
          <p:cNvPr id="6" name="Rectángulo redondeado 3"/>
          <p:cNvSpPr/>
          <p:nvPr/>
        </p:nvSpPr>
        <p:spPr>
          <a:xfrm>
            <a:off x="683568" y="764704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(3043969)</a:t>
            </a:r>
            <a:r>
              <a:rPr lang="es-PE" sz="1200" dirty="0"/>
              <a:t> </a:t>
            </a:r>
            <a:r>
              <a:rPr lang="es-ES" sz="1600" b="1" dirty="0"/>
              <a:t>PERSONAS DIAGNOSTICADAS CON VIH/SIDA QUE ACUDEN A LOS SERVICIOS Y RECIBEN ATENCIÓN INTEGRAL</a:t>
            </a:r>
            <a:endParaRPr lang="es-PE" sz="1200" dirty="0"/>
          </a:p>
        </p:txBody>
      </p:sp>
      <p:pic>
        <p:nvPicPr>
          <p:cNvPr id="7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4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41331" y="62068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(3043970)  </a:t>
            </a:r>
            <a:r>
              <a:rPr lang="es-ES" sz="1600" b="1" dirty="0" smtClean="0"/>
              <a:t>MUJERES </a:t>
            </a:r>
            <a:r>
              <a:rPr lang="es-ES" sz="1600" b="1" dirty="0"/>
              <a:t>GESTANTES REACTIVAS Y NIÑOS EXPUESTOS AL VIH/SIDA RECIBEN TRATAMIENTO OPORTUNO</a:t>
            </a:r>
            <a:r>
              <a:rPr lang="es-ES" sz="1600" b="1" dirty="0" smtClean="0"/>
              <a:t>:</a:t>
            </a:r>
            <a:endParaRPr lang="es-PE" sz="1600" dirty="0"/>
          </a:p>
        </p:txBody>
      </p:sp>
      <p:sp>
        <p:nvSpPr>
          <p:cNvPr id="5" name="Rectángulo 6"/>
          <p:cNvSpPr/>
          <p:nvPr/>
        </p:nvSpPr>
        <p:spPr>
          <a:xfrm>
            <a:off x="671992" y="1412776"/>
            <a:ext cx="7560840" cy="2179813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b="1" dirty="0" smtClean="0"/>
              <a:t>DEFINICIÓN OPERACIONAL</a:t>
            </a:r>
          </a:p>
          <a:p>
            <a:pPr algn="just"/>
            <a:r>
              <a:rPr lang="es-PE" dirty="0"/>
              <a:t>Atención a la gestante con  VIH (prueba rápida o Elisa o confirmada) y al niño nacido de dicha gestación según protocolo para la prevención de la transmisión  materno </a:t>
            </a:r>
            <a:r>
              <a:rPr lang="es-PE" dirty="0" smtClean="0"/>
              <a:t>infantil </a:t>
            </a:r>
            <a:r>
              <a:rPr lang="es-PE" dirty="0"/>
              <a:t>del VIH. Incluyen intervenciones en la madre durante el embarazo, parto y puerperio, así como al  recién nacido expuesto; desde el nacimiento hasta los dos años de edad; que permiten disminuir el riesgo de la infección en el niño</a:t>
            </a:r>
            <a:endParaRPr lang="es-PE" b="1" dirty="0" smtClean="0"/>
          </a:p>
          <a:p>
            <a:pPr algn="just"/>
            <a:endParaRPr lang="es-PE" sz="900" b="1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671992" y="3772932"/>
            <a:ext cx="4197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Listado de las Subfinalidades del Producto</a:t>
            </a:r>
            <a:endParaRPr lang="es-PE" dirty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264908"/>
              </p:ext>
            </p:extLst>
          </p:nvPr>
        </p:nvGraphicFramePr>
        <p:xfrm>
          <a:off x="677106" y="4360979"/>
          <a:ext cx="7520408" cy="108012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345535"/>
                <a:gridCol w="6174873"/>
              </a:tblGrid>
              <a:tr h="36004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smtClean="0">
                          <a:effectLst/>
                        </a:rPr>
                        <a:t>Código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smtClean="0">
                          <a:effectLst/>
                        </a:rPr>
                        <a:t>Denominación </a:t>
                      </a:r>
                      <a:r>
                        <a:rPr lang="es-PE" sz="1400" spc="-30" dirty="0">
                          <a:effectLst/>
                        </a:rPr>
                        <a:t>de la subfinalidad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4397001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spc="-30" dirty="0">
                          <a:effectLst/>
                        </a:rPr>
                        <a:t>Gestantes con VIH reciben atención integral</a:t>
                      </a:r>
                      <a:endParaRPr lang="es-PE" sz="1400" kern="1200" spc="-3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4397002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Niños expuestos a VIH reciben atención  integral 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677106" y="544109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b="1" dirty="0"/>
              <a:t>Unidad de medida  </a:t>
            </a:r>
            <a:endParaRPr lang="es-PE" dirty="0"/>
          </a:p>
          <a:p>
            <a:r>
              <a:rPr lang="es-PE" dirty="0"/>
              <a:t>087   Persona atendida</a:t>
            </a:r>
          </a:p>
        </p:txBody>
      </p:sp>
      <p:pic>
        <p:nvPicPr>
          <p:cNvPr id="9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65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83568" y="692696"/>
            <a:ext cx="7704856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(3043970)  </a:t>
            </a:r>
            <a:r>
              <a:rPr lang="es-ES" sz="1600" b="1" dirty="0" smtClean="0"/>
              <a:t>MUJERES </a:t>
            </a:r>
            <a:r>
              <a:rPr lang="es-ES" sz="1600" b="1" dirty="0"/>
              <a:t>GESTANTES REACTIVAS Y NIÑOS EXPUESTOS AL VIH/SIDA RECIBEN TRATAMIENTO OPORTUNO</a:t>
            </a:r>
            <a:r>
              <a:rPr lang="es-ES" sz="1600" b="1" dirty="0" smtClean="0"/>
              <a:t>:</a:t>
            </a:r>
            <a:endParaRPr lang="es-PE" sz="1600" dirty="0"/>
          </a:p>
        </p:txBody>
      </p:sp>
      <p:sp>
        <p:nvSpPr>
          <p:cNvPr id="5" name="4 Rectángulo"/>
          <p:cNvSpPr/>
          <p:nvPr/>
        </p:nvSpPr>
        <p:spPr>
          <a:xfrm>
            <a:off x="683568" y="1412776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E" b="1" dirty="0"/>
              <a:t>Subfinalidades que determinan la meta física del producto:</a:t>
            </a:r>
            <a:r>
              <a:rPr lang="es-PE" dirty="0"/>
              <a:t> </a:t>
            </a:r>
          </a:p>
          <a:p>
            <a:pPr algn="just"/>
            <a:r>
              <a:rPr lang="es-PE" dirty="0"/>
              <a:t>Meta física del producto es igual  a la sumatoria de las metas físicas de las 2 subfinalidades, se excluye lo estimado en laboratorios, red e INS.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850950"/>
              </p:ext>
            </p:extLst>
          </p:nvPr>
        </p:nvGraphicFramePr>
        <p:xfrm>
          <a:off x="746696" y="2723591"/>
          <a:ext cx="7560840" cy="1080121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746418"/>
                <a:gridCol w="444522"/>
                <a:gridCol w="444522"/>
                <a:gridCol w="444522"/>
                <a:gridCol w="444522"/>
                <a:gridCol w="444522"/>
                <a:gridCol w="444522"/>
                <a:gridCol w="444522"/>
                <a:gridCol w="667179"/>
                <a:gridCol w="1110910"/>
                <a:gridCol w="1110910"/>
                <a:gridCol w="454031"/>
                <a:gridCol w="359738"/>
              </a:tblGrid>
              <a:tr h="327642">
                <a:tc rowSpan="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>
                          <a:effectLst/>
                        </a:rPr>
                        <a:t>Subfinalidades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1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 err="1">
                          <a:effectLst/>
                        </a:rPr>
                        <a:t>Categoria</a:t>
                      </a:r>
                      <a:r>
                        <a:rPr lang="es-PE" sz="1000" spc="-30" dirty="0">
                          <a:effectLst/>
                        </a:rPr>
                        <a:t> de establecimientos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376239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I-1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I-2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I-3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I-4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II-1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II-2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III-1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III-2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AISPED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Laboratorio referencial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Red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INS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188120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4397001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kern="1200" spc="-3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</a:tr>
              <a:tr h="188120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4397002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>
                          <a:effectLst/>
                        </a:rPr>
                        <a:t>X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>
                          <a:effectLst/>
                        </a:rPr>
                        <a:t>X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 dirty="0">
                          <a:effectLst/>
                        </a:rPr>
                        <a:t>X</a:t>
                      </a:r>
                      <a:endParaRPr lang="es-PE" sz="10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spc="-30">
                          <a:effectLst/>
                        </a:rPr>
                        <a:t>X</a:t>
                      </a:r>
                      <a:endParaRPr lang="es-PE" sz="10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kern="1200" spc="-3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000" kern="1200" spc="-3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746696" y="3852293"/>
            <a:ext cx="4305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Indicador de producción física de producto </a:t>
            </a:r>
            <a:endParaRPr lang="es-PE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915231"/>
              </p:ext>
            </p:extLst>
          </p:nvPr>
        </p:nvGraphicFramePr>
        <p:xfrm>
          <a:off x="755576" y="4437112"/>
          <a:ext cx="7488832" cy="146304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465524"/>
                <a:gridCol w="2031465"/>
                <a:gridCol w="2991843"/>
              </a:tblGrid>
              <a:tr h="31432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Indicador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Fuente de información verificable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>
                          <a:effectLst/>
                        </a:rPr>
                        <a:t>A quienes aplica el Indicador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47675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>
                          <a:effectLst/>
                        </a:rPr>
                        <a:t>Porcentaje de personas (niños expuestos y gestantes) que reciben tratamiento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dirty="0">
                          <a:effectLst/>
                        </a:rPr>
                        <a:t>Reporte HIS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>
                          <a:effectLst/>
                        </a:rPr>
                        <a:t>Aplica a todas las categorías incluidas AISPED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4135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PE" sz="1600" dirty="0">
                        <a:effectLst/>
                        <a:latin typeface="Arial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0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60848"/>
            <a:ext cx="7620000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E" sz="1800" b="1" dirty="0"/>
              <a:t>Unidad de medida </a:t>
            </a:r>
            <a:endParaRPr lang="es-PE" sz="1800" dirty="0"/>
          </a:p>
          <a:p>
            <a:pPr marL="0" indent="0">
              <a:buNone/>
            </a:pPr>
            <a:r>
              <a:rPr lang="es-PE" sz="1800" dirty="0"/>
              <a:t>207  Gestante </a:t>
            </a:r>
            <a:r>
              <a:rPr lang="es-PE" sz="1800" dirty="0" smtClean="0"/>
              <a:t>atendida</a:t>
            </a:r>
            <a:endParaRPr lang="es-PE" sz="1800" b="1" dirty="0" smtClean="0"/>
          </a:p>
          <a:p>
            <a:pPr marL="0" indent="0">
              <a:buNone/>
            </a:pPr>
            <a:r>
              <a:rPr lang="es-PE" sz="1800" b="1" dirty="0" smtClean="0"/>
              <a:t>Criterio </a:t>
            </a:r>
            <a:r>
              <a:rPr lang="es-PE" sz="1800" b="1" dirty="0"/>
              <a:t>y fuente para determinar avance de la meta física</a:t>
            </a:r>
            <a:endParaRPr lang="es-PE" sz="1800" dirty="0"/>
          </a:p>
          <a:p>
            <a:pPr lvl="0"/>
            <a:r>
              <a:rPr lang="es-PE" sz="1800" dirty="0"/>
              <a:t>Sumatoria de gestantes atendidas y registradas con código:B24X con especificación G en espacio LAB, asociado a código U 310 </a:t>
            </a:r>
            <a:r>
              <a:rPr lang="es-PE" sz="1800" dirty="0" smtClean="0"/>
              <a:t>Administración </a:t>
            </a:r>
            <a:r>
              <a:rPr lang="es-PE" sz="1800" dirty="0"/>
              <a:t>de tratamiento y registro 1 y TAR en espacio LAB</a:t>
            </a:r>
          </a:p>
          <a:p>
            <a:pPr lvl="0"/>
            <a:r>
              <a:rPr lang="es-PE" sz="1800" dirty="0"/>
              <a:t>Sumatoria de gestantes con código O987 Enfermedad por VIH que complica el embarazo, asociado a código U310 Administración de tratamiento</a:t>
            </a:r>
            <a:r>
              <a:rPr lang="es-PE" sz="1800" b="1" dirty="0"/>
              <a:t> </a:t>
            </a:r>
            <a:endParaRPr lang="es-PE" sz="1800" dirty="0"/>
          </a:p>
          <a:p>
            <a:pPr marL="0" indent="0">
              <a:buNone/>
            </a:pPr>
            <a:r>
              <a:rPr lang="es-PE" sz="1800" b="1" dirty="0"/>
              <a:t>Fuente</a:t>
            </a:r>
            <a:r>
              <a:rPr lang="es-PE" sz="1800" dirty="0"/>
              <a:t> </a:t>
            </a:r>
            <a:r>
              <a:rPr lang="es-PE" sz="1800" dirty="0" smtClean="0"/>
              <a:t>HIS</a:t>
            </a:r>
          </a:p>
          <a:p>
            <a:pPr marL="0" indent="0">
              <a:buNone/>
            </a:pPr>
            <a:r>
              <a:rPr lang="es-PE" sz="1800" b="1" dirty="0" smtClean="0"/>
              <a:t>Criterios </a:t>
            </a:r>
            <a:r>
              <a:rPr lang="es-PE" sz="1800" b="1" dirty="0"/>
              <a:t>de programación</a:t>
            </a:r>
            <a:r>
              <a:rPr lang="es-PE" sz="1800" dirty="0"/>
              <a:t>: </a:t>
            </a:r>
          </a:p>
          <a:p>
            <a:r>
              <a:rPr lang="es-PE" sz="1800" dirty="0"/>
              <a:t>Programar el 25% adicional de Gestantes con VIH atendidos el año </a:t>
            </a:r>
            <a:r>
              <a:rPr lang="es-PE" sz="1800" dirty="0" smtClean="0"/>
              <a:t>anterior</a:t>
            </a:r>
            <a:endParaRPr lang="es-PE" sz="1800" dirty="0"/>
          </a:p>
          <a:p>
            <a:pPr marL="0" indent="0">
              <a:buNone/>
            </a:pPr>
            <a:r>
              <a:rPr lang="es-PE" sz="1800" b="1" dirty="0"/>
              <a:t>Fuente:</a:t>
            </a:r>
            <a:r>
              <a:rPr lang="es-PE" sz="1800" dirty="0"/>
              <a:t> Reporte HIS, Informe Operacional de ITS y VIH o base nominal PTMI</a:t>
            </a:r>
          </a:p>
          <a:p>
            <a:pPr marL="0" indent="0">
              <a:buNone/>
            </a:pPr>
            <a:endParaRPr lang="es-PE" sz="1800" dirty="0"/>
          </a:p>
        </p:txBody>
      </p:sp>
      <p:sp>
        <p:nvSpPr>
          <p:cNvPr id="4" name="Proceso 4"/>
          <p:cNvSpPr/>
          <p:nvPr/>
        </p:nvSpPr>
        <p:spPr>
          <a:xfrm>
            <a:off x="467544" y="1231604"/>
            <a:ext cx="7920880" cy="685227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1: </a:t>
            </a:r>
            <a:r>
              <a:rPr lang="es-ES" b="1" dirty="0"/>
              <a:t>Gestantes con VIH reciben atención </a:t>
            </a:r>
            <a:r>
              <a:rPr lang="es-ES" b="1" dirty="0" smtClean="0"/>
              <a:t>integral (</a:t>
            </a:r>
            <a:r>
              <a:rPr lang="es-ES" b="1" dirty="0"/>
              <a:t>4397001</a:t>
            </a:r>
            <a:r>
              <a:rPr lang="es-ES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83568" y="548680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(3043970)  MUJERES GESTANTES REACTIVAS Y NIÑOS EXPUESTOS AL VIH/SIDA RECIBEN TRATAMIENTO OPORTUNO: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65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6554" y="1988841"/>
            <a:ext cx="7967228" cy="4320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087  Niño atendido.</a:t>
            </a:r>
          </a:p>
          <a:p>
            <a:pPr marL="0" indent="0">
              <a:buNone/>
            </a:pPr>
            <a:r>
              <a:rPr lang="es-PE" b="1" dirty="0"/>
              <a:t>Criterio y fuente para determinar avance de la meta física</a:t>
            </a:r>
            <a:endParaRPr lang="es-PE" dirty="0"/>
          </a:p>
          <a:p>
            <a:r>
              <a:rPr lang="es-PE" dirty="0"/>
              <a:t>Sumatoria de casos registrados como Z2061 Hijo de madre infectada VIH asociado a código Z5186 tratamiento antirretroviral para RN y 1 espacio LAB</a:t>
            </a:r>
            <a:r>
              <a:rPr lang="es-PE" dirty="0" smtClean="0"/>
              <a:t>.</a:t>
            </a:r>
            <a:endParaRPr lang="es-PE" dirty="0"/>
          </a:p>
          <a:p>
            <a:pPr marL="0" indent="0">
              <a:buNone/>
            </a:pPr>
            <a:r>
              <a:rPr lang="es-PE" b="1" dirty="0"/>
              <a:t>Fuente</a:t>
            </a:r>
            <a:r>
              <a:rPr lang="es-PE" dirty="0"/>
              <a:t> HIS</a:t>
            </a:r>
          </a:p>
          <a:p>
            <a:pPr marL="0" indent="0">
              <a:buNone/>
            </a:pPr>
            <a:r>
              <a:rPr lang="es-PE" b="1" dirty="0"/>
              <a:t>Criterios de programación</a:t>
            </a:r>
            <a:r>
              <a:rPr lang="es-PE" dirty="0"/>
              <a:t>: </a:t>
            </a:r>
          </a:p>
          <a:p>
            <a:r>
              <a:rPr lang="es-PE" dirty="0"/>
              <a:t>25% de niños nacidos expuestos a VIH adicional atendidos al año anterior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Reporte HIS, Informe Operacional de ITS y VIH o base nominal PTMI 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521257" y="1340768"/>
            <a:ext cx="7723151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2</a:t>
            </a:r>
            <a:r>
              <a:rPr lang="es-PE" b="1" dirty="0" smtClean="0"/>
              <a:t>: </a:t>
            </a:r>
            <a:r>
              <a:rPr lang="es-ES" b="1" dirty="0"/>
              <a:t>Niños expuestos a VIH reciben atención integral (4397002)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29269" y="587593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s-ES" sz="1600" b="1" dirty="0"/>
              <a:t>(3043970)  MUJERES GESTANTES REACTIVAS Y NIÑOS EXPUESTOS AL VIH/SIDA RECIBEN TRATAMIENTO OPORTUNO: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24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72397" y="583889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3043971)</a:t>
            </a:r>
            <a:r>
              <a:rPr lang="es-PE" sz="1600" dirty="0" smtClean="0"/>
              <a:t> </a:t>
            </a:r>
            <a:r>
              <a:rPr lang="es-ES" sz="1600" b="1" dirty="0" smtClean="0"/>
              <a:t>MUJERES </a:t>
            </a:r>
            <a:r>
              <a:rPr lang="es-ES" sz="1600" b="1" dirty="0"/>
              <a:t>GESTANTES REACTIVAS A SÍFILIS Y SUS CONTACTOS, Y RECIÉN NACIDOS EXPUESTOS RECIBEN TRATAMIENTO </a:t>
            </a:r>
            <a:r>
              <a:rPr lang="es-ES" sz="1600" b="1" dirty="0" smtClean="0"/>
              <a:t>OPORTUNO</a:t>
            </a:r>
            <a:endParaRPr lang="es-PE" sz="1600" dirty="0"/>
          </a:p>
        </p:txBody>
      </p:sp>
      <p:sp>
        <p:nvSpPr>
          <p:cNvPr id="5" name="Rectángulo 6"/>
          <p:cNvSpPr/>
          <p:nvPr/>
        </p:nvSpPr>
        <p:spPr>
          <a:xfrm>
            <a:off x="710767" y="1340768"/>
            <a:ext cx="7560840" cy="1809577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PE" b="1" dirty="0" smtClean="0"/>
              <a:t>DEFINICIÓN OPERACIONAL</a:t>
            </a:r>
          </a:p>
          <a:p>
            <a:pPr algn="just"/>
            <a:r>
              <a:rPr lang="es-PE" sz="1600" dirty="0"/>
              <a:t>Corresponde al abordaje de las gestantes y/o puérperas con sífilis (Prueba Rápida y/o RPR/VDRL o confirmadas) y de sus parejas sexuales. Incluyen intervenciones durante el embarazo, parto y/o puerperio, dirigidas a evitar  la sífilis congénita en el recién nacido. Además incluye el manejo integral del recién nacido y el tratamiento de la Sífilis Congénita.</a:t>
            </a:r>
          </a:p>
          <a:p>
            <a:pPr algn="just"/>
            <a:endParaRPr lang="es-PE" sz="900" b="1" dirty="0" smtClean="0"/>
          </a:p>
        </p:txBody>
      </p:sp>
      <p:sp>
        <p:nvSpPr>
          <p:cNvPr id="6" name="5 Rectángulo"/>
          <p:cNvSpPr/>
          <p:nvPr/>
        </p:nvSpPr>
        <p:spPr>
          <a:xfrm>
            <a:off x="733362" y="3246766"/>
            <a:ext cx="3882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dirty="0"/>
              <a:t>Listado de Subfinalidades del Producto</a:t>
            </a:r>
            <a:endParaRPr lang="es-PE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174318"/>
              </p:ext>
            </p:extLst>
          </p:nvPr>
        </p:nvGraphicFramePr>
        <p:xfrm>
          <a:off x="791580" y="3861048"/>
          <a:ext cx="7344815" cy="1306587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1070099"/>
                <a:gridCol w="6274716"/>
              </a:tblGrid>
              <a:tr h="435529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smtClean="0">
                          <a:effectLst/>
                        </a:rPr>
                        <a:t>Código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 smtClean="0">
                          <a:effectLst/>
                        </a:rPr>
                        <a:t>Denominación </a:t>
                      </a:r>
                      <a:r>
                        <a:rPr lang="es-PE" sz="1600" spc="-30" dirty="0">
                          <a:effectLst/>
                        </a:rPr>
                        <a:t>de la subfinalidad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529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(4397101)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Gestantes con sífilis y sus parejas reciben atención integral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529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>
                          <a:effectLst/>
                        </a:rPr>
                        <a:t>(4397102)</a:t>
                      </a:r>
                      <a:endParaRPr lang="es-PE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600" spc="-30" dirty="0">
                          <a:effectLst/>
                        </a:rPr>
                        <a:t>Niños expuestos a sífilis y manejo de Sífilis Congénita reciben atención integral</a:t>
                      </a:r>
                      <a:endParaRPr lang="es-PE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8 Rectángulo"/>
          <p:cNvSpPr/>
          <p:nvPr/>
        </p:nvSpPr>
        <p:spPr>
          <a:xfrm>
            <a:off x="733362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b="1" dirty="0"/>
              <a:t>Unidad de medida  </a:t>
            </a:r>
            <a:endParaRPr lang="es-PE" dirty="0"/>
          </a:p>
          <a:p>
            <a:r>
              <a:rPr lang="es-PE" dirty="0"/>
              <a:t>207 Gestante atendida</a:t>
            </a:r>
          </a:p>
        </p:txBody>
      </p:sp>
      <p:pic>
        <p:nvPicPr>
          <p:cNvPr id="7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5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9995"/>
              </p:ext>
            </p:extLst>
          </p:nvPr>
        </p:nvGraphicFramePr>
        <p:xfrm>
          <a:off x="539552" y="2276872"/>
          <a:ext cx="7704853" cy="1368152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993144"/>
                <a:gridCol w="455058"/>
                <a:gridCol w="455058"/>
                <a:gridCol w="339298"/>
                <a:gridCol w="339298"/>
                <a:gridCol w="455058"/>
                <a:gridCol w="455058"/>
                <a:gridCol w="455058"/>
                <a:gridCol w="699353"/>
                <a:gridCol w="1065794"/>
                <a:gridCol w="1065794"/>
                <a:gridCol w="566029"/>
                <a:gridCol w="360853"/>
              </a:tblGrid>
              <a:tr h="429990">
                <a:tc rowSpan="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err="1">
                          <a:effectLst/>
                        </a:rPr>
                        <a:t>Subfina</a:t>
                      </a:r>
                      <a:r>
                        <a:rPr lang="es-PE" sz="1400" spc="-30" dirty="0">
                          <a:effectLst/>
                        </a:rPr>
                        <a:t> </a:t>
                      </a:r>
                      <a:r>
                        <a:rPr lang="es-PE" sz="1400" spc="-30" dirty="0" err="1">
                          <a:effectLst/>
                        </a:rPr>
                        <a:t>lidades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gridSpan="12"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 smtClean="0">
                          <a:effectLst/>
                        </a:rPr>
                        <a:t>Categoría </a:t>
                      </a:r>
                      <a:r>
                        <a:rPr lang="es-PE" sz="1400" spc="-30" dirty="0">
                          <a:effectLst/>
                        </a:rPr>
                        <a:t>de establecimientos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469080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I-3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I-4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III-1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III-2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AISPED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Laboratorio referencial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Red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INS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34541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(4397101)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  <a:tr h="234541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(4397102)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>
                          <a:effectLst/>
                        </a:rPr>
                        <a:t>X</a:t>
                      </a:r>
                      <a:endParaRPr lang="es-PE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X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03897"/>
              </p:ext>
            </p:extLst>
          </p:nvPr>
        </p:nvGraphicFramePr>
        <p:xfrm>
          <a:off x="539552" y="4437112"/>
          <a:ext cx="7704856" cy="111760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304593"/>
                <a:gridCol w="2189003"/>
                <a:gridCol w="3211260"/>
              </a:tblGrid>
              <a:tr h="0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Indicador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Fuente de información verificable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 quienes aplica el Indicador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8780"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Porcentaje de gestantes que reciben tratamiento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Reporte </a:t>
                      </a:r>
                      <a:r>
                        <a:rPr lang="es-PE" sz="1400" dirty="0">
                          <a:effectLst/>
                        </a:rPr>
                        <a:t>HIS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Hoja de actividades ITS/VIH/HB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spc="-30" dirty="0">
                          <a:effectLst/>
                        </a:rPr>
                        <a:t>Aplica a todas las categorías incluidas AISPED</a:t>
                      </a:r>
                      <a:endParaRPr lang="es-PE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21436" y="1268760"/>
            <a:ext cx="762334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530350" algn="l"/>
              </a:tabLst>
            </a:pPr>
            <a:r>
              <a:rPr kumimoji="0" lang="es-PE" altLang="es-PE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Subfinalidades que determinan la meta física del producto: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530350" algn="l"/>
              </a:tabLst>
            </a:pPr>
            <a:r>
              <a:rPr kumimoji="0" lang="es-PE" altLang="es-PE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Meta física del producto es igual  a la Sumatoria de las dos Subfinalidades. Excluye lo estimado  en laboratorios, red e INS.</a:t>
            </a: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-1530350" algn="l"/>
              </a:tabLst>
            </a:pPr>
            <a:endParaRPr kumimoji="0" lang="es-PE" altLang="es-PE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ángulo redondeado 3"/>
          <p:cNvSpPr/>
          <p:nvPr/>
        </p:nvSpPr>
        <p:spPr>
          <a:xfrm>
            <a:off x="683568" y="670604"/>
            <a:ext cx="7632848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3043971)</a:t>
            </a:r>
            <a:r>
              <a:rPr lang="es-PE" sz="1600" dirty="0" smtClean="0"/>
              <a:t> </a:t>
            </a:r>
            <a:r>
              <a:rPr lang="es-ES" sz="1600" b="1" dirty="0" smtClean="0"/>
              <a:t>MUJERES </a:t>
            </a:r>
            <a:r>
              <a:rPr lang="es-ES" sz="1600" b="1" dirty="0"/>
              <a:t>GESTANTES REACTIVAS A SÍFILIS Y SUS CONTACTOS, Y RECIÉN NACIDOS EXPUESTOS RECIBEN TRATAMIENTO </a:t>
            </a:r>
            <a:r>
              <a:rPr lang="es-ES" sz="1600" b="1" dirty="0" smtClean="0"/>
              <a:t>OPORTUNO</a:t>
            </a:r>
            <a:endParaRPr lang="es-PE" sz="1600" dirty="0"/>
          </a:p>
        </p:txBody>
      </p:sp>
      <p:sp>
        <p:nvSpPr>
          <p:cNvPr id="8" name="7 Rectángulo"/>
          <p:cNvSpPr/>
          <p:nvPr/>
        </p:nvSpPr>
        <p:spPr>
          <a:xfrm>
            <a:off x="521436" y="3947074"/>
            <a:ext cx="4596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-1530350" algn="l"/>
              </a:tabLst>
            </a:pPr>
            <a:r>
              <a:rPr lang="es-PE" altLang="es-PE" dirty="0">
                <a:latin typeface="Arial" pitchFamily="34" charset="0"/>
                <a:ea typeface="Calibri" pitchFamily="34" charset="0"/>
                <a:cs typeface="Arial" pitchFamily="34" charset="0"/>
              </a:rPr>
              <a:t>Indicador de producción física de producto </a:t>
            </a:r>
            <a:endParaRPr lang="es-PE" altLang="es-PE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18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 algn="just">
              <a:buNone/>
            </a:pPr>
            <a:r>
              <a:rPr lang="es-PE" dirty="0"/>
              <a:t>207 Gestante </a:t>
            </a:r>
            <a:r>
              <a:rPr lang="es-PE" dirty="0" smtClean="0"/>
              <a:t>atendida</a:t>
            </a:r>
            <a:endParaRPr lang="es-PE" dirty="0"/>
          </a:p>
          <a:p>
            <a:pPr marL="0" indent="0" algn="just">
              <a:buNone/>
            </a:pPr>
            <a:r>
              <a:rPr lang="es-PE" b="1" dirty="0"/>
              <a:t>Criterio y fuente para determinar avance de la meta física.</a:t>
            </a:r>
            <a:endParaRPr lang="es-PE" dirty="0"/>
          </a:p>
          <a:p>
            <a:pPr algn="just"/>
            <a:r>
              <a:rPr lang="es-PE" dirty="0"/>
              <a:t>Sumatoria de gestantes atendidas y registradas con el código O981 Sífilis que complica el embarazo, asociado a código U317 Tratamiento de ITS y TA en espacio LAB</a:t>
            </a:r>
          </a:p>
          <a:p>
            <a:pPr marL="0" indent="0" algn="just">
              <a:buNone/>
            </a:pPr>
            <a:r>
              <a:rPr lang="es-PE" b="1" dirty="0"/>
              <a:t>Fuente</a:t>
            </a:r>
            <a:r>
              <a:rPr lang="es-PE" dirty="0"/>
              <a:t>: HIS</a:t>
            </a:r>
            <a:r>
              <a:rPr lang="es-PE" dirty="0" smtClean="0"/>
              <a:t>.</a:t>
            </a:r>
            <a:endParaRPr lang="es-PE" dirty="0"/>
          </a:p>
          <a:p>
            <a:pPr marL="0" indent="0" algn="just">
              <a:buNone/>
            </a:pPr>
            <a:r>
              <a:rPr lang="es-PE" b="1" dirty="0"/>
              <a:t>Criterios de programación</a:t>
            </a:r>
            <a:r>
              <a:rPr lang="es-PE" dirty="0"/>
              <a:t>:</a:t>
            </a:r>
          </a:p>
          <a:p>
            <a:pPr algn="just"/>
            <a:r>
              <a:rPr lang="es-PE" dirty="0"/>
              <a:t>25% de gestantes con sífilis adicional atendidas en el año anterior</a:t>
            </a:r>
          </a:p>
          <a:p>
            <a:pPr marL="0" indent="0" algn="just">
              <a:buNone/>
            </a:pPr>
            <a:r>
              <a:rPr lang="es-PE" b="1" dirty="0"/>
              <a:t>Fuente:</a:t>
            </a:r>
            <a:r>
              <a:rPr lang="es-PE" dirty="0"/>
              <a:t> Reporte HIS, Informe Operacional de ITS y VIH o base nominal PTMI </a:t>
            </a:r>
          </a:p>
          <a:p>
            <a:pPr algn="just"/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467544" y="1268760"/>
            <a:ext cx="7992888" cy="576064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</a:t>
            </a:r>
            <a:r>
              <a:rPr lang="es-PE" b="1" dirty="0" smtClean="0"/>
              <a:t>1: </a:t>
            </a:r>
            <a:r>
              <a:rPr lang="es-ES" b="1" dirty="0"/>
              <a:t>Gestantes con sífilis y sus parejas reciben atención integral (4397101</a:t>
            </a:r>
            <a:r>
              <a:rPr lang="es-ES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83568" y="548680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(3043971)</a:t>
            </a:r>
            <a:r>
              <a:rPr lang="es-PE" sz="1600" dirty="0"/>
              <a:t> </a:t>
            </a:r>
            <a:r>
              <a:rPr lang="es-ES" sz="1600" b="1" dirty="0"/>
              <a:t>MUJERES GESTANTES REACTIVAS A SÍFILIS Y SUS CONTACTOS, Y RECIÉN NACIDOS EXPUESTOS RECIBEN TRATAMIENTO OPORTUNO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94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84036"/>
            <a:ext cx="8507288" cy="562074"/>
          </a:xfrm>
        </p:spPr>
        <p:txBody>
          <a:bodyPr>
            <a:noAutofit/>
          </a:bodyPr>
          <a:lstStyle/>
          <a:p>
            <a:r>
              <a:rPr lang="es-PE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PRODUCTOS DEL PROGRAMA PRESUPUESTAL 016 TBC-VIH/SIDA</a:t>
            </a:r>
            <a:endParaRPr lang="es-PE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endParaRPr lang="es-PE" dirty="0" smtClean="0"/>
          </a:p>
          <a:p>
            <a:endParaRPr lang="es-PE" dirty="0"/>
          </a:p>
        </p:txBody>
      </p:sp>
      <p:sp>
        <p:nvSpPr>
          <p:cNvPr id="4" name="3 Rectángulo"/>
          <p:cNvSpPr/>
          <p:nvPr/>
        </p:nvSpPr>
        <p:spPr>
          <a:xfrm>
            <a:off x="171739" y="1268760"/>
            <a:ext cx="8360701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 smtClean="0">
                <a:solidFill>
                  <a:srgbClr val="00B050"/>
                </a:solidFill>
              </a:rPr>
              <a:t>ACCIONES COMUNES (3000001)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 smtClean="0"/>
              <a:t>FAMILIA CON PRACTICAS SALUDABLES PARA LA PREVENCION DE VIH/SIDA Y TUBERCULOSIS (3043952)</a:t>
            </a:r>
            <a:endParaRPr lang="es-PE" sz="1400" dirty="0" smtClean="0"/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 smtClean="0"/>
              <a:t>INSTITUCIONES </a:t>
            </a:r>
            <a:r>
              <a:rPr lang="es-ES" sz="1400" b="1" dirty="0"/>
              <a:t>EDUCATIVAS PROMUEVEN PRACTICAS SALUDABLES PARA LA PREVENCION DE VIH SIDA Y TUBERCULOSIS (3043953)</a:t>
            </a:r>
            <a:endParaRPr lang="es-PE" sz="1400" dirty="0"/>
          </a:p>
          <a:p>
            <a:pPr marL="800100" lvl="1" indent="-342900" algn="just">
              <a:buFont typeface="+mj-lt"/>
              <a:buAutoNum type="arabicPeriod"/>
            </a:pPr>
            <a:r>
              <a:rPr lang="es-PE" sz="1400" b="1" dirty="0"/>
              <a:t>AGENTES COMUNITARIOS PROMUEVEN PRACTICAS SALUDABLES PARA PREVENCION DE VIH SIDA Y TUBERCULOSIS (3043954)</a:t>
            </a:r>
            <a:endParaRPr lang="es-ES" sz="1400" b="1" dirty="0"/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 smtClean="0">
                <a:solidFill>
                  <a:srgbClr val="00B050"/>
                </a:solidFill>
              </a:rPr>
              <a:t>POBLACIÓN </a:t>
            </a:r>
            <a:r>
              <a:rPr lang="es-ES" sz="1400" b="1" dirty="0">
                <a:solidFill>
                  <a:srgbClr val="00B050"/>
                </a:solidFill>
              </a:rPr>
              <a:t>CON DIAGNÓSTICO DE HEPATITIS B CRONICA QUE ACUDE A LOS SERVICIOS DE SALUD RECIBE ATENCION INTEGRAL (3000673</a:t>
            </a:r>
            <a:r>
              <a:rPr lang="es-ES" sz="1400" b="1" dirty="0" smtClean="0">
                <a:solidFill>
                  <a:srgbClr val="00B050"/>
                </a:solidFill>
              </a:rPr>
              <a:t>)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 smtClean="0"/>
              <a:t>POBLACION </a:t>
            </a:r>
            <a:r>
              <a:rPr lang="es-ES" sz="1400" b="1" dirty="0"/>
              <a:t>INFORMADA SOBRE USO CORRECTO DE CONDON PARA PREVENCION DE INFECCIONES DE TRANSMISION SEXUAL Y VIH/SIDA (3043959)</a:t>
            </a:r>
            <a:endParaRPr lang="es-PE" sz="1400" dirty="0"/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>
                <a:solidFill>
                  <a:srgbClr val="00B050"/>
                </a:solidFill>
              </a:rPr>
              <a:t>ADULTOS Y JÓVENES RECIBEN CONSEJERÍA Y TAMIZAJE PARA INFECCIONES DETRANSMISION SEXUAL Y VIH/SIDA (3043959)</a:t>
            </a:r>
            <a:r>
              <a:rPr lang="es-ES" sz="1400" b="1" dirty="0"/>
              <a:t>	</a:t>
            </a:r>
            <a:endParaRPr lang="es-PE" sz="1400" dirty="0"/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/>
              <a:t>POBLACION ADOLESCENTE INFORMADA SOBRE INFECCIONES DE TRANSMISION SEXUAL Y VIH/SIDA. (3043960)</a:t>
            </a:r>
            <a:endParaRPr lang="es-PE" sz="1400" dirty="0"/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>
                <a:solidFill>
                  <a:srgbClr val="00B050"/>
                </a:solidFill>
              </a:rPr>
              <a:t>POBLACIÓN DE ALTO RIESGO RECIBE INFORMACIÓN Y ATENCIÓN PREVENTIVA (3043961)</a:t>
            </a:r>
            <a:endParaRPr lang="es-PE" sz="1400" dirty="0">
              <a:solidFill>
                <a:srgbClr val="00B050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>
                <a:solidFill>
                  <a:srgbClr val="00B050"/>
                </a:solidFill>
              </a:rPr>
              <a:t>POBLACIÓN CON INFECCIONES DE TRANSMISIÓN SEXUAL RECIBEN TRATAMIENTO, SEGÚN GUÍAS CLÍNICAS  (43968)</a:t>
            </a:r>
            <a:endParaRPr lang="es-PE" sz="1400" dirty="0">
              <a:solidFill>
                <a:srgbClr val="00B050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>
                <a:solidFill>
                  <a:srgbClr val="00B050"/>
                </a:solidFill>
              </a:rPr>
              <a:t>PERSONAS DIAGNOSTICADAS CON VIH/SIDA QUE ACUDEN A LOS SERVICIOS Y RECIBEN ATENCIÓN INTEGRAL (3043969)</a:t>
            </a:r>
            <a:endParaRPr lang="es-PE" sz="1400" dirty="0">
              <a:solidFill>
                <a:srgbClr val="00B050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>
                <a:solidFill>
                  <a:srgbClr val="00B050"/>
                </a:solidFill>
              </a:rPr>
              <a:t>MUJERES GESTANTES REACTIVAS Y NIÑOS EXPUESTOS AL VIH/SIDA RECIBEN TRATAMIENTO OPORTUNO: (3043970)  </a:t>
            </a:r>
            <a:endParaRPr lang="es-PE" sz="1400" dirty="0">
              <a:solidFill>
                <a:srgbClr val="00B050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r>
              <a:rPr lang="es-ES" sz="1400" b="1" dirty="0">
                <a:solidFill>
                  <a:srgbClr val="00B050"/>
                </a:solidFill>
              </a:rPr>
              <a:t>MUJERES GESTANTES REACTIVAS A SÍFILIS Y SUS CONTACTOS, Y RECIÉN NACIDOS EXPUESTOS RECIBEN TRATAMIENTO OPORTUNO (3043971)</a:t>
            </a:r>
            <a:endParaRPr lang="es-PE" sz="1400" dirty="0">
              <a:solidFill>
                <a:srgbClr val="00B050"/>
              </a:solidFill>
            </a:endParaRPr>
          </a:p>
          <a:p>
            <a:pPr marL="800100" lvl="1" indent="-342900" algn="just">
              <a:buFont typeface="+mj-lt"/>
              <a:buAutoNum type="arabicPeriod"/>
            </a:pPr>
            <a:endParaRPr lang="es-ES" sz="1400" b="1" dirty="0" smtClean="0"/>
          </a:p>
          <a:p>
            <a:pPr marL="800100" lvl="1" indent="-342900" algn="just">
              <a:buFont typeface="+mj-lt"/>
              <a:buAutoNum type="arabicPeriod"/>
            </a:pPr>
            <a:endParaRPr lang="es-ES" sz="1400" b="1" dirty="0"/>
          </a:p>
          <a:p>
            <a:pPr marL="800100" lvl="1" indent="-342900" algn="just">
              <a:buFont typeface="+mj-lt"/>
              <a:buAutoNum type="arabicPeriod"/>
            </a:pPr>
            <a:endParaRPr lang="es-ES" sz="1400" b="1" dirty="0"/>
          </a:p>
          <a:p>
            <a:pPr marL="800100" lvl="1" indent="-342900" algn="just">
              <a:buFont typeface="+mj-lt"/>
              <a:buAutoNum type="arabicPeriod"/>
            </a:pPr>
            <a:endParaRPr lang="es-ES" sz="1400" b="1" dirty="0"/>
          </a:p>
          <a:p>
            <a:pPr lvl="1" algn="just"/>
            <a:endParaRPr lang="es-ES" sz="1400" b="1" dirty="0"/>
          </a:p>
          <a:p>
            <a:pPr lvl="1" algn="just"/>
            <a:endParaRPr lang="es-ES" sz="1400" b="1" dirty="0"/>
          </a:p>
          <a:p>
            <a:pPr lvl="1" algn="just"/>
            <a:endParaRPr lang="es-ES" sz="1400" b="1" dirty="0"/>
          </a:p>
          <a:p>
            <a:pPr lvl="1" algn="just"/>
            <a:endParaRPr lang="es-ES" sz="1400" b="1" dirty="0" smtClean="0"/>
          </a:p>
          <a:p>
            <a:pPr lvl="1" algn="just"/>
            <a:endParaRPr lang="es-ES" sz="1400" b="1" dirty="0"/>
          </a:p>
          <a:p>
            <a:pPr lvl="1" algn="just"/>
            <a:endParaRPr lang="es-ES" sz="1400" b="1" dirty="0" smtClean="0"/>
          </a:p>
          <a:p>
            <a:pPr lvl="1" algn="just"/>
            <a:endParaRPr lang="es-ES" sz="1400" b="1" dirty="0"/>
          </a:p>
          <a:p>
            <a:pPr lvl="1" algn="just"/>
            <a:endParaRPr lang="es-ES" sz="1400" b="1" dirty="0" smtClean="0"/>
          </a:p>
          <a:p>
            <a:pPr lvl="1" algn="just"/>
            <a:endParaRPr lang="es-ES" sz="1400" b="1" dirty="0"/>
          </a:p>
          <a:p>
            <a:pPr lvl="1" algn="just"/>
            <a:endParaRPr lang="es-ES" sz="1400" b="1" dirty="0" smtClean="0"/>
          </a:p>
          <a:p>
            <a:pPr lvl="1" algn="just"/>
            <a:endParaRPr lang="es-PE" sz="1400" dirty="0"/>
          </a:p>
        </p:txBody>
      </p:sp>
      <p:pic>
        <p:nvPicPr>
          <p:cNvPr id="5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52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003232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E" b="1" dirty="0"/>
              <a:t>Unidad de medida 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436  Niño atendido</a:t>
            </a:r>
          </a:p>
          <a:p>
            <a:pPr marL="0" indent="0">
              <a:buNone/>
            </a:pPr>
            <a:r>
              <a:rPr lang="es-PE" b="1" dirty="0"/>
              <a:t>Criterio y fuente para determinar avance de la meta física.</a:t>
            </a:r>
            <a:endParaRPr lang="es-PE" dirty="0"/>
          </a:p>
          <a:p>
            <a:r>
              <a:rPr lang="es-PE" dirty="0"/>
              <a:t>Sumatoria de niños nacidos de madres con Sífilis atendidos y registradas con el código  A509 Sífilis Congénita, tipo de diagnóstico definitivo.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HIS</a:t>
            </a:r>
          </a:p>
          <a:p>
            <a:pPr marL="0" indent="0">
              <a:buNone/>
            </a:pPr>
            <a:r>
              <a:rPr lang="es-PE" b="1" dirty="0"/>
              <a:t>Criterios de programación</a:t>
            </a:r>
            <a:r>
              <a:rPr lang="es-PE" dirty="0"/>
              <a:t>: </a:t>
            </a:r>
          </a:p>
          <a:p>
            <a:r>
              <a:rPr lang="es-PE" dirty="0"/>
              <a:t>25% de niños nacidos de madres con Sífilis adicional de los atendidos el año anterior</a:t>
            </a:r>
          </a:p>
          <a:p>
            <a:pPr marL="0" indent="0">
              <a:buNone/>
            </a:pPr>
            <a:r>
              <a:rPr lang="es-PE" b="1" dirty="0"/>
              <a:t>Fuente:</a:t>
            </a:r>
            <a:r>
              <a:rPr lang="es-PE" dirty="0"/>
              <a:t> Reporte HIS, Informe Operacional de ITS y VIH o base nominal PTMI</a:t>
            </a:r>
          </a:p>
          <a:p>
            <a:pPr marL="0" indent="0">
              <a:buNone/>
            </a:pPr>
            <a:endParaRPr lang="es-PE" dirty="0"/>
          </a:p>
        </p:txBody>
      </p:sp>
      <p:sp>
        <p:nvSpPr>
          <p:cNvPr id="4" name="Proceso 4"/>
          <p:cNvSpPr/>
          <p:nvPr/>
        </p:nvSpPr>
        <p:spPr>
          <a:xfrm>
            <a:off x="395536" y="1484784"/>
            <a:ext cx="7776864" cy="504056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2"/>
            <a:r>
              <a:rPr lang="es-PE" b="1" dirty="0"/>
              <a:t>SUBFINALIDAD 2</a:t>
            </a:r>
            <a:r>
              <a:rPr lang="es-PE" b="1" dirty="0" smtClean="0"/>
              <a:t>: </a:t>
            </a:r>
            <a:r>
              <a:rPr lang="es-ES" b="1" dirty="0"/>
              <a:t>Niños expuestos a sífilis y manejo de sífilis congénita reciben atención integral (4397102</a:t>
            </a:r>
            <a:r>
              <a:rPr lang="es-ES" b="1" dirty="0" smtClean="0"/>
              <a:t>)</a:t>
            </a:r>
            <a:endParaRPr lang="es-PE" dirty="0"/>
          </a:p>
        </p:txBody>
      </p:sp>
      <p:sp>
        <p:nvSpPr>
          <p:cNvPr id="5" name="Rectángulo redondeado 3"/>
          <p:cNvSpPr/>
          <p:nvPr/>
        </p:nvSpPr>
        <p:spPr>
          <a:xfrm>
            <a:off x="677919" y="62068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(3043971)</a:t>
            </a:r>
            <a:r>
              <a:rPr lang="es-PE" sz="1600" dirty="0"/>
              <a:t> </a:t>
            </a:r>
            <a:r>
              <a:rPr lang="es-ES" sz="1600" b="1" dirty="0"/>
              <a:t>MUJERES GESTANTES REACTIVAS A SÍFILIS Y SUS CONTACTOS, Y RECIÉN NACIDOS EXPUESTOS RECIBEN TRATAMIENTO OPORTUNO</a:t>
            </a:r>
            <a:endParaRPr lang="es-PE" sz="1600" dirty="0"/>
          </a:p>
        </p:txBody>
      </p:sp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24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48866" y="0"/>
            <a:ext cx="8229600" cy="548680"/>
          </a:xfrm>
        </p:spPr>
        <p:txBody>
          <a:bodyPr>
            <a:normAutofit/>
          </a:bodyPr>
          <a:lstStyle/>
          <a:p>
            <a:r>
              <a:rPr lang="es-PE" sz="2800" dirty="0" smtClean="0"/>
              <a:t>Indicadores Resulta</a:t>
            </a:r>
            <a:endParaRPr lang="es-PE" sz="2800" dirty="0"/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15422"/>
              </p:ext>
            </p:extLst>
          </p:nvPr>
        </p:nvGraphicFramePr>
        <p:xfrm>
          <a:off x="323529" y="476672"/>
          <a:ext cx="7992887" cy="6271673"/>
        </p:xfrm>
        <a:graphic>
          <a:graphicData uri="http://schemas.openxmlformats.org/drawingml/2006/table">
            <a:tbl>
              <a:tblPr/>
              <a:tblGrid>
                <a:gridCol w="1548142"/>
                <a:gridCol w="807726"/>
                <a:gridCol w="875037"/>
                <a:gridCol w="1009658"/>
                <a:gridCol w="471174"/>
                <a:gridCol w="403863"/>
                <a:gridCol w="336553"/>
                <a:gridCol w="403863"/>
                <a:gridCol w="269242"/>
                <a:gridCol w="269242"/>
                <a:gridCol w="269242"/>
                <a:gridCol w="605795"/>
                <a:gridCol w="723350"/>
              </a:tblGrid>
              <a:tr h="40220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DENOMINACIÓN DEL INDICADOR PROPUESTO POR EL RESPONSABLE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DC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METODO DE CALCULO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FUENTE_DATOS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UNIDAD_MEDIDA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4DFE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HISTORICO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VALOR PROYECTADO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PERIODICIDAD DE LA MEDICIÓN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OBSERVACIONES O ALCANCES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CC"/>
                    </a:solidFill>
                  </a:tcPr>
                </a:tc>
              </a:tr>
              <a:tr h="232945">
                <a:tc>
                  <a:txBody>
                    <a:bodyPr/>
                    <a:lstStyle/>
                    <a:p>
                      <a:pPr algn="ctr" fontAlgn="t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VARIABLE NUMERADOR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VARIABLE DENOMINADOR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37522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Incidencia de VIH en poblaciones de alto riesgo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casos VIH nuevos en población de alto riego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población estimada  x 10000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 (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vigilancia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centinela</a:t>
                      </a:r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5,2 *10000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Cada 2 años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5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Tasa de transmisión vertical por VIH y </a:t>
                      </a:r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Sífilis</a:t>
                      </a:r>
                      <a:r>
                        <a:rPr lang="es-PE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congénita</a:t>
                      </a:r>
                      <a:endParaRPr lang="es-PE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 niños nacidos de madres infectadas por el VIH, diagnosticados como VIH-positivos, en el un periodo determinado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estimado de nacidos vivos en el período (x 1000)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PE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(ficha de notificación y ficha de investigación de caso)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584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casos nuevos notificados de sífilis congénita en el periodo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estimado de nacidos vivos en el período (x 1000)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Epidemiologia (ficha de notificación y ficha de investigación de caso)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5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Cobertura de tamizaje VIH en varones de 18 a 59 años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  varones de 18 a 59 años  con tamizaje de VIH  x 100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varones de 18 a 59 años estimados según INEI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de monitoreo de ESN PYC ITS VIH SIDA Y HB - OGEI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159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Cobertura de tamizaje VIH en población de alto riesgo y </a:t>
                      </a:r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vulnerable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(HSH, TS, </a:t>
                      </a:r>
                      <a:r>
                        <a:rPr lang="es-PE" sz="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PPL, indígenas y población con alta movilidad)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Población de alto riesgo o vulnerable  con tamizaje para VIH  x 100 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población de alto riesgo o vulnerable estimada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PE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monitoreo de ESN PYC ITS VIH SIDA Y HB - OGEI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  <a:endParaRPr lang="es-PE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 el denominador usar las siguientes fuentes:</a:t>
                      </a:r>
                      <a:b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TS, HSH, </a:t>
                      </a:r>
                      <a:r>
                        <a:rPr lang="es-PE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</a:t>
                      </a:r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= estimaciones según </a:t>
                      </a:r>
                      <a:r>
                        <a:rPr lang="es-PE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Spectrum</a:t>
                      </a:r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PPL = estimación según censo de INPE</a:t>
                      </a:r>
                      <a:b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s-PE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P.Indígenas</a:t>
                      </a:r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= según estimaciones del INEI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458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 de personas </a:t>
                      </a:r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diagnosticadas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  Hepatitis Crónica B  que reciben tratamiento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personas con Hepatitis B crónica  que reciben  tratamiento x 100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personas diagnosticados con Hepatitis B crónica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PE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monitoreo de ESN PYC ITS VIH SIDA y de reporte HB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224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hombres y mujeres VIH+ que reciben tratamiento con ARV  (TARGA)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 hombres y mujeres con VIH+ reciben ARV  x 100</a:t>
                      </a:r>
                      <a:b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hombres y mujeres estimados con VIH+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PE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reporte TARGA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 el denominador, utilizar estimaciones </a:t>
                      </a:r>
                      <a:r>
                        <a:rPr lang="es-PE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Spectrum</a:t>
                      </a:r>
                      <a:endParaRPr lang="es-PE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5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personas diagnosticadas con ITS que reciben tratamiento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 pacientes  con ITS que reciben tratamiento  x 100</a:t>
                      </a:r>
                      <a:br>
                        <a:rPr lang="es-PE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pacientes Diagnosticados con ITS x 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de monitoreo de ESN PYC ITS VIH SIDA Y HB - OGEI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9667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 gestantes diagnosticadas con VIH que reciben tratamiento ARV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Gestantes  con  VIH que reciben tratamiento ARV para la  PTMI x 100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Gestantes con diagnóstico de VIH estimadas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s-PE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/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reporte</a:t>
                      </a:r>
                      <a:r>
                        <a:rPr lang="es-PE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PE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TARGA </a:t>
                      </a:r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Hepatitis B.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 el denominador, utilizar estimaciones </a:t>
                      </a:r>
                      <a:r>
                        <a:rPr lang="es-PE" sz="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Spectrum</a:t>
                      </a:r>
                      <a:endParaRPr lang="es-PE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751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 de tratamiento en Gestantes con Sífilis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de Gestantes con </a:t>
                      </a:r>
                      <a:r>
                        <a:rPr lang="es-PE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Sífilis </a:t>
                      </a:r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reciben tratamiento  x 100</a:t>
                      </a:r>
                      <a:b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s-PE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de Gestantes con diagnóstico de Sífilis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Hoja de monitoreo de ESN PYC ITS VIH SIDA Y HB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Trimestral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313"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mujeres y hombres de 15 a 49 años que se sometieron a la prueba de VIH en los últimos 12 meses y conoce su resultado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Porcentaje de mujeres y hombres de 15 a 49 años que se sometieron a la prueba de VIH en los últimos 12 meses y conoce su resultado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PE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mujeres y hombres de 15 a 49 años que reportaron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Porcentaje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es-PE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4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09940"/>
              </p:ext>
            </p:extLst>
          </p:nvPr>
        </p:nvGraphicFramePr>
        <p:xfrm>
          <a:off x="899592" y="1628800"/>
          <a:ext cx="7128792" cy="1363928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834585"/>
                <a:gridCol w="6294207"/>
              </a:tblGrid>
              <a:tr h="2647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2000" dirty="0" err="1">
                          <a:effectLst/>
                        </a:rPr>
                        <a:t>Codigo</a:t>
                      </a:r>
                      <a:endParaRPr lang="es-PE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630555" algn="l"/>
                          <a:tab pos="5490845" algn="l"/>
                          <a:tab pos="8191500" algn="l"/>
                        </a:tabLst>
                      </a:pPr>
                      <a:r>
                        <a:rPr lang="es-PE" sz="2000" dirty="0">
                          <a:effectLst/>
                        </a:rPr>
                        <a:t>Denominación de la subfinalidad</a:t>
                      </a:r>
                      <a:endParaRPr lang="es-PE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</a:tr>
              <a:tr h="2647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dirty="0">
                          <a:effectLst/>
                        </a:rPr>
                        <a:t>4395002</a:t>
                      </a:r>
                      <a:endParaRPr lang="es-P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630555" algn="l"/>
                          <a:tab pos="5490845" algn="l"/>
                        </a:tabLst>
                      </a:pPr>
                      <a:r>
                        <a:rPr lang="es-PE" sz="1400">
                          <a:effectLst/>
                        </a:rPr>
                        <a:t>Monitoreo del programa de TB / VIH SIDA </a:t>
                      </a:r>
                      <a:endParaRPr lang="es-P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</a:tr>
              <a:tr h="2647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>
                          <a:effectLst/>
                        </a:rPr>
                        <a:t>4395003</a:t>
                      </a:r>
                      <a:endParaRPr lang="es-P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630555" algn="l"/>
                          <a:tab pos="5490845" algn="l"/>
                        </a:tabLst>
                      </a:pPr>
                      <a:r>
                        <a:rPr lang="es-PE" sz="1400">
                          <a:effectLst/>
                        </a:rPr>
                        <a:t>Evaluación del programa de TB / VIH SIDA </a:t>
                      </a:r>
                      <a:endParaRPr lang="es-P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</a:tr>
              <a:tr h="2647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>
                          <a:effectLst/>
                        </a:rPr>
                        <a:t>4395004</a:t>
                      </a:r>
                      <a:endParaRPr lang="es-P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630555" algn="l"/>
                          <a:tab pos="5490845" algn="l"/>
                        </a:tabLst>
                      </a:pPr>
                      <a:r>
                        <a:rPr lang="es-PE" sz="1400">
                          <a:effectLst/>
                        </a:rPr>
                        <a:t>Supervisión del programa de TB / VIH SIDA </a:t>
                      </a:r>
                      <a:endParaRPr lang="es-PE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</a:tr>
              <a:tr h="2647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400" dirty="0">
                          <a:effectLst/>
                        </a:rPr>
                        <a:t>4395101</a:t>
                      </a:r>
                      <a:endParaRPr lang="es-P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  <a:tc>
                  <a:txBody>
                    <a:bodyPr/>
                    <a:lstStyle/>
                    <a:p>
                      <a:pPr>
                        <a:tabLst>
                          <a:tab pos="630555" algn="l"/>
                          <a:tab pos="5490845" algn="l"/>
                        </a:tabLst>
                      </a:pPr>
                      <a:r>
                        <a:rPr lang="es-PE" sz="1400" dirty="0">
                          <a:effectLst/>
                        </a:rPr>
                        <a:t>Desarrollo de normas y guías técnicas en VIH SIDA y tuberculosis </a:t>
                      </a:r>
                      <a:endParaRPr lang="es-PE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176" marR="8176" marT="0" marB="0" anchor="ctr"/>
                </a:tc>
              </a:tr>
            </a:tbl>
          </a:graphicData>
        </a:graphic>
      </p:graphicFrame>
      <p:sp>
        <p:nvSpPr>
          <p:cNvPr id="6" name="Rectángulo 5"/>
          <p:cNvSpPr/>
          <p:nvPr/>
        </p:nvSpPr>
        <p:spPr>
          <a:xfrm>
            <a:off x="899592" y="3573016"/>
            <a:ext cx="741682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medida </a:t>
            </a:r>
            <a:endParaRPr lang="es-P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060 Informe </a:t>
            </a:r>
            <a:endParaRPr lang="es-P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Meta física: </a:t>
            </a:r>
            <a:endParaRPr lang="es-PE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06 informes (01 trimestral, 01 semestral y 01 anual).</a:t>
            </a:r>
            <a:endParaRPr lang="es-P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755576" y="764704"/>
            <a:ext cx="7560840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s-ES" sz="2000" b="1" dirty="0"/>
              <a:t>(3000001</a:t>
            </a:r>
            <a:r>
              <a:rPr lang="es-ES" sz="2000" b="1" dirty="0" smtClean="0"/>
              <a:t>) </a:t>
            </a:r>
            <a:r>
              <a:rPr lang="es-PE" sz="2000" b="1" dirty="0" smtClean="0"/>
              <a:t> ACCIONES COMUNES</a:t>
            </a:r>
            <a:endParaRPr lang="es-PE" sz="2000" b="1" dirty="0"/>
          </a:p>
        </p:txBody>
      </p:sp>
      <p:pic>
        <p:nvPicPr>
          <p:cNvPr id="8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56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345557"/>
              </p:ext>
            </p:extLst>
          </p:nvPr>
        </p:nvGraphicFramePr>
        <p:xfrm>
          <a:off x="395536" y="1866670"/>
          <a:ext cx="8064895" cy="3578554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291271"/>
                <a:gridCol w="1604837"/>
                <a:gridCol w="1476070"/>
                <a:gridCol w="2692717"/>
              </a:tblGrid>
              <a:tr h="43198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Actividad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Frecuencia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Factor de concentración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Nivel de programación (*)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</a:tr>
              <a:tr h="67883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>
                          <a:effectLst/>
                        </a:rPr>
                        <a:t>Generación y difusión de reportes e informes estadísticos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Mensual/ Semestral/ Anual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12/2/1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MINSA-OGEI OGTI/INS/DISA/DIRESA/GERESA/</a:t>
                      </a: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Unidades Ejecutoras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</a:tr>
              <a:tr h="63136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>
                          <a:effectLst/>
                        </a:rPr>
                        <a:t>Investigación epidemiológica  de casos. Reporte y difusión de informes  epidemiológicos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Mensual/ Semestral/ Anual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12/2/1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MINSA-OGEI-DGE- OGTI/INS/DISA/DIRESA/GERESA/ </a:t>
                      </a:r>
                      <a:r>
                        <a:rPr lang="es-PE" sz="1400" dirty="0">
                          <a:effectLst/>
                        </a:rPr>
                        <a:t>Unidades Ejecutoras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</a:tr>
              <a:tr h="91270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>
                          <a:effectLst/>
                        </a:rPr>
                        <a:t>Análisis de Situación de Salud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Anual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1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>
                          <a:effectLst/>
                        </a:rPr>
                        <a:t>MINSA-OGEI-DGE- OGTI/INS/DISA/DIRESA/GERESA/ </a:t>
                      </a:r>
                      <a:r>
                        <a:rPr lang="es-PE" sz="1400" dirty="0">
                          <a:effectLst/>
                        </a:rPr>
                        <a:t>Unidades Ejecutoras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</a:tr>
              <a:tr h="80149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>
                          <a:effectLst/>
                        </a:rPr>
                        <a:t>Monitoreo de la calidad de información Estadística.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Mensual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12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MINSA-OGEI OGTI/INS/DISA/DIRESA/GERESA/Unidades Ejecutoras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</a:tr>
            </a:tbl>
          </a:graphicData>
        </a:graphic>
      </p:graphicFrame>
      <p:sp>
        <p:nvSpPr>
          <p:cNvPr id="5" name="Proceso 4"/>
          <p:cNvSpPr/>
          <p:nvPr/>
        </p:nvSpPr>
        <p:spPr>
          <a:xfrm>
            <a:off x="431540" y="1196752"/>
            <a:ext cx="4248472" cy="518999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 smtClean="0"/>
              <a:t>SUBPRODUCTO: </a:t>
            </a:r>
            <a:r>
              <a:rPr lang="es-PE" dirty="0"/>
              <a:t>Monitoreo del Programa</a:t>
            </a:r>
          </a:p>
        </p:txBody>
      </p:sp>
      <p:sp>
        <p:nvSpPr>
          <p:cNvPr id="6" name="Rectángulo redondeado 5"/>
          <p:cNvSpPr/>
          <p:nvPr/>
        </p:nvSpPr>
        <p:spPr>
          <a:xfrm>
            <a:off x="2555776" y="575037"/>
            <a:ext cx="4248472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s-ES" sz="2000" b="1" dirty="0"/>
              <a:t>(3000001</a:t>
            </a:r>
            <a:r>
              <a:rPr lang="es-ES" sz="2000" b="1" dirty="0" smtClean="0"/>
              <a:t>) </a:t>
            </a:r>
            <a:r>
              <a:rPr lang="es-PE" sz="2000" b="1" dirty="0" smtClean="0"/>
              <a:t> ACCIONES COMUNES</a:t>
            </a:r>
            <a:endParaRPr lang="es-PE" sz="2000" b="1" dirty="0"/>
          </a:p>
        </p:txBody>
      </p:sp>
      <p:sp>
        <p:nvSpPr>
          <p:cNvPr id="7" name="Rectángulo 6"/>
          <p:cNvSpPr/>
          <p:nvPr/>
        </p:nvSpPr>
        <p:spPr>
          <a:xfrm>
            <a:off x="395536" y="5445224"/>
            <a:ext cx="70567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(*) La programación es considerada para el Plan </a:t>
            </a: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medida: Informe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 de programación: 01 informe trimestral</a:t>
            </a:r>
            <a:endParaRPr lang="es-PE" sz="1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s-P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37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370247"/>
              </p:ext>
            </p:extLst>
          </p:nvPr>
        </p:nvGraphicFramePr>
        <p:xfrm>
          <a:off x="397757" y="2204864"/>
          <a:ext cx="7920881" cy="2685185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250356"/>
                <a:gridCol w="1576180"/>
                <a:gridCol w="1449712"/>
                <a:gridCol w="2644633"/>
              </a:tblGrid>
              <a:tr h="431987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Actividad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Frecuencia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Factor de concentración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Nivel de programación (*)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</a:tr>
              <a:tr h="67883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 smtClean="0">
                          <a:effectLst/>
                        </a:rPr>
                        <a:t>Evaluación</a:t>
                      </a:r>
                      <a:r>
                        <a:rPr lang="es-PE" sz="1400" b="0" baseline="0" dirty="0" smtClean="0">
                          <a:effectLst/>
                        </a:rPr>
                        <a:t> de intervenciones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Anual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 smtClean="0">
                          <a:effectLst/>
                        </a:rPr>
                        <a:t>MINSA/INS/Institutos</a:t>
                      </a:r>
                      <a:r>
                        <a:rPr lang="es-PE" sz="1400" kern="1200" baseline="0" dirty="0" smtClean="0">
                          <a:effectLst/>
                        </a:rPr>
                        <a:t> especializados/CDC</a:t>
                      </a:r>
                    </a:p>
                  </a:txBody>
                  <a:tcPr marL="36195" marR="36195" marT="17780" marB="17780" anchor="ctr"/>
                </a:tc>
              </a:tr>
              <a:tr h="63136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 smtClean="0">
                          <a:effectLst/>
                        </a:rPr>
                        <a:t>Evaluaciones económicas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Anual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 smtClean="0">
                          <a:effectLst/>
                        </a:rPr>
                        <a:t>1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dirty="0" smtClean="0">
                          <a:effectLst/>
                        </a:rPr>
                        <a:t>MINSA/Institutos</a:t>
                      </a:r>
                      <a:r>
                        <a:rPr lang="es-PE" sz="1400" kern="1200" baseline="0" dirty="0" smtClean="0">
                          <a:effectLst/>
                        </a:rPr>
                        <a:t> especializados</a:t>
                      </a:r>
                    </a:p>
                  </a:txBody>
                  <a:tcPr marL="36195" marR="36195" marT="17780" marB="17780" anchor="ctr"/>
                </a:tc>
              </a:tr>
              <a:tr h="91270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b="0" dirty="0" smtClean="0">
                          <a:effectLst/>
                        </a:rPr>
                        <a:t>Evaluación externa de la calidad</a:t>
                      </a:r>
                      <a:endParaRPr lang="es-PE" sz="1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dirty="0">
                          <a:effectLst/>
                        </a:rPr>
                        <a:t>Anual</a:t>
                      </a:r>
                      <a:endParaRPr lang="es-PE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>
                          <a:effectLst/>
                        </a:rPr>
                        <a:t>1</a:t>
                      </a:r>
                      <a:endParaRPr lang="es-PE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17780" marB="1778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400" kern="1200" baseline="0" dirty="0" smtClean="0">
                          <a:effectLst/>
                        </a:rPr>
                        <a:t>INS</a:t>
                      </a:r>
                    </a:p>
                  </a:txBody>
                  <a:tcPr marL="36195" marR="36195" marT="17780" marB="17780" anchor="ctr"/>
                </a:tc>
              </a:tr>
            </a:tbl>
          </a:graphicData>
        </a:graphic>
      </p:graphicFrame>
      <p:sp>
        <p:nvSpPr>
          <p:cNvPr id="5" name="Proceso 4"/>
          <p:cNvSpPr/>
          <p:nvPr/>
        </p:nvSpPr>
        <p:spPr>
          <a:xfrm>
            <a:off x="397757" y="1484784"/>
            <a:ext cx="4248472" cy="518999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 smtClean="0"/>
              <a:t>SUBPRODUCTO: Evaluación del Programa</a:t>
            </a:r>
            <a:endParaRPr lang="es-PE" dirty="0"/>
          </a:p>
        </p:txBody>
      </p:sp>
      <p:sp>
        <p:nvSpPr>
          <p:cNvPr id="6" name="Rectángulo redondeado 5"/>
          <p:cNvSpPr/>
          <p:nvPr/>
        </p:nvSpPr>
        <p:spPr>
          <a:xfrm>
            <a:off x="2521993" y="671048"/>
            <a:ext cx="4248472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s-ES" sz="2000" b="1" dirty="0"/>
              <a:t>(3000001</a:t>
            </a:r>
            <a:r>
              <a:rPr lang="es-ES" sz="2000" b="1" dirty="0" smtClean="0"/>
              <a:t>) </a:t>
            </a:r>
            <a:r>
              <a:rPr lang="es-PE" sz="2000" b="1" dirty="0" smtClean="0"/>
              <a:t> ACCIONES COMUNES</a:t>
            </a:r>
            <a:endParaRPr lang="es-PE" sz="2000" b="1" dirty="0"/>
          </a:p>
        </p:txBody>
      </p:sp>
      <p:sp>
        <p:nvSpPr>
          <p:cNvPr id="7" name="Rectángulo 6"/>
          <p:cNvSpPr/>
          <p:nvPr/>
        </p:nvSpPr>
        <p:spPr>
          <a:xfrm>
            <a:off x="397757" y="5229200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(*) La programación es considerada para el Plan </a:t>
            </a: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medida: Informe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 de programación: 02 informes (1 semestral y 1 anual)</a:t>
            </a:r>
            <a:endParaRPr lang="es-P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63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ceso 4"/>
          <p:cNvSpPr/>
          <p:nvPr/>
        </p:nvSpPr>
        <p:spPr>
          <a:xfrm>
            <a:off x="627208" y="1484784"/>
            <a:ext cx="4248472" cy="518999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 smtClean="0"/>
              <a:t>SUBPRODUCTO: Supervisión del Programa</a:t>
            </a:r>
            <a:endParaRPr lang="es-PE" dirty="0"/>
          </a:p>
        </p:txBody>
      </p:sp>
      <p:sp>
        <p:nvSpPr>
          <p:cNvPr id="6" name="Rectángulo redondeado 5"/>
          <p:cNvSpPr/>
          <p:nvPr/>
        </p:nvSpPr>
        <p:spPr>
          <a:xfrm>
            <a:off x="2555776" y="620688"/>
            <a:ext cx="4248472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s-ES" sz="2000" b="1" dirty="0"/>
              <a:t>(3000001</a:t>
            </a:r>
            <a:r>
              <a:rPr lang="es-ES" sz="2000" b="1" dirty="0" smtClean="0"/>
              <a:t>) </a:t>
            </a:r>
            <a:r>
              <a:rPr lang="es-PE" sz="2000" b="1" dirty="0" smtClean="0"/>
              <a:t> ACCIONES COMUNES</a:t>
            </a:r>
            <a:endParaRPr lang="es-PE" sz="2000" b="1" dirty="0"/>
          </a:p>
        </p:txBody>
      </p:sp>
      <p:sp>
        <p:nvSpPr>
          <p:cNvPr id="7" name="Rectángulo 6"/>
          <p:cNvSpPr/>
          <p:nvPr/>
        </p:nvSpPr>
        <p:spPr>
          <a:xfrm>
            <a:off x="627208" y="2060848"/>
            <a:ext cx="70567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es-P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programación es considerada para el Plan </a:t>
            </a: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 realiza el equipo del nivel central nacional y regional, según corresponda. Uso de instrumentos estandarizados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medida: Informe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 de programación: 01 Informe trimestral</a:t>
            </a:r>
            <a:endParaRPr lang="es-P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roceso 4"/>
          <p:cNvSpPr/>
          <p:nvPr/>
        </p:nvSpPr>
        <p:spPr>
          <a:xfrm>
            <a:off x="627208" y="3773112"/>
            <a:ext cx="4248472" cy="518999"/>
          </a:xfrm>
          <a:prstGeom prst="flowChartProces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dirty="0" smtClean="0"/>
              <a:t>SUBPRODUCTO: Desarrollo de NTS y guías</a:t>
            </a:r>
            <a:endParaRPr lang="es-PE" dirty="0"/>
          </a:p>
        </p:txBody>
      </p:sp>
      <p:sp>
        <p:nvSpPr>
          <p:cNvPr id="9" name="Rectángulo 6"/>
          <p:cNvSpPr/>
          <p:nvPr/>
        </p:nvSpPr>
        <p:spPr>
          <a:xfrm>
            <a:off x="627208" y="4509120"/>
            <a:ext cx="705678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es-PE" sz="1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programación es considerada para el Plan </a:t>
            </a: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Operativo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 central nacional: elaboración, aprobación, publicación. Capacitación, implementación.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Nivel regional puede realizar adecuación, según corresponda. Difusión, capacitación, </a:t>
            </a:r>
            <a:r>
              <a:rPr lang="es-PE" sz="1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implmentación</a:t>
            </a: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medida: Norma aprobada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PE" sz="1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Criterio de programación: según necesidad</a:t>
            </a:r>
            <a:endParaRPr lang="es-PE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1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683568" y="620688"/>
            <a:ext cx="7776864" cy="57606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ES" sz="1600" b="1" dirty="0"/>
              <a:t>(</a:t>
            </a:r>
            <a:r>
              <a:rPr lang="es-ES" sz="1600" b="1" dirty="0" smtClean="0"/>
              <a:t>3000673)</a:t>
            </a:r>
            <a:r>
              <a:rPr lang="es-PE" sz="1600" dirty="0" smtClean="0"/>
              <a:t> </a:t>
            </a:r>
            <a:r>
              <a:rPr lang="es-ES" sz="1600" b="1" dirty="0" smtClean="0"/>
              <a:t>POBLACIÓN </a:t>
            </a:r>
            <a:r>
              <a:rPr lang="es-ES" sz="1600" b="1" dirty="0"/>
              <a:t>CON DIAGNÓSTICO DE HEPATITIS B CRONICA QUE ACUDE A LOS SERVICIOS DE SALUD RECIBE ATENCION </a:t>
            </a:r>
            <a:r>
              <a:rPr lang="es-ES" sz="1600" b="1" dirty="0" smtClean="0"/>
              <a:t>INTEGRAL</a:t>
            </a:r>
            <a:endParaRPr lang="es-PE" sz="1600" dirty="0"/>
          </a:p>
        </p:txBody>
      </p:sp>
      <p:sp>
        <p:nvSpPr>
          <p:cNvPr id="5" name="Rectángulo 4"/>
          <p:cNvSpPr/>
          <p:nvPr/>
        </p:nvSpPr>
        <p:spPr>
          <a:xfrm>
            <a:off x="590747" y="1631730"/>
            <a:ext cx="7560840" cy="1800200"/>
          </a:xfrm>
          <a:prstGeom prst="rect">
            <a:avLst/>
          </a:prstGeom>
          <a:gradFill flip="none" rotWithShape="1">
            <a:gsLst>
              <a:gs pos="0">
                <a:schemeClr val="accent5">
                  <a:tint val="50000"/>
                  <a:satMod val="30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  <a:lin ang="8100000" scaled="1"/>
            <a:tileRect/>
          </a:gra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b="1" dirty="0" smtClean="0"/>
              <a:t>DEFINICIÓN OPERACIONAL</a:t>
            </a:r>
          </a:p>
          <a:p>
            <a:endParaRPr lang="es-PE" b="1" dirty="0"/>
          </a:p>
          <a:p>
            <a:r>
              <a:rPr lang="es-ES" b="1" dirty="0"/>
              <a:t>Definición operacional:</a:t>
            </a:r>
            <a:r>
              <a:rPr lang="es-ES" dirty="0"/>
              <a:t> </a:t>
            </a:r>
            <a:r>
              <a:rPr lang="es-PE" dirty="0"/>
              <a:t>Es la atención integral a la población que tiene diagnóstico confirmado de Hepatitis B crónica, realizado por un equipo multidisciplinario de salud según norma técnica</a:t>
            </a:r>
          </a:p>
          <a:p>
            <a:pPr algn="just"/>
            <a:endParaRPr lang="es-PE" dirty="0"/>
          </a:p>
        </p:txBody>
      </p:sp>
      <p:sp>
        <p:nvSpPr>
          <p:cNvPr id="2" name="Rectángulo 1"/>
          <p:cNvSpPr/>
          <p:nvPr/>
        </p:nvSpPr>
        <p:spPr>
          <a:xfrm>
            <a:off x="539552" y="3469650"/>
            <a:ext cx="58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Listado de las Subfinalidades del producto</a:t>
            </a:r>
            <a:endParaRPr lang="es-PE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43451"/>
              </p:ext>
            </p:extLst>
          </p:nvPr>
        </p:nvGraphicFramePr>
        <p:xfrm>
          <a:off x="539552" y="4005064"/>
          <a:ext cx="7488832" cy="231769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950485"/>
                <a:gridCol w="6538347"/>
              </a:tblGrid>
              <a:tr h="333215"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 smtClean="0">
                          <a:effectLst/>
                        </a:rPr>
                        <a:t>Código</a:t>
                      </a:r>
                      <a:endParaRPr lang="es-PE" sz="1800" b="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spc="-30" dirty="0" smtClean="0">
                          <a:effectLst/>
                        </a:rPr>
                        <a:t>Denominación </a:t>
                      </a:r>
                      <a:r>
                        <a:rPr lang="es-PE" sz="1800" spc="-30" dirty="0">
                          <a:effectLst/>
                        </a:rPr>
                        <a:t>de la subfinalidad</a:t>
                      </a:r>
                      <a:endParaRPr lang="es-PE" sz="1800" b="0" spc="-3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77501">
                <a:tc>
                  <a:txBody>
                    <a:bodyPr/>
                    <a:lstStyle/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 dirty="0">
                          <a:effectLst/>
                        </a:rPr>
                        <a:t> </a:t>
                      </a:r>
                    </a:p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 dirty="0">
                          <a:effectLst/>
                        </a:rPr>
                        <a:t>0067301</a:t>
                      </a:r>
                      <a:endParaRPr lang="es-PE" sz="1800" b="0" kern="1200" spc="-3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 dirty="0">
                          <a:effectLst/>
                        </a:rPr>
                        <a:t> </a:t>
                      </a:r>
                    </a:p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 dirty="0">
                          <a:effectLst/>
                        </a:rPr>
                        <a:t>Niños, jóvenes y adultos con hepatitis B crónica, reciben atención integral</a:t>
                      </a:r>
                      <a:endParaRPr lang="es-PE" sz="1800" b="0" kern="1200" spc="-3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110715">
                <a:tc>
                  <a:txBody>
                    <a:bodyPr/>
                    <a:lstStyle/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>
                          <a:effectLst/>
                        </a:rPr>
                        <a:t> </a:t>
                      </a:r>
                    </a:p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>
                          <a:effectLst/>
                        </a:rPr>
                        <a:t>0067304</a:t>
                      </a:r>
                      <a:endParaRPr lang="es-PE" sz="1800" b="0" kern="1200" spc="-3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 dirty="0">
                          <a:effectLst/>
                        </a:rPr>
                        <a:t> </a:t>
                      </a:r>
                    </a:p>
                    <a:p>
                      <a:pPr marL="14605" indent="-14605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PE" sz="1800" kern="1200" spc="-30" dirty="0">
                          <a:effectLst/>
                        </a:rPr>
                        <a:t>Recién nacido expuesto, nacido de madre con diagnóstico de hepatitis B, reciben atención integral</a:t>
                      </a:r>
                      <a:endParaRPr lang="es-PE" sz="1800" b="0" kern="1200" spc="-3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54" y="155607"/>
            <a:ext cx="3240360" cy="32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165</TotalTime>
  <Words>5564</Words>
  <Application>Microsoft Office PowerPoint</Application>
  <PresentationFormat>Presentación en pantalla (4:3)</PresentationFormat>
  <Paragraphs>985</Paragraphs>
  <Slides>41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Adyacencia</vt:lpstr>
      <vt:lpstr>Programa Presupuestal 0016 TBC-VIH/SIDA</vt:lpstr>
      <vt:lpstr>MODELO OPERACIONAL</vt:lpstr>
      <vt:lpstr>ESTRUCTURA FUNCIONAL 2017</vt:lpstr>
      <vt:lpstr>PRODUCTOS DEL PROGRAMA PRESUPUESTAL 016 TBC-VIH/SIDA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Indicadores Resulta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PRODUCTOS DEL PROGRAMA PRESUPUESTAL 016 TBC-VIH/SIDA</dc:title>
  <dc:creator>Byelca Huaman</dc:creator>
  <cp:lastModifiedBy>MILAGROS CAYO GIRAO DE APARICIO</cp:lastModifiedBy>
  <cp:revision>19</cp:revision>
  <dcterms:created xsi:type="dcterms:W3CDTF">2017-02-08T19:48:39Z</dcterms:created>
  <dcterms:modified xsi:type="dcterms:W3CDTF">2017-03-17T16:45:29Z</dcterms:modified>
</cp:coreProperties>
</file>