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B368F85-BF1F-4AF5-927F-8B81CC73E3A5}" type="slidenum">
              <a:rPr lang="es-PE" smtClean="0"/>
              <a:t>‹Nº›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11E57E-E2BF-4FEE-B728-DB50DFF82071}" type="datetimeFigureOut">
              <a:rPr lang="es-PE" smtClean="0"/>
              <a:t>16/03/2017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6479" y="2090057"/>
            <a:ext cx="10160000" cy="2070782"/>
          </a:xfrm>
        </p:spPr>
        <p:txBody>
          <a:bodyPr/>
          <a:lstStyle/>
          <a:p>
            <a:pPr algn="ctr"/>
            <a:r>
              <a:rPr lang="es-PE" dirty="0" smtClean="0"/>
              <a:t>PP 0018 ENFERMEDADES NO TRANSMISIBLES </a:t>
            </a:r>
            <a:br>
              <a:rPr lang="es-PE" dirty="0" smtClean="0"/>
            </a:br>
            <a:r>
              <a:rPr lang="es-PE" dirty="0"/>
              <a:t/>
            </a:r>
            <a:br>
              <a:rPr lang="es-PE" dirty="0"/>
            </a:br>
            <a:r>
              <a:rPr lang="es-PE" dirty="0" smtClean="0"/>
              <a:t/>
            </a:r>
            <a:br>
              <a:rPr lang="es-PE" dirty="0" smtClean="0"/>
            </a:br>
            <a:r>
              <a:rPr lang="es-PE" dirty="0" smtClean="0"/>
              <a:t>Salud Bucal                                             </a:t>
            </a:r>
            <a:endParaRPr lang="es-PE" dirty="0"/>
          </a:p>
        </p:txBody>
      </p:sp>
      <p:pic>
        <p:nvPicPr>
          <p:cNvPr id="4" name="Imagen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7488"/>
            <a:ext cx="3133725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5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3" t="8653" r="5815" b="9033"/>
          <a:stretch>
            <a:fillRect/>
          </a:stretch>
        </p:blipFill>
        <p:spPr bwMode="auto">
          <a:xfrm>
            <a:off x="1771135" y="238897"/>
            <a:ext cx="8872151" cy="61701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212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195" y="650789"/>
            <a:ext cx="9366422" cy="5585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55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812984"/>
              </p:ext>
            </p:extLst>
          </p:nvPr>
        </p:nvGraphicFramePr>
        <p:xfrm>
          <a:off x="1527803" y="1639084"/>
          <a:ext cx="8550876" cy="3631386"/>
        </p:xfrm>
        <a:graphic>
          <a:graphicData uri="http://schemas.openxmlformats.org/drawingml/2006/table">
            <a:tbl>
              <a:tblPr firstRow="1" firstCol="1" bandRow="1"/>
              <a:tblGrid>
                <a:gridCol w="2137719"/>
                <a:gridCol w="2137719"/>
                <a:gridCol w="2137719"/>
                <a:gridCol w="2137719"/>
              </a:tblGrid>
              <a:tr h="332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FINAL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INTERMEDIO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RESULTADO INMEDIATO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PRODUCTOS</a:t>
                      </a:r>
                      <a:endParaRPr lang="es-PE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0236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Reducción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 la morbilidad,  mortalidad y  discapacidad por Enfermedades No Transmisibles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Mayor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número de personas con problemas de salud bucal manejadas satisfactoriamente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Población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tamizada y diagnosticada con enfermedades de la cavidad bucal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estomatológica preventiva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73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estomatológica </a:t>
                      </a: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recuperativa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87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1600" dirty="0" smtClean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Atención </a:t>
                      </a:r>
                      <a:r>
                        <a:rPr lang="es-PE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estomatológica </a:t>
                      </a:r>
                      <a:r>
                        <a:rPr lang="es-PE" sz="1600" dirty="0" smtClean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especializada</a:t>
                      </a:r>
                      <a:endParaRPr lang="es-P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2767914" y="540829"/>
            <a:ext cx="5700584" cy="529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MODELO LOGICO</a:t>
            </a:r>
            <a:endParaRPr lang="es-PE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99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49" y="444843"/>
            <a:ext cx="10515600" cy="628007"/>
          </a:xfrm>
        </p:spPr>
        <p:txBody>
          <a:bodyPr>
            <a:normAutofit/>
          </a:bodyPr>
          <a:lstStyle/>
          <a:p>
            <a:pPr algn="ctr"/>
            <a:r>
              <a:rPr lang="es-P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procesos: Producto Preventivo </a:t>
            </a:r>
            <a:endParaRPr lang="es-P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73" y="1072850"/>
            <a:ext cx="6392562" cy="5649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70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183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Flujo de procesos: Producto </a:t>
            </a:r>
            <a:r>
              <a:rPr lang="es-PE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Recuperativo</a:t>
            </a:r>
            <a:endParaRPr lang="es-P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373" y="957178"/>
            <a:ext cx="5441307" cy="5723744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916923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839436"/>
              </p:ext>
            </p:extLst>
          </p:nvPr>
        </p:nvGraphicFramePr>
        <p:xfrm>
          <a:off x="2874782" y="345989"/>
          <a:ext cx="6252742" cy="44484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252742"/>
              </a:tblGrid>
              <a:tr h="444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8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INDICADORES DE DESEMPEÑO </a:t>
                      </a:r>
                      <a:endParaRPr lang="es-PE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399001"/>
              </p:ext>
            </p:extLst>
          </p:nvPr>
        </p:nvGraphicFramePr>
        <p:xfrm>
          <a:off x="967988" y="1006679"/>
          <a:ext cx="6569634" cy="3002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569634"/>
              </a:tblGrid>
              <a:tr h="300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de Niños de 6 meses a  11 años Protegidos con Topicaciones de  Flúor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49342"/>
              </p:ext>
            </p:extLst>
          </p:nvPr>
        </p:nvGraphicFramePr>
        <p:xfrm>
          <a:off x="2885442" y="1502725"/>
          <a:ext cx="5666105" cy="1080008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niños de 6 meses a  11 años de edad que recibieron  la segunda </a:t>
                      </a:r>
                      <a:r>
                        <a:rPr lang="es-PE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topicación</a:t>
                      </a: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de flúor en un año.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de Niños  de 6 meses a 11 años  de edad programados en el establecimiento de salud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62313" y="34496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29639"/>
              </p:ext>
            </p:extLst>
          </p:nvPr>
        </p:nvGraphicFramePr>
        <p:xfrm>
          <a:off x="982574" y="2818701"/>
          <a:ext cx="5445125" cy="2936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5125"/>
              </a:tblGrid>
              <a:tr h="293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de Gestantes con Alta Básica Odontológica. ABO 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21488"/>
              </p:ext>
            </p:extLst>
          </p:nvPr>
        </p:nvGraphicFramePr>
        <p:xfrm>
          <a:off x="2885442" y="3314070"/>
          <a:ext cx="5666105" cy="993013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Gestantes con Alta Básica Odontológica.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Nº de Gestantes Atendidas en el servicio de odontología.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262313" y="34988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783418"/>
              </p:ext>
            </p:extLst>
          </p:nvPr>
        </p:nvGraphicFramePr>
        <p:xfrm>
          <a:off x="999352" y="4554380"/>
          <a:ext cx="5445125" cy="3073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45125"/>
              </a:tblGrid>
              <a:tr h="30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PE" sz="12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Proporción </a:t>
                      </a:r>
                      <a:r>
                        <a:rPr lang="es-PE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 Prótesis Dentales entregadas a los Adultos Mayores</a:t>
                      </a:r>
                      <a:endParaRPr lang="es-PE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434007"/>
              </p:ext>
            </p:extLst>
          </p:nvPr>
        </p:nvGraphicFramePr>
        <p:xfrm>
          <a:off x="2835108" y="5084881"/>
          <a:ext cx="5666105" cy="924433"/>
        </p:xfrm>
        <a:graphic>
          <a:graphicData uri="http://schemas.openxmlformats.org/drawingml/2006/table">
            <a:tbl>
              <a:tblPr firstRow="1" firstCol="1" bandRow="1"/>
              <a:tblGrid>
                <a:gridCol w="994410"/>
                <a:gridCol w="3606165"/>
                <a:gridCol w="1065530"/>
              </a:tblGrid>
              <a:tr h="161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DESCRIPCIÓN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FACTOR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Numerador:   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Prótesis Dentales Entregadas.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X100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Denominador: 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Nº de Prótesis Dentales Programadas al año.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834474" y="508415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768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/>
          <p:cNvSpPr/>
          <p:nvPr/>
        </p:nvSpPr>
        <p:spPr>
          <a:xfrm>
            <a:off x="832021" y="337063"/>
            <a:ext cx="9399374" cy="128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DEFINICIONES OPERACIONALES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ATENCIÓN ESTOMATOLÓGICA PREVENTIVA – (3000680) </a:t>
            </a:r>
            <a:endParaRPr lang="es-PE" dirty="0" smtClean="0">
              <a:effectLst/>
            </a:endParaRP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10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Definición operacional:</a:t>
            </a: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Conjunto de procedimientos estomatológicos dirigidos a la población priorizada niños, gestantes y adulto mayor con la finalidad de      	                            prevenir la aparición de enfermedades en el sistema Estomatognático, actuando sobre los factores de riesgo.</a:t>
            </a:r>
            <a:endParaRPr lang="es-P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51126"/>
              </p:ext>
            </p:extLst>
          </p:nvPr>
        </p:nvGraphicFramePr>
        <p:xfrm>
          <a:off x="1364657" y="1711096"/>
          <a:ext cx="7350977" cy="1647511"/>
        </p:xfrm>
        <a:graphic>
          <a:graphicData uri="http://schemas.openxmlformats.org/drawingml/2006/table">
            <a:tbl>
              <a:tblPr firstRow="1" firstCol="1" bandRow="1"/>
              <a:tblGrid>
                <a:gridCol w="1008270"/>
                <a:gridCol w="2665082"/>
                <a:gridCol w="974092"/>
                <a:gridCol w="2703533"/>
              </a:tblGrid>
              <a:tr h="517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Denominación de los Sub productos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Código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Denominación de los Sub productos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Asesoría nutricional para el control de enfermedades dentales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flúor barniz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Examen estomatológico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del flúor gel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Instrucción de higiene oral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5000606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Profilaxis dental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4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5000601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Aplicación de sellantes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2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975" marR="685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ángulo 14"/>
          <p:cNvSpPr/>
          <p:nvPr/>
        </p:nvSpPr>
        <p:spPr>
          <a:xfrm>
            <a:off x="1260389" y="3462505"/>
            <a:ext cx="6096000" cy="57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medida  del producto:</a:t>
            </a:r>
            <a:endParaRPr lang="es-PE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460. Persona tratada </a:t>
            </a:r>
            <a:endParaRPr lang="es-P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260389" y="4038047"/>
            <a:ext cx="5288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física del producto:</a:t>
            </a:r>
            <a:r>
              <a:rPr lang="es-PE" sz="1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Igual a la meta física del  sub producto examen estomatológico</a:t>
            </a:r>
            <a:endParaRPr lang="es-PE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039970"/>
              </p:ext>
            </p:extLst>
          </p:nvPr>
        </p:nvGraphicFramePr>
        <p:xfrm>
          <a:off x="1350422" y="4368874"/>
          <a:ext cx="7373446" cy="1341629"/>
        </p:xfrm>
        <a:graphic>
          <a:graphicData uri="http://schemas.openxmlformats.org/drawingml/2006/table">
            <a:tbl>
              <a:tblPr firstRow="1" firstCol="1" bandRow="1"/>
              <a:tblGrid>
                <a:gridCol w="940192"/>
                <a:gridCol w="310814"/>
                <a:gridCol w="309953"/>
                <a:gridCol w="309953"/>
                <a:gridCol w="309953"/>
                <a:gridCol w="365917"/>
                <a:gridCol w="318563"/>
                <a:gridCol w="410688"/>
                <a:gridCol w="418437"/>
                <a:gridCol w="415854"/>
                <a:gridCol w="627656"/>
                <a:gridCol w="778328"/>
                <a:gridCol w="854094"/>
                <a:gridCol w="490760"/>
                <a:gridCol w="512284"/>
              </a:tblGrid>
              <a:tr h="2082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 b="1" spc="-3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Categoría de establecimiento de salud y nivel en el que se programa los sub productos que determinan la meta física del producto</a:t>
                      </a:r>
                      <a:endParaRPr lang="es-P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33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Productos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I-3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I-4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II-E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III-1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III-E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AISPED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IGSS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DIRESA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GERESA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Red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b="1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0068002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 spc="-3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PE" sz="10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P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17780" marB="1778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PE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85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</TotalTime>
  <Words>308</Words>
  <Application>Microsoft Office PowerPoint</Application>
  <PresentationFormat>Personalizado</PresentationFormat>
  <Paragraphs>113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Adyacencia</vt:lpstr>
      <vt:lpstr>PP 0018 ENFERMEDADES NO TRANSMISIBLES    Salud Bucal                                             </vt:lpstr>
      <vt:lpstr>Presentación de PowerPoint</vt:lpstr>
      <vt:lpstr>Presentación de PowerPoint</vt:lpstr>
      <vt:lpstr>Presentación de PowerPoint</vt:lpstr>
      <vt:lpstr>Flujo de procesos: Producto Preventivo </vt:lpstr>
      <vt:lpstr>Flujo de procesos: Producto Recuperativo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JOSE PORTOCARRERO OLANO</dc:creator>
  <cp:lastModifiedBy>MILAGROS CAYO GIRAO DE APARICIO</cp:lastModifiedBy>
  <cp:revision>6</cp:revision>
  <dcterms:created xsi:type="dcterms:W3CDTF">2017-03-10T15:13:49Z</dcterms:created>
  <dcterms:modified xsi:type="dcterms:W3CDTF">2017-03-16T21:50:31Z</dcterms:modified>
</cp:coreProperties>
</file>