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34"/>
  </p:notesMasterIdLst>
  <p:sldIdLst>
    <p:sldId id="266" r:id="rId2"/>
    <p:sldId id="409" r:id="rId3"/>
    <p:sldId id="410" r:id="rId4"/>
    <p:sldId id="391" r:id="rId5"/>
    <p:sldId id="403" r:id="rId6"/>
    <p:sldId id="392" r:id="rId7"/>
    <p:sldId id="393" r:id="rId8"/>
    <p:sldId id="399" r:id="rId9"/>
    <p:sldId id="404" r:id="rId10"/>
    <p:sldId id="395" r:id="rId11"/>
    <p:sldId id="397" r:id="rId12"/>
    <p:sldId id="411" r:id="rId13"/>
    <p:sldId id="412" r:id="rId14"/>
    <p:sldId id="414" r:id="rId15"/>
    <p:sldId id="415" r:id="rId16"/>
    <p:sldId id="416" r:id="rId17"/>
    <p:sldId id="417" r:id="rId18"/>
    <p:sldId id="418" r:id="rId19"/>
    <p:sldId id="419" r:id="rId20"/>
    <p:sldId id="420" r:id="rId21"/>
    <p:sldId id="421" r:id="rId22"/>
    <p:sldId id="422" r:id="rId23"/>
    <p:sldId id="423" r:id="rId24"/>
    <p:sldId id="424" r:id="rId25"/>
    <p:sldId id="425" r:id="rId26"/>
    <p:sldId id="405" r:id="rId27"/>
    <p:sldId id="398" r:id="rId28"/>
    <p:sldId id="400" r:id="rId29"/>
    <p:sldId id="402" r:id="rId30"/>
    <p:sldId id="407" r:id="rId31"/>
    <p:sldId id="376" r:id="rId32"/>
    <p:sldId id="360" r:id="rId3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3957" autoAdjust="0"/>
  </p:normalViewPr>
  <p:slideViewPr>
    <p:cSldViewPr snapToGrid="0" snapToObjects="1">
      <p:cViewPr>
        <p:scale>
          <a:sx n="66" d="100"/>
          <a:sy n="66" d="100"/>
        </p:scale>
        <p:origin x="-1296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D199D-160A-4DF0-B8A7-70F366F3DB27}" type="datetimeFigureOut">
              <a:rPr lang="es-PE" smtClean="0"/>
              <a:t>17/03/2017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14794-6559-408C-A528-D88B70D197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048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s-ES" smtClean="0">
                <a:solidFill>
                  <a:prstClr val="black"/>
                </a:solidFill>
              </a:rPr>
              <a:pPr/>
              <a:t>32</a:t>
            </a:fld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508F-CD88-BC46-939D-81A1CFBF5E6F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C284-BAAA-644B-96D6-D3FB37DD34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643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508F-CD88-BC46-939D-81A1CFBF5E6F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C284-BAAA-644B-96D6-D3FB37DD34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95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508F-CD88-BC46-939D-81A1CFBF5E6F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C284-BAAA-644B-96D6-D3FB37DD34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08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508F-CD88-BC46-939D-81A1CFBF5E6F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C284-BAAA-644B-96D6-D3FB37DD3440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02512" y="-1450428"/>
            <a:ext cx="4129946" cy="377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4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508F-CD88-BC46-939D-81A1CFBF5E6F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C284-BAAA-644B-96D6-D3FB37DD3440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02512" y="-1450428"/>
            <a:ext cx="4129946" cy="377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5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508F-CD88-BC46-939D-81A1CFBF5E6F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C284-BAAA-644B-96D6-D3FB37DD34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65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508F-CD88-BC46-939D-81A1CFBF5E6F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C284-BAAA-644B-96D6-D3FB37DD34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11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508F-CD88-BC46-939D-81A1CFBF5E6F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C284-BAAA-644B-96D6-D3FB37DD34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15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508F-CD88-BC46-939D-81A1CFBF5E6F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C284-BAAA-644B-96D6-D3FB37DD34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936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508F-CD88-BC46-939D-81A1CFBF5E6F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C284-BAAA-644B-96D6-D3FB37DD34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833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508F-CD88-BC46-939D-81A1CFBF5E6F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C284-BAAA-644B-96D6-D3FB37DD34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53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C508F-CD88-BC46-939D-81A1CFBF5E6F}" type="datetimeFigureOut">
              <a:rPr lang="es-ES" smtClean="0"/>
              <a:t>17/03/2017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4C284-BAAA-644B-96D6-D3FB37DD34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6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quevedo@minsa.gob.p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2"/>
          <p:cNvSpPr txBox="1"/>
          <p:nvPr/>
        </p:nvSpPr>
        <p:spPr>
          <a:xfrm>
            <a:off x="1105519" y="1993183"/>
            <a:ext cx="7142238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PE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METODOLOGIA PARA LA SOLICITUD DE INCORPORACION DE BIENES Y SERVICIOS EN EL KIT DE LOS SUB PRODUCTOS DE LOS PROGRAMAS PRESUPUESTALES </a:t>
            </a:r>
            <a:endParaRPr lang="es-PE" sz="32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7 Grupo"/>
          <p:cNvGrpSpPr>
            <a:grpSpLocks/>
          </p:cNvGrpSpPr>
          <p:nvPr/>
        </p:nvGrpSpPr>
        <p:grpSpPr bwMode="auto">
          <a:xfrm>
            <a:off x="812800" y="345131"/>
            <a:ext cx="5471885" cy="772469"/>
            <a:chOff x="-38492" y="-57265"/>
            <a:chExt cx="3329573" cy="461814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492" y="-57265"/>
              <a:ext cx="3200400" cy="46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747695" y="47355"/>
              <a:ext cx="1543386" cy="35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</a:pPr>
              <a:r>
                <a:rPr lang="es-PE" altLang="es-PE" sz="1100" b="1" dirty="0">
                  <a:solidFill>
                    <a:srgbClr val="FFFFFF"/>
                  </a:solidFill>
                  <a:latin typeface="Arial" charset="0"/>
                </a:rPr>
                <a:t>Oficina General de Planeamiento, Presupuesto y Modernización </a:t>
              </a:r>
              <a:endParaRPr lang="es-PE" altLang="es-PE" sz="11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9" name="2 Subtítulo"/>
          <p:cNvSpPr txBox="1">
            <a:spLocks/>
          </p:cNvSpPr>
          <p:nvPr/>
        </p:nvSpPr>
        <p:spPr>
          <a:xfrm>
            <a:off x="3294744" y="5445125"/>
            <a:ext cx="5598432" cy="1223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PE" altLang="es-ES" sz="1400" b="1" smtClean="0"/>
              <a:t>Lic. Enf. Dorita Ayde Quevedo Saldaña</a:t>
            </a:r>
          </a:p>
          <a:p>
            <a:pPr>
              <a:defRPr/>
            </a:pPr>
            <a:r>
              <a:rPr lang="es-PE" altLang="es-ES" sz="1400" b="1" smtClean="0"/>
              <a:t>Oficina de Planeamiento y Estudios Económicos-OGPPM</a:t>
            </a:r>
          </a:p>
          <a:p>
            <a:pPr>
              <a:defRPr/>
            </a:pPr>
            <a:r>
              <a:rPr lang="es-PE" altLang="es-ES" sz="1400" b="1" smtClean="0"/>
              <a:t>Teléfono: 315-6600-2859 Celular #990230022</a:t>
            </a:r>
          </a:p>
          <a:p>
            <a:pPr>
              <a:defRPr/>
            </a:pPr>
            <a:r>
              <a:rPr lang="es-PE" altLang="es-ES" sz="1400" b="1" smtClean="0"/>
              <a:t>Email: </a:t>
            </a:r>
            <a:r>
              <a:rPr lang="es-PE" altLang="es-ES" sz="1400" b="1" smtClean="0">
                <a:hlinkClick r:id="rId3"/>
              </a:rPr>
              <a:t>dquevedo@minsa.gob.pe</a:t>
            </a:r>
            <a:r>
              <a:rPr lang="es-PE" altLang="es-ES" sz="1400" b="1" smtClean="0"/>
              <a:t>/doayquesal72@hotmail.com</a:t>
            </a:r>
            <a:endParaRPr lang="es-ES" altLang="es-E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424824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19810" r="9238" b="44973"/>
          <a:stretch/>
        </p:blipFill>
        <p:spPr bwMode="auto">
          <a:xfrm>
            <a:off x="203200" y="1465943"/>
            <a:ext cx="8795657" cy="413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3872" y="696685"/>
            <a:ext cx="8559459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 smtClean="0"/>
              <a:t>FORMATO DE CREACIÓN DE ITEMS-CATALOGO SIGA MEF</a:t>
            </a:r>
            <a:endParaRPr lang="es-PE" sz="2800" b="1" dirty="0"/>
          </a:p>
        </p:txBody>
      </p:sp>
    </p:spTree>
    <p:extLst>
      <p:ext uri="{BB962C8B-B14F-4D97-AF65-F5344CB8AC3E}">
        <p14:creationId xmlns:p14="http://schemas.microsoft.com/office/powerpoint/2010/main" val="21919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60290" y="173464"/>
            <a:ext cx="2426626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 smtClean="0"/>
              <a:t>QUIEN EVALUA</a:t>
            </a:r>
            <a:endParaRPr lang="es-PE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101600" y="0"/>
            <a:ext cx="8940799" cy="928914"/>
          </a:xfrm>
          <a:prstGeom prst="rect">
            <a:avLst/>
          </a:prstGeom>
          <a:solidFill>
            <a:srgbClr val="00B0F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000" b="1" dirty="0"/>
              <a:t>RESPONSABLES DEL LISTADO DE  BIENES Y SERVICIOS EN EL SISTEMA DE GESTION DE </a:t>
            </a:r>
            <a:r>
              <a:rPr lang="es-PE" sz="2000" b="1" dirty="0" smtClean="0"/>
              <a:t>PRODUCTOS/EVALUAN LA PERTINENCIA DE SU INCORPORACIÓN DEL INSUMO SOLICITADO EN EL SGP-PP </a:t>
            </a:r>
            <a:r>
              <a:rPr lang="es-PE" sz="2000" b="1" dirty="0"/>
              <a:t>0001 PROGRAMA ARTICULADO NUTRICIONAL</a:t>
            </a:r>
            <a:endParaRPr lang="es-PE" sz="2000" b="1" kern="1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0" y="1030514"/>
            <a:ext cx="8592459" cy="557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638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60290" y="173464"/>
            <a:ext cx="2426626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 smtClean="0"/>
              <a:t>QUIEN EVALUA</a:t>
            </a:r>
            <a:endParaRPr lang="es-PE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101600" y="0"/>
            <a:ext cx="8940799" cy="928914"/>
          </a:xfrm>
          <a:prstGeom prst="rect">
            <a:avLst/>
          </a:prstGeom>
          <a:solidFill>
            <a:srgbClr val="00B0F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000" b="1" dirty="0"/>
              <a:t>RESPONSABLES DEL LISTADO DE  BIENES Y SERVICIOS EN EL SISTEMA DE GESTION DE </a:t>
            </a:r>
            <a:r>
              <a:rPr lang="es-PE" sz="2000" b="1" dirty="0" smtClean="0"/>
              <a:t>PRODUCTOS/EVALUAN LA PERTINENCIA DE SU INCORPORACIÓN DEL INSUMO SOLICITADO EN EL </a:t>
            </a:r>
            <a:r>
              <a:rPr lang="es-PE" sz="2000" b="1" dirty="0"/>
              <a:t>SGP-PP 0001 PROGRAMA ARTICULADO NUTRICIONAL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1117600"/>
            <a:ext cx="8650515" cy="552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574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60290" y="173464"/>
            <a:ext cx="2426626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 smtClean="0"/>
              <a:t>QUIEN EVALUA</a:t>
            </a:r>
            <a:endParaRPr lang="es-PE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101600" y="0"/>
            <a:ext cx="8940799" cy="928914"/>
          </a:xfrm>
          <a:prstGeom prst="rect">
            <a:avLst/>
          </a:prstGeom>
          <a:solidFill>
            <a:srgbClr val="C00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000" b="1" dirty="0"/>
              <a:t>RESPONSABLES DEL LISTADO DE  BIENES Y SERVICIOS EN EL SISTEMA DE GESTION DE </a:t>
            </a:r>
            <a:r>
              <a:rPr lang="es-PE" sz="2000" b="1" dirty="0" smtClean="0"/>
              <a:t>PRODUCTOS/EVALUAN LA PERTINENCIA DE SU INCORPORACIÓN DEL INSUMO SOLICITADO EN EL </a:t>
            </a:r>
            <a:r>
              <a:rPr lang="es-PE" sz="2000" b="1" dirty="0"/>
              <a:t>SGP-PP </a:t>
            </a:r>
            <a:r>
              <a:rPr lang="es-PE" sz="2000" b="1" dirty="0" smtClean="0"/>
              <a:t>0002 SALUD MATERNO NEONATAL</a:t>
            </a:r>
            <a:endParaRPr lang="es-PE" sz="2000" b="1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3" y="1103086"/>
            <a:ext cx="8679543" cy="551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268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60290" y="173464"/>
            <a:ext cx="2426626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 smtClean="0"/>
              <a:t>QUIEN EVALUA</a:t>
            </a:r>
            <a:endParaRPr lang="es-PE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101600" y="0"/>
            <a:ext cx="8940799" cy="92891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000" b="1" dirty="0"/>
              <a:t>RESPONSABLES DEL LISTADO DE  BIENES Y SERVICIOS EN EL SISTEMA DE GESTION DE </a:t>
            </a:r>
            <a:r>
              <a:rPr lang="es-PE" sz="2000" b="1" dirty="0" smtClean="0"/>
              <a:t>PRODUCTOS/EVALUAN LA PERTINENCIA DE SU INCORPORACIÓN DEL INSUMO SOLICITADO EN EL </a:t>
            </a:r>
            <a:r>
              <a:rPr lang="es-PE" sz="2000" b="1" dirty="0"/>
              <a:t>SGP-PP </a:t>
            </a:r>
            <a:r>
              <a:rPr lang="es-PE" sz="2000" b="1" dirty="0" smtClean="0"/>
              <a:t>0016 TBC-VIH/SIDA</a:t>
            </a:r>
            <a:endParaRPr lang="es-PE" sz="20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969963"/>
            <a:ext cx="8940799" cy="576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775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60290" y="173464"/>
            <a:ext cx="2426626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 smtClean="0"/>
              <a:t>QUIEN EVALUA</a:t>
            </a:r>
            <a:endParaRPr lang="es-PE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101600" y="0"/>
            <a:ext cx="8940799" cy="92891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000" b="1" dirty="0"/>
              <a:t>RESPONSABLES DEL LISTADO DE  BIENES Y SERVICIOS EN EL SISTEMA DE GESTION DE </a:t>
            </a:r>
            <a:r>
              <a:rPr lang="es-PE" sz="2000" b="1" dirty="0" smtClean="0"/>
              <a:t>PRODUCTOS/EVALUAN LA PERTINENCIA DE SU INCORPORACIÓN DEL INSUMO SOLICITADO EN EL </a:t>
            </a:r>
            <a:r>
              <a:rPr lang="es-PE" sz="2000" b="1" dirty="0"/>
              <a:t>SGP-PP </a:t>
            </a:r>
            <a:r>
              <a:rPr lang="es-PE" sz="2000" b="1" dirty="0" smtClean="0"/>
              <a:t>0016 TBC-VIH/SIDA</a:t>
            </a:r>
            <a:endParaRPr lang="es-PE" sz="2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033689"/>
            <a:ext cx="8940799" cy="559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747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60290" y="173464"/>
            <a:ext cx="2426626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 smtClean="0"/>
              <a:t>QUIEN EVALUA</a:t>
            </a:r>
            <a:endParaRPr lang="es-PE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101600" y="0"/>
            <a:ext cx="8940799" cy="9289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000" b="1" dirty="0"/>
              <a:t>RESPONSABLES DEL LISTADO DE  BIENES Y SERVICIOS EN EL SISTEMA DE GESTION DE </a:t>
            </a:r>
            <a:r>
              <a:rPr lang="es-PE" sz="2000" b="1" dirty="0" smtClean="0"/>
              <a:t>PRODUCTOS/EVALUAN LA PERTINENCIA DE SU INCORPORACIÓN DEL INSUMO SOLICITADO EN EL </a:t>
            </a:r>
            <a:r>
              <a:rPr lang="es-PE" sz="2000" b="1" dirty="0"/>
              <a:t>SGP-PP 0017 ENFERMEDADES METAXENICAS Y ZOONOSIS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1003300"/>
            <a:ext cx="8824686" cy="568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960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60290" y="173464"/>
            <a:ext cx="2426626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 smtClean="0"/>
              <a:t>QUIEN EVALUA</a:t>
            </a:r>
            <a:endParaRPr lang="es-PE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101600" y="0"/>
            <a:ext cx="8940799" cy="9289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000" b="1" dirty="0"/>
              <a:t>RESPONSABLES DEL LISTADO DE  BIENES Y SERVICIOS EN EL SISTEMA DE GESTION DE </a:t>
            </a:r>
            <a:r>
              <a:rPr lang="es-PE" sz="2000" b="1" dirty="0" smtClean="0"/>
              <a:t>PRODUCTOS/EVALUAN LA PERTINENCIA DE SU INCORPORACIÓN DEL INSUMO SOLICITADO EN </a:t>
            </a:r>
            <a:r>
              <a:rPr lang="es-PE" sz="2000" b="1" dirty="0"/>
              <a:t>SGP-PP 0018 ENFERMEDADES NO TRANSMISIBLES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1103086"/>
            <a:ext cx="8650514" cy="552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88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60290" y="173464"/>
            <a:ext cx="2426626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 smtClean="0"/>
              <a:t>QUIEN EVALUA</a:t>
            </a:r>
            <a:endParaRPr lang="es-PE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101600" y="0"/>
            <a:ext cx="8940799" cy="9289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000" b="1" dirty="0"/>
              <a:t>RESPONSABLES DEL LISTADO DE  BIENES Y SERVICIOS EN EL SISTEMA DE GESTION DE </a:t>
            </a:r>
            <a:r>
              <a:rPr lang="es-PE" sz="2000" b="1" dirty="0" smtClean="0"/>
              <a:t>PRODUCTOS/EVALUAN LA PERTINENCIA DE SU INCORPORACIÓN DEL INSUMO SOLICITADO EN EL </a:t>
            </a:r>
            <a:r>
              <a:rPr lang="es-PE" sz="2000" b="1" dirty="0"/>
              <a:t>SGP-PP 0018 ENFERMEDADES NO TRANSMISIBLES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103086"/>
            <a:ext cx="8824686" cy="560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458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60290" y="173464"/>
            <a:ext cx="2426626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 smtClean="0"/>
              <a:t>QUIEN EVALUA</a:t>
            </a:r>
            <a:endParaRPr lang="es-PE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101600" y="0"/>
            <a:ext cx="8940799" cy="9289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000" b="1" dirty="0"/>
              <a:t>RESPONSABLES DEL LISTADO DE  BIENES Y SERVICIOS EN EL SISTEMA DE GESTION DE </a:t>
            </a:r>
            <a:r>
              <a:rPr lang="es-PE" sz="2000" b="1" dirty="0" smtClean="0"/>
              <a:t>PRODUCTOS/EVALUAN LA PERTINENCIA DE SU INCORPORACIÓN DEL INSUMO SOLICITADO EN EL </a:t>
            </a:r>
            <a:r>
              <a:rPr lang="es-PE" sz="2000" b="1" dirty="0"/>
              <a:t>SGP-PP 0024 PREVENCIÓN Y CONTROL DEL CÁNCER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1022350"/>
            <a:ext cx="8810170" cy="559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172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09037" y="193354"/>
            <a:ext cx="7535807" cy="7261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dirty="0" smtClean="0"/>
              <a:t>LISTADO ESTANDARIZADO  DE INSUMOS DE BIENES Y SERVICIOS </a:t>
            </a:r>
            <a:r>
              <a:rPr lang="es-PE" sz="2400" b="1" kern="1200" dirty="0" smtClean="0"/>
              <a:t> DE LOS PROGRAMAS PRESUPUESTALES</a:t>
            </a:r>
            <a:endParaRPr lang="es-PE" sz="2400" b="1" kern="1200" dirty="0"/>
          </a:p>
        </p:txBody>
      </p:sp>
      <p:sp>
        <p:nvSpPr>
          <p:cNvPr id="3" name="2 Rectángulo"/>
          <p:cNvSpPr/>
          <p:nvPr/>
        </p:nvSpPr>
        <p:spPr>
          <a:xfrm>
            <a:off x="809037" y="1375581"/>
            <a:ext cx="7535807" cy="72617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kern="1200" dirty="0" smtClean="0">
                <a:solidFill>
                  <a:schemeClr val="tx1"/>
                </a:solidFill>
              </a:rPr>
              <a:t>CÓMO ERA ANTES?</a:t>
            </a:r>
            <a:endParaRPr lang="es-PE" sz="2400" b="1" kern="12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7" r="37250" b="34869"/>
          <a:stretch/>
        </p:blipFill>
        <p:spPr bwMode="auto">
          <a:xfrm>
            <a:off x="159657" y="2570327"/>
            <a:ext cx="8752114" cy="361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003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600" y="0"/>
            <a:ext cx="8940799" cy="9289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000" b="1" dirty="0"/>
              <a:t>RESPONSABLES DEL LISTADO DE  BIENES Y SERVICIOS EN EL SISTEMA DE GESTION DE </a:t>
            </a:r>
            <a:r>
              <a:rPr lang="es-PE" sz="2000" b="1" dirty="0" smtClean="0"/>
              <a:t>PRODUCTOS/EVALUAN LA PERTINENCIA DE SU INCORPORACIÓN DEL INSUMO SOLICITADO EN EL </a:t>
            </a:r>
            <a:r>
              <a:rPr lang="es-PE" sz="2000" b="1" dirty="0"/>
              <a:t>SGP-PP 0024 PREVENCIÓN Y CONTROL DEL CÁNCER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175657"/>
            <a:ext cx="8665029" cy="547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172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600" y="0"/>
            <a:ext cx="8940799" cy="9289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000" b="1" dirty="0"/>
              <a:t>RESPONSABLES DEL LISTADO DE  BIENES Y SERVICIOS EN EL SISTEMA DE GESTION DE </a:t>
            </a:r>
            <a:r>
              <a:rPr lang="es-PE" sz="2000" b="1" dirty="0" smtClean="0"/>
              <a:t>PRODUCTOS/EVALUAN LA PERTINENCIA DE SU INCORPORACIÓN DEL INSUMO SOLICITADO EN EL </a:t>
            </a:r>
            <a:r>
              <a:rPr lang="es-PE" sz="2000" b="1" dirty="0"/>
              <a:t>SGP-PP 0024 PREVENCIÓN Y CONTROL DEL CÁNCER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1030514"/>
            <a:ext cx="8795656" cy="55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172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60290" y="173464"/>
            <a:ext cx="2426626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 smtClean="0"/>
              <a:t>QUIEN EVALUA</a:t>
            </a:r>
            <a:endParaRPr lang="es-PE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101600" y="-1"/>
            <a:ext cx="8940799" cy="1074057"/>
          </a:xfrm>
          <a:prstGeom prst="rect">
            <a:avLst/>
          </a:prstGeom>
          <a:solidFill>
            <a:srgbClr val="FF0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000" b="1" dirty="0"/>
              <a:t>RESPONSABLES DEL LISTADO DE  BIENES Y SERVICIOS EN EL SISTEMA DE GESTION DE </a:t>
            </a:r>
            <a:r>
              <a:rPr lang="es-PE" sz="2000" b="1" dirty="0" smtClean="0"/>
              <a:t>PRODUCTOS/EVALUAN LA PERTINENCIA DE SU INCORPORACIÓN DEL INSUMO SOLICITADO EN EL </a:t>
            </a:r>
            <a:r>
              <a:rPr lang="es-PE" sz="2000" b="1" dirty="0"/>
              <a:t>SGP-PP 0068 REDUCCIÓN DE LA VULNERABILIDAD Y ATENCIÓN DE EMERGENCIAS POR DESASTRE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75657"/>
            <a:ext cx="8447313" cy="545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317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60290" y="173464"/>
            <a:ext cx="2426626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 smtClean="0"/>
              <a:t>QUIEN EVALUA</a:t>
            </a:r>
            <a:endParaRPr lang="es-PE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101600" y="0"/>
            <a:ext cx="8940799" cy="11030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000" b="1" dirty="0"/>
              <a:t>RESPONSABLES DEL LISTADO DE  BIENES Y SERVICIOS EN EL SISTEMA DE GESTION DE </a:t>
            </a:r>
            <a:r>
              <a:rPr lang="es-PE" sz="2000" b="1" dirty="0" smtClean="0"/>
              <a:t>PRODUCTOS/EVALUAN LA PERTINENCIA DE SU INCORPORACIÓN DEL INSUMO SOLICITADO EN EL </a:t>
            </a:r>
            <a:r>
              <a:rPr lang="es-PE" sz="2000" b="1" dirty="0"/>
              <a:t>SGP-PP 0104 REDUCCIÓN DE LA MORTALIDAD POR EMERGENCIAS Y URGENCIAS MÉDICAS</a:t>
            </a:r>
            <a:endParaRPr lang="es-PE" sz="2000" b="1" kern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1233714"/>
            <a:ext cx="8548914" cy="541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778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60290" y="173464"/>
            <a:ext cx="2426626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 smtClean="0"/>
              <a:t>QUIEN EVALUA</a:t>
            </a:r>
            <a:endParaRPr lang="es-PE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101600" y="173464"/>
            <a:ext cx="8940799" cy="1378857"/>
          </a:xfrm>
          <a:prstGeom prst="rect">
            <a:avLst/>
          </a:prstGeom>
          <a:solidFill>
            <a:srgbClr val="92D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000" b="1" dirty="0"/>
              <a:t>RESPONSABLES DEL LISTADO DE  BIENES Y SERVICIOS EN EL SISTEMA DE GESTION DE </a:t>
            </a:r>
            <a:r>
              <a:rPr lang="es-PE" sz="2000" b="1" dirty="0" smtClean="0"/>
              <a:t>PRODUCTOS/EVALUAN LA PERTINENCIA DE SU INCORPORACIÓN DEL INSUMO SOLICITADO EN EL </a:t>
            </a:r>
            <a:r>
              <a:rPr lang="es-PE" sz="2000" b="1" dirty="0"/>
              <a:t>SGP –PP  0129 PREVENCIÓN Y MANEJO DE CONDICIONES SECUNDARIAS DE SALUD EN PERSONAS CON DISCAPACIDAD</a:t>
            </a:r>
            <a:endParaRPr lang="es-PE" sz="2000" b="1" kern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1" y="1756229"/>
            <a:ext cx="8244114" cy="441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437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60290" y="173464"/>
            <a:ext cx="2426626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 smtClean="0"/>
              <a:t>QUIEN EVALUA</a:t>
            </a:r>
            <a:endParaRPr lang="es-PE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101600" y="0"/>
            <a:ext cx="8940799" cy="928914"/>
          </a:xfrm>
          <a:prstGeom prst="rect">
            <a:avLst/>
          </a:prstGeom>
          <a:solidFill>
            <a:srgbClr val="7030A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000" b="1" dirty="0"/>
              <a:t>RESPONSABLES DEL LISTADO DE  BIENES Y SERVICIOS EN EL SISTEMA DE GESTION DE </a:t>
            </a:r>
            <a:r>
              <a:rPr lang="es-PE" sz="2000" b="1" dirty="0" smtClean="0"/>
              <a:t>PRODUCTOS/EVALUAN LA PERTINENCIA DE SU INCORPORACIÓN DEL INSUMO SOLICITADO EN EL </a:t>
            </a:r>
            <a:r>
              <a:rPr lang="es-PE" sz="2000" b="1" dirty="0"/>
              <a:t>SGP-PP 0131 CONTROL Y PREVENCIÓN EN SALUD MENTAL</a:t>
            </a:r>
            <a:endParaRPr lang="es-PE" sz="2000" b="1" kern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165224"/>
            <a:ext cx="8940799" cy="545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808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73635" y="606323"/>
            <a:ext cx="7535807" cy="7261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4000" b="1" kern="1200" dirty="0" smtClean="0"/>
              <a:t>QUÉ EVALUA?</a:t>
            </a:r>
            <a:endParaRPr lang="es-PE" sz="4000" b="1" kern="1200" dirty="0"/>
          </a:p>
        </p:txBody>
      </p:sp>
      <p:sp>
        <p:nvSpPr>
          <p:cNvPr id="7" name="6 Rectángulo"/>
          <p:cNvSpPr/>
          <p:nvPr/>
        </p:nvSpPr>
        <p:spPr>
          <a:xfrm>
            <a:off x="799462" y="2104570"/>
            <a:ext cx="7535807" cy="2481943"/>
          </a:xfrm>
          <a:prstGeom prst="rect">
            <a:avLst/>
          </a:prstGeom>
          <a:solidFill>
            <a:srgbClr val="00B0F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6000" b="1" kern="1200" dirty="0" smtClean="0"/>
              <a:t>EL SUSTENTO TÉCNICO DE LA SOLICITUD</a:t>
            </a:r>
            <a:endParaRPr lang="es-PE" sz="6000" b="1" kern="1200" dirty="0"/>
          </a:p>
        </p:txBody>
      </p:sp>
    </p:spTree>
    <p:extLst>
      <p:ext uri="{BB962C8B-B14F-4D97-AF65-F5344CB8AC3E}">
        <p14:creationId xmlns:p14="http://schemas.microsoft.com/office/powerpoint/2010/main" val="4145149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668523" y="338211"/>
            <a:ext cx="7606352" cy="1053794"/>
            <a:chOff x="0" y="4262546"/>
            <a:chExt cx="7606352" cy="1053794"/>
          </a:xfrm>
        </p:grpSpPr>
        <p:sp>
          <p:nvSpPr>
            <p:cNvPr id="3" name="2 Rectángulo redondeado"/>
            <p:cNvSpPr/>
            <p:nvPr/>
          </p:nvSpPr>
          <p:spPr>
            <a:xfrm>
              <a:off x="0" y="4262546"/>
              <a:ext cx="7606352" cy="105379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51442" y="4313988"/>
              <a:ext cx="7503468" cy="950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400" b="1" kern="1200" dirty="0" smtClean="0"/>
                <a:t>IDENTIFICACIÓN DEL PUNTO DE ATENCIÓN PARA CADA INSUMO</a:t>
              </a:r>
              <a:endParaRPr lang="es-PE" sz="2400" b="1" kern="1200" dirty="0"/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771098" y="1674925"/>
            <a:ext cx="742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En el Sector Salud Existen las siguientes categorías de Establecimientos, cada </a:t>
            </a:r>
            <a:r>
              <a:rPr lang="es-PE" dirty="0"/>
              <a:t>uno con una cartera de servicios.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375512"/>
              </p:ext>
            </p:extLst>
          </p:nvPr>
        </p:nvGraphicFramePr>
        <p:xfrm>
          <a:off x="598227" y="2594747"/>
          <a:ext cx="8027159" cy="376395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91661"/>
                <a:gridCol w="6835498"/>
              </a:tblGrid>
              <a:tr h="468039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u="none" strike="noStrike" dirty="0">
                          <a:effectLst/>
                        </a:rPr>
                        <a:t>Categoría I-1 </a:t>
                      </a:r>
                      <a:endParaRPr lang="es-PE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u="none" strike="noStrike" dirty="0">
                          <a:effectLst/>
                        </a:rPr>
                        <a:t>Puesto de salud sin </a:t>
                      </a:r>
                      <a:r>
                        <a:rPr lang="es-PE" sz="1600" u="none" strike="noStrike" dirty="0" smtClean="0">
                          <a:effectLst/>
                        </a:rPr>
                        <a:t>profesional </a:t>
                      </a:r>
                      <a:endParaRPr lang="es-PE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468039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u="none" strike="noStrike">
                          <a:effectLst/>
                        </a:rPr>
                        <a:t>Categoría I-2</a:t>
                      </a:r>
                      <a:endParaRPr lang="es-PE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u="none" strike="noStrike" dirty="0">
                          <a:effectLst/>
                        </a:rPr>
                        <a:t>Puesto de salud con profesional</a:t>
                      </a:r>
                      <a:endParaRPr lang="es-PE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468039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u="none" strike="noStrike">
                          <a:effectLst/>
                        </a:rPr>
                        <a:t>Categoría I-3 </a:t>
                      </a:r>
                      <a:endParaRPr lang="es-PE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u="none" strike="noStrike" dirty="0">
                          <a:effectLst/>
                        </a:rPr>
                        <a:t>Centro de salud </a:t>
                      </a:r>
                      <a:r>
                        <a:rPr lang="es-PE" sz="1600" u="none" strike="noStrike" dirty="0" smtClean="0">
                          <a:effectLst/>
                        </a:rPr>
                        <a:t>con </a:t>
                      </a:r>
                      <a:r>
                        <a:rPr lang="es-PE" sz="1600" u="none" strike="noStrike" dirty="0">
                          <a:effectLst/>
                        </a:rPr>
                        <a:t>profesional sin internamiento</a:t>
                      </a:r>
                      <a:endParaRPr lang="es-PE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468039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u="none" strike="noStrike">
                          <a:effectLst/>
                        </a:rPr>
                        <a:t>Categoría I-4 </a:t>
                      </a:r>
                      <a:endParaRPr lang="es-PE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u="none" strike="noStrike" dirty="0">
                          <a:effectLst/>
                        </a:rPr>
                        <a:t>Centro de salud con profesional con internamiento</a:t>
                      </a:r>
                      <a:endParaRPr lang="es-PE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468039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u="none" strike="noStrike">
                          <a:effectLst/>
                        </a:rPr>
                        <a:t>Categoría II-1 </a:t>
                      </a:r>
                      <a:endParaRPr lang="es-PE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u="none" strike="noStrike" dirty="0">
                          <a:effectLst/>
                        </a:rPr>
                        <a:t>Hospitales con profesionales en especialidades básicas</a:t>
                      </a:r>
                      <a:endParaRPr lang="es-PE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468039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u="none" strike="noStrike">
                          <a:effectLst/>
                        </a:rPr>
                        <a:t>Categoría II-2 </a:t>
                      </a:r>
                      <a:endParaRPr lang="es-PE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u="none" strike="noStrike" dirty="0">
                          <a:effectLst/>
                        </a:rPr>
                        <a:t>Hospitales con profesionales de múltiples especialidades</a:t>
                      </a:r>
                      <a:endParaRPr lang="es-PE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468039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u="none" strike="noStrike">
                          <a:effectLst/>
                        </a:rPr>
                        <a:t>Categoría III-1 </a:t>
                      </a:r>
                      <a:endParaRPr lang="es-PE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u="none" strike="noStrike" dirty="0">
                          <a:effectLst/>
                        </a:rPr>
                        <a:t>Hospitales con profesionales de múltiples especialidades y Unidades de Cuidados Intensivos</a:t>
                      </a:r>
                      <a:endParaRPr lang="es-PE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468039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u="none" strike="noStrike">
                          <a:effectLst/>
                        </a:rPr>
                        <a:t>Categoría III-2 </a:t>
                      </a:r>
                      <a:endParaRPr lang="es-PE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u="none" strike="noStrike" dirty="0">
                          <a:effectLst/>
                        </a:rPr>
                        <a:t>Institutos especializados</a:t>
                      </a:r>
                      <a:endParaRPr lang="es-PE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644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694519" y="264035"/>
            <a:ext cx="7738280" cy="914114"/>
            <a:chOff x="0" y="1319906"/>
            <a:chExt cx="7647295" cy="1141920"/>
          </a:xfrm>
        </p:grpSpPr>
        <p:sp>
          <p:nvSpPr>
            <p:cNvPr id="3" name="2 Rectángulo redondeado"/>
            <p:cNvSpPr/>
            <p:nvPr/>
          </p:nvSpPr>
          <p:spPr>
            <a:xfrm>
              <a:off x="0" y="1319906"/>
              <a:ext cx="7647295" cy="1141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0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55744" y="1375650"/>
              <a:ext cx="7535807" cy="10304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400" kern="1200" dirty="0" smtClean="0"/>
                <a:t>Identificación del código de clasificador de gasto según normativa del MEF</a:t>
              </a:r>
              <a:endParaRPr lang="es-PE" sz="2400" kern="1200" dirty="0"/>
            </a:p>
          </p:txBody>
        </p:sp>
      </p:grpSp>
      <p:sp>
        <p:nvSpPr>
          <p:cNvPr id="8" name="7 Rectángulo redondeado"/>
          <p:cNvSpPr/>
          <p:nvPr/>
        </p:nvSpPr>
        <p:spPr>
          <a:xfrm>
            <a:off x="337697" y="1226392"/>
            <a:ext cx="1583655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b="1" dirty="0" smtClean="0">
                <a:solidFill>
                  <a:prstClr val="black"/>
                </a:solidFill>
              </a:rPr>
              <a:t>Genérica de gasto</a:t>
            </a: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gray">
          <a:xfrm>
            <a:off x="2100006" y="1263401"/>
            <a:ext cx="6552207" cy="97110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>
                  <a:gamma/>
                  <a:tint val="21176"/>
                  <a:invGamma/>
                </a:srgbClr>
              </a:gs>
              <a:gs pos="100000">
                <a:srgbClr val="FF9933"/>
              </a:gs>
            </a:gsLst>
            <a:lin ang="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s-ES" sz="1400" dirty="0" smtClean="0"/>
              <a:t>Son los gastos </a:t>
            </a:r>
            <a:r>
              <a:rPr lang="es-ES" sz="1400" dirty="0"/>
              <a:t>en recursos humanos, materiales, tecnológicos y financieros, así como </a:t>
            </a:r>
            <a:r>
              <a:rPr lang="es-ES" sz="1400" dirty="0" smtClean="0"/>
              <a:t>los </a:t>
            </a:r>
          </a:p>
          <a:p>
            <a:r>
              <a:rPr lang="es-ES" sz="1400" dirty="0" smtClean="0"/>
              <a:t>bienes</a:t>
            </a:r>
            <a:r>
              <a:rPr lang="es-ES" sz="1400" dirty="0"/>
              <a:t>, servicios y obras públicas que las entidades públicas contratan, adquieren o </a:t>
            </a:r>
            <a:endParaRPr lang="es-ES" sz="1400" dirty="0" smtClean="0"/>
          </a:p>
          <a:p>
            <a:r>
              <a:rPr lang="es-ES" sz="1400" dirty="0" smtClean="0"/>
              <a:t>realizan </a:t>
            </a:r>
            <a:r>
              <a:rPr lang="es-ES" sz="1400" dirty="0"/>
              <a:t>para la consecución de sus objetivos institucionales</a:t>
            </a:r>
            <a:endParaRPr lang="es-PE" sz="1400" dirty="0">
              <a:solidFill>
                <a:prstClr val="black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137376" y="2306512"/>
            <a:ext cx="791827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b="1" dirty="0" smtClean="0">
                <a:solidFill>
                  <a:prstClr val="black"/>
                </a:solidFill>
              </a:rPr>
              <a:t>2.1</a:t>
            </a: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gray">
          <a:xfrm>
            <a:off x="3073480" y="2306513"/>
            <a:ext cx="3600400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>
                  <a:gamma/>
                  <a:tint val="21176"/>
                  <a:invGamma/>
                </a:srgbClr>
              </a:gs>
              <a:gs pos="100000">
                <a:srgbClr val="FF9933"/>
              </a:gs>
            </a:gsLst>
            <a:lin ang="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s-MX" sz="1400" dirty="0">
                <a:latin typeface="Arial" charset="0"/>
              </a:rPr>
              <a:t>Personal y Obligaciones Sociales</a:t>
            </a:r>
            <a:endParaRPr lang="es-PE" sz="1400" dirty="0">
              <a:solidFill>
                <a:prstClr val="black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37376" y="2882576"/>
            <a:ext cx="791827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b="1" dirty="0" smtClean="0">
                <a:solidFill>
                  <a:prstClr val="black"/>
                </a:solidFill>
              </a:rPr>
              <a:t>2.2</a:t>
            </a: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gray">
          <a:xfrm>
            <a:off x="3073480" y="2882577"/>
            <a:ext cx="5616103" cy="36003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>
                  <a:gamma/>
                  <a:tint val="21176"/>
                  <a:invGamma/>
                </a:srgbClr>
              </a:gs>
              <a:gs pos="100000">
                <a:srgbClr val="FF9933"/>
              </a:gs>
            </a:gsLst>
            <a:lin ang="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s-MX" sz="1400" dirty="0">
                <a:latin typeface="Arial" charset="0"/>
              </a:rPr>
              <a:t>Pensiones y Prestaciones Sociales</a:t>
            </a:r>
            <a:endParaRPr lang="es-PE" sz="1400" dirty="0">
              <a:solidFill>
                <a:prstClr val="black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137376" y="3314624"/>
            <a:ext cx="791827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b="1" dirty="0" smtClean="0">
                <a:solidFill>
                  <a:prstClr val="black"/>
                </a:solidFill>
              </a:rPr>
              <a:t>2.3</a:t>
            </a: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137376" y="3890689"/>
            <a:ext cx="791827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b="1" dirty="0" smtClean="0">
                <a:solidFill>
                  <a:prstClr val="black"/>
                </a:solidFill>
              </a:rPr>
              <a:t>2.4</a:t>
            </a: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gray">
          <a:xfrm>
            <a:off x="3073480" y="3314625"/>
            <a:ext cx="3600401" cy="504056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Compra de bienes y servicios</a:t>
            </a:r>
            <a:endParaRPr lang="es-PE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gray">
          <a:xfrm>
            <a:off x="3073480" y="3890690"/>
            <a:ext cx="5616103" cy="5040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>
                  <a:gamma/>
                  <a:tint val="21176"/>
                  <a:invGamma/>
                </a:srgbClr>
              </a:gs>
              <a:gs pos="100000">
                <a:srgbClr val="FF9933"/>
              </a:gs>
            </a:gsLst>
            <a:lin ang="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s-MX" sz="1400" dirty="0" smtClean="0">
                <a:latin typeface="Arial" charset="0"/>
              </a:rPr>
              <a:t>Donaciones </a:t>
            </a:r>
            <a:r>
              <a:rPr lang="es-MX" sz="1400" dirty="0">
                <a:latin typeface="Arial" charset="0"/>
              </a:rPr>
              <a:t>y Transferencias de Gobiernos Extranjeros, </a:t>
            </a:r>
            <a:r>
              <a:rPr lang="es-MX" sz="1400" dirty="0" smtClean="0">
                <a:latin typeface="Arial" charset="0"/>
              </a:rPr>
              <a:t>Organismos</a:t>
            </a:r>
          </a:p>
          <a:p>
            <a:r>
              <a:rPr lang="es-MX" sz="1400" dirty="0" smtClean="0">
                <a:latin typeface="Arial" charset="0"/>
              </a:rPr>
              <a:t>Internacionales </a:t>
            </a:r>
            <a:r>
              <a:rPr lang="es-MX" sz="1400" dirty="0">
                <a:latin typeface="Arial" charset="0"/>
              </a:rPr>
              <a:t>y Unidades de Gobiernos</a:t>
            </a:r>
            <a:endParaRPr lang="es-PE" sz="1400" dirty="0">
              <a:solidFill>
                <a:prstClr val="black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2137376" y="4466753"/>
            <a:ext cx="791827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b="1" dirty="0" smtClean="0">
                <a:solidFill>
                  <a:prstClr val="black"/>
                </a:solidFill>
              </a:rPr>
              <a:t>2.5</a:t>
            </a: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gray">
          <a:xfrm>
            <a:off x="3073480" y="4466754"/>
            <a:ext cx="5616103" cy="36003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>
                  <a:gamma/>
                  <a:tint val="21176"/>
                  <a:invGamma/>
                </a:srgbClr>
              </a:gs>
              <a:gs pos="100000">
                <a:srgbClr val="FF9933"/>
              </a:gs>
            </a:gsLst>
            <a:lin ang="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marL="360363" lvl="0" indent="-360363" fontAlgn="base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es-MX" sz="1400" dirty="0">
                <a:latin typeface="Arial" charset="0"/>
              </a:rPr>
              <a:t>Otros gastos</a:t>
            </a:r>
            <a:endParaRPr lang="es-ES" sz="1400" dirty="0">
              <a:latin typeface="Arial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2137376" y="4898801"/>
            <a:ext cx="791827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b="1" dirty="0" smtClean="0">
                <a:solidFill>
                  <a:prstClr val="black"/>
                </a:solidFill>
              </a:rPr>
              <a:t>2.6</a:t>
            </a: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gray">
          <a:xfrm>
            <a:off x="3073480" y="4898802"/>
            <a:ext cx="5616103" cy="360039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es-MX" sz="1400" b="1" dirty="0">
                <a:latin typeface="Arial" charset="0"/>
              </a:rPr>
              <a:t>Adquisición de Activos no financieros</a:t>
            </a:r>
            <a:endParaRPr lang="es-ES" sz="1400" b="1" dirty="0">
              <a:latin typeface="Arial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2137376" y="5330849"/>
            <a:ext cx="791827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b="1" dirty="0" smtClean="0">
                <a:solidFill>
                  <a:prstClr val="black"/>
                </a:solidFill>
              </a:rPr>
              <a:t>2.7</a:t>
            </a: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gray">
          <a:xfrm>
            <a:off x="3073480" y="5330850"/>
            <a:ext cx="5616103" cy="36003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>
                  <a:gamma/>
                  <a:tint val="21176"/>
                  <a:invGamma/>
                </a:srgbClr>
              </a:gs>
              <a:gs pos="100000">
                <a:srgbClr val="FF9933"/>
              </a:gs>
            </a:gsLst>
            <a:lin ang="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es-MX" sz="1400" dirty="0">
                <a:latin typeface="Arial" charset="0"/>
              </a:rPr>
              <a:t>Adquisición de Activos </a:t>
            </a:r>
            <a:r>
              <a:rPr lang="es-MX" sz="1400" dirty="0" smtClean="0">
                <a:latin typeface="Arial" charset="0"/>
              </a:rPr>
              <a:t>financieros</a:t>
            </a:r>
            <a:endParaRPr lang="es-ES" sz="1400" dirty="0">
              <a:latin typeface="Arial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2137376" y="5762897"/>
            <a:ext cx="791827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b="1" dirty="0" smtClean="0">
                <a:solidFill>
                  <a:prstClr val="black"/>
                </a:solidFill>
              </a:rPr>
              <a:t>2.8</a:t>
            </a: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gray">
          <a:xfrm>
            <a:off x="3073480" y="5762898"/>
            <a:ext cx="5616103" cy="36003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>
                  <a:gamma/>
                  <a:tint val="21176"/>
                  <a:invGamma/>
                </a:srgbClr>
              </a:gs>
              <a:gs pos="100000">
                <a:srgbClr val="FF9933"/>
              </a:gs>
            </a:gsLst>
            <a:lin ang="0" scaled="1"/>
          </a:gra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marL="360363" lvl="0" indent="-360363" fontAlgn="base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es-MX" sz="1400" dirty="0">
                <a:latin typeface="Arial" charset="0"/>
              </a:rPr>
              <a:t>Servicio de la deuda</a:t>
            </a:r>
            <a:endParaRPr lang="es-E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81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468315" y="142875"/>
            <a:ext cx="8223250" cy="6937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PE" altLang="es-PE" sz="2400" b="1" dirty="0">
                <a:solidFill>
                  <a:srgbClr val="FF0000"/>
                </a:solidFill>
                <a:latin typeface="Calibri" pitchFamily="34" charset="0"/>
              </a:rPr>
              <a:t>INSTRUMENTOS DESARROLLADOS DURANTE LA IMPLEMENTACIÓN DEL PROGRAMA PRESUPUESTAL</a:t>
            </a:r>
          </a:p>
        </p:txBody>
      </p:sp>
      <p:sp>
        <p:nvSpPr>
          <p:cNvPr id="4" name="3 Llamada de flecha a la derecha"/>
          <p:cNvSpPr/>
          <p:nvPr/>
        </p:nvSpPr>
        <p:spPr>
          <a:xfrm>
            <a:off x="80328" y="1242688"/>
            <a:ext cx="2201000" cy="869106"/>
          </a:xfrm>
          <a:prstGeom prst="rightArrowCallout">
            <a:avLst>
              <a:gd name="adj1" fmla="val 19926"/>
              <a:gd name="adj2" fmla="val 20600"/>
              <a:gd name="adj3" fmla="val 67321"/>
              <a:gd name="adj4" fmla="val 6497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200" b="1" dirty="0">
                <a:solidFill>
                  <a:srgbClr val="002060"/>
                </a:solidFill>
              </a:rPr>
              <a:t>Centros de </a:t>
            </a:r>
            <a:r>
              <a:rPr lang="es-ES" sz="1200" b="1" dirty="0" smtClean="0">
                <a:solidFill>
                  <a:srgbClr val="002060"/>
                </a:solidFill>
              </a:rPr>
              <a:t>costo</a:t>
            </a:r>
            <a:endParaRPr lang="es-ES" sz="12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sz="1200" b="1" dirty="0">
                <a:solidFill>
                  <a:srgbClr val="002060"/>
                </a:solidFill>
              </a:rPr>
              <a:t> Matriz de </a:t>
            </a:r>
            <a:r>
              <a:rPr lang="es-ES" sz="1200" b="1" dirty="0" smtClean="0">
                <a:solidFill>
                  <a:srgbClr val="002060"/>
                </a:solidFill>
              </a:rPr>
              <a:t>Insumos</a:t>
            </a:r>
            <a:endParaRPr lang="es-ES" sz="12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s-ES" sz="1200" b="1" dirty="0">
                <a:solidFill>
                  <a:srgbClr val="002060"/>
                </a:solidFill>
              </a:rPr>
              <a:t>Cartera  de Servicios</a:t>
            </a:r>
            <a:endParaRPr lang="es-PE" sz="1200" b="1" dirty="0">
              <a:solidFill>
                <a:srgbClr val="002060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281328" y="945985"/>
            <a:ext cx="1958340" cy="2071573"/>
          </a:xfrm>
          <a:prstGeom prst="rect">
            <a:avLst/>
          </a:prstGeom>
        </p:spPr>
      </p:pic>
      <p:pic>
        <p:nvPicPr>
          <p:cNvPr id="6" name="8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" r="66129" b="60773"/>
          <a:stretch>
            <a:fillRect/>
          </a:stretch>
        </p:blipFill>
        <p:spPr bwMode="auto">
          <a:xfrm>
            <a:off x="4860239" y="959594"/>
            <a:ext cx="2001396" cy="20861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911975" y="989699"/>
            <a:ext cx="205422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srgbClr val="002060"/>
                </a:solidFill>
              </a:rPr>
              <a:t>Registro de Metas Físicas x subproducto</a:t>
            </a:r>
            <a:endParaRPr lang="es-PE" sz="1400" b="1" dirty="0">
              <a:solidFill>
                <a:srgbClr val="00206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911975" y="1742462"/>
            <a:ext cx="2024294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srgbClr val="002060"/>
                </a:solidFill>
              </a:rPr>
              <a:t>Personalización de insumos por punto de</a:t>
            </a:r>
          </a:p>
          <a:p>
            <a:pPr>
              <a:defRPr/>
            </a:pPr>
            <a:r>
              <a:rPr lang="es-ES" sz="1400" b="1" dirty="0">
                <a:solidFill>
                  <a:srgbClr val="002060"/>
                </a:solidFill>
              </a:rPr>
              <a:t> atención</a:t>
            </a:r>
            <a:endParaRPr lang="es-PE" sz="1400" b="1" dirty="0">
              <a:solidFill>
                <a:srgbClr val="002060"/>
              </a:solidFill>
            </a:endParaRPr>
          </a:p>
        </p:txBody>
      </p:sp>
      <p:sp>
        <p:nvSpPr>
          <p:cNvPr id="9" name="8 Llamada de flecha hacia abajo"/>
          <p:cNvSpPr/>
          <p:nvPr/>
        </p:nvSpPr>
        <p:spPr>
          <a:xfrm>
            <a:off x="7013805" y="2574925"/>
            <a:ext cx="1871662" cy="863600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>
                <a:solidFill>
                  <a:srgbClr val="002060"/>
                </a:solidFill>
              </a:rPr>
              <a:t>Disponibilidad de Activos</a:t>
            </a:r>
            <a:endParaRPr lang="es-PE" sz="1200" b="1" dirty="0">
              <a:solidFill>
                <a:srgbClr val="002060"/>
              </a:solidFill>
            </a:endParaRPr>
          </a:p>
        </p:txBody>
      </p:sp>
      <p:pic>
        <p:nvPicPr>
          <p:cNvPr id="10" name="10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31" b="66588"/>
          <a:stretch>
            <a:fillRect/>
          </a:stretch>
        </p:blipFill>
        <p:spPr bwMode="auto">
          <a:xfrm>
            <a:off x="5932717" y="3582993"/>
            <a:ext cx="29527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3571657" y="4159255"/>
            <a:ext cx="1727200" cy="863600"/>
          </a:xfrm>
          <a:prstGeom prst="leftArrowCallout">
            <a:avLst>
              <a:gd name="adj1" fmla="val 25000"/>
              <a:gd name="adj2" fmla="val 26374"/>
              <a:gd name="adj3" fmla="val 25000"/>
              <a:gd name="adj4" fmla="val 6497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200" b="1" dirty="0">
                <a:solidFill>
                  <a:srgbClr val="002060"/>
                </a:solidFill>
              </a:rPr>
              <a:t>Disponibilidad de RRHH</a:t>
            </a:r>
          </a:p>
          <a:p>
            <a:pPr>
              <a:defRPr/>
            </a:pPr>
            <a:endParaRPr lang="es-ES" sz="1200" b="1" dirty="0">
              <a:solidFill>
                <a:srgbClr val="002060"/>
              </a:solidFill>
            </a:endParaRPr>
          </a:p>
        </p:txBody>
      </p:sp>
      <p:pic>
        <p:nvPicPr>
          <p:cNvPr id="12" name="9 Im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8" b="66965"/>
          <a:stretch>
            <a:fillRect/>
          </a:stretch>
        </p:blipFill>
        <p:spPr bwMode="auto">
          <a:xfrm>
            <a:off x="323850" y="3582994"/>
            <a:ext cx="28082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258888" y="5743575"/>
            <a:ext cx="6265862" cy="584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>
                <a:solidFill>
                  <a:srgbClr val="002060"/>
                </a:solidFill>
              </a:rPr>
              <a:t>Cuadro de Necesidades por Programa/Producto/Subproducto x Clasificador de gasto x Punto de atención</a:t>
            </a:r>
            <a:endParaRPr lang="es-PE" sz="1600" b="1" dirty="0">
              <a:solidFill>
                <a:srgbClr val="002060"/>
              </a:solidFill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4397238" y="1677241"/>
            <a:ext cx="382995" cy="21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4155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09037" y="193354"/>
            <a:ext cx="7535807" cy="7261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dirty="0" smtClean="0"/>
              <a:t>LISTADO ESTANDARIZADO  DE INSUMOS DE BIENES Y SERVICIOS </a:t>
            </a:r>
            <a:r>
              <a:rPr lang="es-PE" sz="2400" b="1" kern="1200" dirty="0" smtClean="0"/>
              <a:t> DE LOS PROGRAMAS PRESUPUESTALES</a:t>
            </a:r>
            <a:endParaRPr lang="es-PE" sz="2400" b="1" kern="1200" dirty="0"/>
          </a:p>
        </p:txBody>
      </p:sp>
      <p:sp>
        <p:nvSpPr>
          <p:cNvPr id="3" name="2 Rectángulo"/>
          <p:cNvSpPr/>
          <p:nvPr/>
        </p:nvSpPr>
        <p:spPr>
          <a:xfrm>
            <a:off x="809037" y="1012495"/>
            <a:ext cx="7535807" cy="7261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kern="1200" dirty="0" smtClean="0">
                <a:solidFill>
                  <a:schemeClr val="tx1"/>
                </a:solidFill>
              </a:rPr>
              <a:t>CÓMO ES AHORA?</a:t>
            </a:r>
            <a:endParaRPr lang="es-PE" sz="2400" b="1" kern="1200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493483" y="1903928"/>
            <a:ext cx="8055427" cy="4845215"/>
          </a:xfrm>
          <a:prstGeom prst="rect">
            <a:avLst/>
          </a:prstGeom>
        </p:spPr>
      </p:pic>
      <p:grpSp>
        <p:nvGrpSpPr>
          <p:cNvPr id="7" name="6 Grupo"/>
          <p:cNvGrpSpPr/>
          <p:nvPr/>
        </p:nvGrpSpPr>
        <p:grpSpPr>
          <a:xfrm>
            <a:off x="493483" y="5478867"/>
            <a:ext cx="8055427" cy="781916"/>
            <a:chOff x="0" y="2306"/>
            <a:chExt cx="7647295" cy="78191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" name="7 Rectángulo redondeado"/>
            <p:cNvSpPr/>
            <p:nvPr/>
          </p:nvSpPr>
          <p:spPr>
            <a:xfrm>
              <a:off x="0" y="2306"/>
              <a:ext cx="7647295" cy="78191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55744" y="58050"/>
              <a:ext cx="7535807" cy="7261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400" b="1" kern="1200" dirty="0" smtClean="0">
                  <a:solidFill>
                    <a:schemeClr val="tx1"/>
                  </a:solidFill>
                </a:rPr>
                <a:t>MÓDULO SISTEMA DE GESTIÓN DE PRODUCTOS DEL MEF</a:t>
              </a:r>
              <a:endParaRPr lang="es-PE" sz="24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5598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697549" y="472824"/>
            <a:ext cx="7647295" cy="781916"/>
            <a:chOff x="0" y="2306"/>
            <a:chExt cx="7647295" cy="781916"/>
          </a:xfrm>
          <a:solidFill>
            <a:schemeClr val="accent5">
              <a:lumMod val="75000"/>
            </a:schemeClr>
          </a:solidFill>
        </p:grpSpPr>
        <p:sp>
          <p:nvSpPr>
            <p:cNvPr id="5" name="4 Rectángulo redondeado"/>
            <p:cNvSpPr/>
            <p:nvPr/>
          </p:nvSpPr>
          <p:spPr>
            <a:xfrm>
              <a:off x="0" y="2306"/>
              <a:ext cx="7647295" cy="78191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55744" y="58050"/>
              <a:ext cx="7535807" cy="72617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400" b="1" dirty="0"/>
                <a:t>CRONOGRAMA GENERACIÓN KIT EJECUCIÓN 2017 Y PROGRAMAMCIÓN 2018</a:t>
              </a:r>
              <a:endParaRPr lang="es-PE" sz="2400" b="1" kern="1200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1901371"/>
            <a:ext cx="8694057" cy="309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208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82907" y="346385"/>
            <a:ext cx="821724" cy="4909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tx1"/>
                </a:solidFill>
              </a:rPr>
              <a:t>Coordinadora del PP de DIRESA</a:t>
            </a:r>
            <a:endParaRPr lang="es-PE" sz="800" dirty="0">
              <a:solidFill>
                <a:schemeClr val="tx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1142483" y="291579"/>
            <a:ext cx="821724" cy="5581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tx1"/>
                </a:solidFill>
              </a:rPr>
              <a:t>Responsable del Producto PP-MINSA</a:t>
            </a:r>
            <a:endParaRPr lang="es-PE" sz="800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152650" y="302985"/>
            <a:ext cx="821724" cy="5343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tx1"/>
                </a:solidFill>
              </a:rPr>
              <a:t>Coordinador PP-MINSA</a:t>
            </a:r>
            <a:endParaRPr lang="es-PE" sz="800" dirty="0">
              <a:solidFill>
                <a:schemeClr val="tx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4091146" y="425461"/>
            <a:ext cx="821724" cy="4242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tx1"/>
                </a:solidFill>
              </a:rPr>
              <a:t>Responsable PP-OPGI</a:t>
            </a:r>
            <a:endParaRPr lang="es-PE" sz="800" dirty="0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5107486" y="417229"/>
            <a:ext cx="821724" cy="4366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tx1"/>
                </a:solidFill>
              </a:rPr>
              <a:t>Jefatura OPGI</a:t>
            </a:r>
            <a:endParaRPr lang="es-PE" sz="800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6173261" y="421345"/>
            <a:ext cx="821724" cy="4366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tx1"/>
                </a:solidFill>
              </a:rPr>
              <a:t>MEF</a:t>
            </a:r>
            <a:endParaRPr lang="es-PE" sz="800" dirty="0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7195786" y="425461"/>
            <a:ext cx="821724" cy="4366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tx1"/>
                </a:solidFill>
              </a:rPr>
              <a:t>Residente SIGA</a:t>
            </a:r>
            <a:endParaRPr lang="es-PE" sz="800" dirty="0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8243024" y="421342"/>
            <a:ext cx="821724" cy="4366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tx1"/>
                </a:solidFill>
              </a:rPr>
              <a:t>UE</a:t>
            </a:r>
            <a:endParaRPr lang="es-PE" sz="800" dirty="0">
              <a:solidFill>
                <a:schemeClr val="tx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240947" y="1105096"/>
            <a:ext cx="577190" cy="1194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dirty="0" smtClean="0">
                <a:solidFill>
                  <a:schemeClr val="tx1"/>
                </a:solidFill>
              </a:rPr>
              <a:t>Inicio</a:t>
            </a:r>
            <a:endParaRPr lang="es-PE" sz="700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03388" y="1414011"/>
            <a:ext cx="657993" cy="321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dirty="0" smtClean="0">
                <a:solidFill>
                  <a:schemeClr val="tx1"/>
                </a:solidFill>
              </a:rPr>
              <a:t>Presenta la propuesta</a:t>
            </a:r>
            <a:endParaRPr lang="es-PE" sz="700" dirty="0">
              <a:solidFill>
                <a:schemeClr val="tx1"/>
              </a:solidFill>
            </a:endParaRPr>
          </a:p>
        </p:txBody>
      </p:sp>
      <p:sp>
        <p:nvSpPr>
          <p:cNvPr id="14" name="Documento 13"/>
          <p:cNvSpPr/>
          <p:nvPr/>
        </p:nvSpPr>
        <p:spPr>
          <a:xfrm>
            <a:off x="426616" y="1760661"/>
            <a:ext cx="669545" cy="292447"/>
          </a:xfrm>
          <a:prstGeom prst="flowChart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" dirty="0" err="1" smtClean="0">
                <a:solidFill>
                  <a:schemeClr val="tx1"/>
                </a:solidFill>
              </a:rPr>
              <a:t>Items</a:t>
            </a:r>
            <a:r>
              <a:rPr lang="es-ES" sz="600" dirty="0" smtClean="0">
                <a:solidFill>
                  <a:schemeClr val="tx1"/>
                </a:solidFill>
              </a:rPr>
              <a:t> modificado/eliminado/agregado</a:t>
            </a:r>
            <a:endParaRPr lang="es-PE" sz="600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232084" y="1442843"/>
            <a:ext cx="657993" cy="321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dirty="0" smtClean="0">
                <a:solidFill>
                  <a:schemeClr val="tx1"/>
                </a:solidFill>
              </a:rPr>
              <a:t>Revisa la propuesta</a:t>
            </a:r>
            <a:endParaRPr lang="es-PE" sz="700" dirty="0">
              <a:solidFill>
                <a:schemeClr val="tx1"/>
              </a:solidFill>
            </a:endParaRPr>
          </a:p>
        </p:txBody>
      </p:sp>
      <p:sp>
        <p:nvSpPr>
          <p:cNvPr id="16" name="Decisión 15"/>
          <p:cNvSpPr/>
          <p:nvPr/>
        </p:nvSpPr>
        <p:spPr>
          <a:xfrm>
            <a:off x="1213543" y="2015376"/>
            <a:ext cx="676533" cy="328117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" dirty="0" smtClean="0">
                <a:solidFill>
                  <a:schemeClr val="tx1"/>
                </a:solidFill>
              </a:rPr>
              <a:t>¿Se ajusta al SP</a:t>
            </a:r>
            <a:endParaRPr lang="es-PE" sz="600" dirty="0">
              <a:solidFill>
                <a:schemeClr val="tx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442145" y="2389264"/>
            <a:ext cx="1915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700" dirty="0" smtClean="0"/>
              <a:t>Si</a:t>
            </a:r>
            <a:endParaRPr lang="es-PE" sz="700" dirty="0"/>
          </a:p>
        </p:txBody>
      </p:sp>
      <p:sp>
        <p:nvSpPr>
          <p:cNvPr id="18" name="Rectángulo 17"/>
          <p:cNvSpPr/>
          <p:nvPr/>
        </p:nvSpPr>
        <p:spPr>
          <a:xfrm>
            <a:off x="1210457" y="2674399"/>
            <a:ext cx="657993" cy="321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dirty="0" smtClean="0">
                <a:solidFill>
                  <a:schemeClr val="tx1"/>
                </a:solidFill>
              </a:rPr>
              <a:t>Registra en el SGP y aprueba</a:t>
            </a:r>
            <a:endParaRPr lang="es-PE" sz="700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217540" y="2682629"/>
            <a:ext cx="657993" cy="321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dirty="0" smtClean="0">
                <a:solidFill>
                  <a:schemeClr val="tx1"/>
                </a:solidFill>
              </a:rPr>
              <a:t>Revisa el registro aprobado</a:t>
            </a:r>
            <a:endParaRPr lang="es-PE" sz="700" dirty="0">
              <a:solidFill>
                <a:schemeClr val="tx1"/>
              </a:solidFill>
            </a:endParaRPr>
          </a:p>
        </p:txBody>
      </p:sp>
      <p:sp>
        <p:nvSpPr>
          <p:cNvPr id="20" name="Decisión 19"/>
          <p:cNvSpPr/>
          <p:nvPr/>
        </p:nvSpPr>
        <p:spPr>
          <a:xfrm>
            <a:off x="2217533" y="3172783"/>
            <a:ext cx="676533" cy="328117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" dirty="0" smtClean="0">
                <a:solidFill>
                  <a:schemeClr val="tx1"/>
                </a:solidFill>
              </a:rPr>
              <a:t>¿Es conforme?</a:t>
            </a:r>
            <a:endParaRPr lang="es-PE" sz="600" dirty="0">
              <a:solidFill>
                <a:schemeClr val="tx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954058" y="2077161"/>
            <a:ext cx="26257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700" dirty="0" smtClean="0"/>
              <a:t>No</a:t>
            </a:r>
            <a:endParaRPr lang="es-PE" sz="700" dirty="0"/>
          </a:p>
        </p:txBody>
      </p:sp>
      <p:sp>
        <p:nvSpPr>
          <p:cNvPr id="23" name="Elipse 22"/>
          <p:cNvSpPr/>
          <p:nvPr/>
        </p:nvSpPr>
        <p:spPr>
          <a:xfrm>
            <a:off x="719280" y="2064802"/>
            <a:ext cx="210065" cy="2388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tx1"/>
                </a:solidFill>
              </a:rPr>
              <a:t>1</a:t>
            </a:r>
            <a:endParaRPr lang="es-PE" sz="800" dirty="0">
              <a:solidFill>
                <a:schemeClr val="tx1"/>
              </a:solidFill>
            </a:endParaRPr>
          </a:p>
        </p:txBody>
      </p:sp>
      <p:cxnSp>
        <p:nvCxnSpPr>
          <p:cNvPr id="25" name="Conector recto de flecha 24"/>
          <p:cNvCxnSpPr>
            <a:stCxn id="12" idx="2"/>
          </p:cNvCxnSpPr>
          <p:nvPr/>
        </p:nvCxnSpPr>
        <p:spPr>
          <a:xfrm flipH="1">
            <a:off x="527754" y="1224544"/>
            <a:ext cx="1788" cy="156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flipH="1">
            <a:off x="1556447" y="1821786"/>
            <a:ext cx="1788" cy="156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/>
          <p:nvPr/>
        </p:nvCxnSpPr>
        <p:spPr>
          <a:xfrm flipH="1">
            <a:off x="907708" y="2176017"/>
            <a:ext cx="957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 flipH="1">
            <a:off x="1111591" y="2188373"/>
            <a:ext cx="957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>
          <a:xfrm flipH="1">
            <a:off x="1540999" y="2517877"/>
            <a:ext cx="1788" cy="156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>
            <a:stCxn id="18" idx="3"/>
            <a:endCxn id="19" idx="1"/>
          </p:cNvCxnSpPr>
          <p:nvPr/>
        </p:nvCxnSpPr>
        <p:spPr>
          <a:xfrm>
            <a:off x="1868449" y="2835039"/>
            <a:ext cx="349091" cy="82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 flipH="1">
            <a:off x="995221" y="346384"/>
            <a:ext cx="8264" cy="642174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>
            <a:off x="2044546" y="317280"/>
            <a:ext cx="0" cy="647114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 flipH="1">
            <a:off x="2548079" y="2995681"/>
            <a:ext cx="1788" cy="156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/>
          <p:cNvCxnSpPr/>
          <p:nvPr/>
        </p:nvCxnSpPr>
        <p:spPr>
          <a:xfrm>
            <a:off x="4062757" y="291579"/>
            <a:ext cx="2966" cy="649684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/>
          <p:cNvCxnSpPr/>
          <p:nvPr/>
        </p:nvCxnSpPr>
        <p:spPr>
          <a:xfrm>
            <a:off x="4999381" y="302232"/>
            <a:ext cx="0" cy="64659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/>
          <p:cNvCxnSpPr/>
          <p:nvPr/>
        </p:nvCxnSpPr>
        <p:spPr>
          <a:xfrm>
            <a:off x="6046617" y="308052"/>
            <a:ext cx="0" cy="646008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>
            <a:off x="7093841" y="298822"/>
            <a:ext cx="16121" cy="648960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/>
          <p:cNvCxnSpPr/>
          <p:nvPr/>
        </p:nvCxnSpPr>
        <p:spPr>
          <a:xfrm>
            <a:off x="8144170" y="295426"/>
            <a:ext cx="13025" cy="647270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de flecha 80"/>
          <p:cNvCxnSpPr/>
          <p:nvPr/>
        </p:nvCxnSpPr>
        <p:spPr>
          <a:xfrm>
            <a:off x="852109" y="1587008"/>
            <a:ext cx="349091" cy="82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ángulo 93"/>
          <p:cNvSpPr/>
          <p:nvPr/>
        </p:nvSpPr>
        <p:spPr>
          <a:xfrm>
            <a:off x="2210081" y="3741847"/>
            <a:ext cx="657993" cy="321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dirty="0" smtClean="0">
                <a:solidFill>
                  <a:schemeClr val="tx1"/>
                </a:solidFill>
              </a:rPr>
              <a:t>Autoriza</a:t>
            </a:r>
          </a:p>
          <a:p>
            <a:pPr algn="ctr"/>
            <a:endParaRPr lang="es-PE" sz="700" dirty="0">
              <a:solidFill>
                <a:schemeClr val="tx1"/>
              </a:solidFill>
            </a:endParaRPr>
          </a:p>
        </p:txBody>
      </p:sp>
      <p:cxnSp>
        <p:nvCxnSpPr>
          <p:cNvPr id="102" name="Conector recto 101"/>
          <p:cNvCxnSpPr/>
          <p:nvPr/>
        </p:nvCxnSpPr>
        <p:spPr>
          <a:xfrm flipH="1">
            <a:off x="1542549" y="2349012"/>
            <a:ext cx="1549" cy="988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Documento 108"/>
          <p:cNvSpPr/>
          <p:nvPr/>
        </p:nvSpPr>
        <p:spPr>
          <a:xfrm>
            <a:off x="2590826" y="4049848"/>
            <a:ext cx="620719" cy="260138"/>
          </a:xfrm>
          <a:prstGeom prst="flowChart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" dirty="0" smtClean="0">
                <a:solidFill>
                  <a:schemeClr val="tx1"/>
                </a:solidFill>
              </a:rPr>
              <a:t>Genera archivo en SGP</a:t>
            </a:r>
            <a:endParaRPr lang="es-PE" sz="600" dirty="0">
              <a:solidFill>
                <a:schemeClr val="tx1"/>
              </a:solidFill>
            </a:endParaRPr>
          </a:p>
        </p:txBody>
      </p:sp>
      <p:sp>
        <p:nvSpPr>
          <p:cNvPr id="115" name="Rectángulo 114"/>
          <p:cNvSpPr/>
          <p:nvPr/>
        </p:nvSpPr>
        <p:spPr>
          <a:xfrm>
            <a:off x="6271255" y="5828706"/>
            <a:ext cx="657993" cy="321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dirty="0" smtClean="0">
                <a:solidFill>
                  <a:schemeClr val="tx1"/>
                </a:solidFill>
              </a:rPr>
              <a:t>Distribuye</a:t>
            </a:r>
            <a:endParaRPr lang="es-PE" sz="700" dirty="0">
              <a:solidFill>
                <a:schemeClr val="tx1"/>
              </a:solidFill>
            </a:endParaRPr>
          </a:p>
        </p:txBody>
      </p:sp>
      <p:sp>
        <p:nvSpPr>
          <p:cNvPr id="116" name="Rectángulo 115"/>
          <p:cNvSpPr/>
          <p:nvPr/>
        </p:nvSpPr>
        <p:spPr>
          <a:xfrm>
            <a:off x="7299958" y="5832822"/>
            <a:ext cx="657993" cy="321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dirty="0" smtClean="0">
                <a:solidFill>
                  <a:schemeClr val="tx1"/>
                </a:solidFill>
              </a:rPr>
              <a:t>Recibe y coordina</a:t>
            </a:r>
            <a:endParaRPr lang="es-PE" sz="700" dirty="0">
              <a:solidFill>
                <a:schemeClr val="tx1"/>
              </a:solidFill>
            </a:endParaRPr>
          </a:p>
        </p:txBody>
      </p:sp>
      <p:sp>
        <p:nvSpPr>
          <p:cNvPr id="117" name="Documento 116"/>
          <p:cNvSpPr/>
          <p:nvPr/>
        </p:nvSpPr>
        <p:spPr>
          <a:xfrm>
            <a:off x="6463589" y="6104691"/>
            <a:ext cx="669545" cy="292447"/>
          </a:xfrm>
          <a:prstGeom prst="flowChart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" dirty="0" smtClean="0">
                <a:solidFill>
                  <a:schemeClr val="tx1"/>
                </a:solidFill>
              </a:rPr>
              <a:t>Correo con nuevo KIT</a:t>
            </a:r>
            <a:endParaRPr lang="es-PE" sz="600" dirty="0">
              <a:solidFill>
                <a:schemeClr val="tx1"/>
              </a:solidFill>
            </a:endParaRPr>
          </a:p>
        </p:txBody>
      </p:sp>
      <p:sp>
        <p:nvSpPr>
          <p:cNvPr id="118" name="Rectángulo 117"/>
          <p:cNvSpPr/>
          <p:nvPr/>
        </p:nvSpPr>
        <p:spPr>
          <a:xfrm>
            <a:off x="8322485" y="5820462"/>
            <a:ext cx="657993" cy="321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dirty="0" smtClean="0">
                <a:solidFill>
                  <a:schemeClr val="tx1"/>
                </a:solidFill>
              </a:rPr>
              <a:t>Incorpora al SIGA PPR</a:t>
            </a:r>
            <a:endParaRPr lang="es-PE" sz="700" dirty="0">
              <a:solidFill>
                <a:schemeClr val="tx1"/>
              </a:solidFill>
            </a:endParaRPr>
          </a:p>
        </p:txBody>
      </p:sp>
      <p:cxnSp>
        <p:nvCxnSpPr>
          <p:cNvPr id="119" name="Conector recto de flecha 118"/>
          <p:cNvCxnSpPr/>
          <p:nvPr/>
        </p:nvCxnSpPr>
        <p:spPr>
          <a:xfrm>
            <a:off x="6935416" y="5981113"/>
            <a:ext cx="349091" cy="82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cto de flecha 119"/>
          <p:cNvCxnSpPr/>
          <p:nvPr/>
        </p:nvCxnSpPr>
        <p:spPr>
          <a:xfrm>
            <a:off x="7982649" y="5985229"/>
            <a:ext cx="349091" cy="82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ángulo 126"/>
          <p:cNvSpPr/>
          <p:nvPr/>
        </p:nvSpPr>
        <p:spPr>
          <a:xfrm>
            <a:off x="3325733" y="4924801"/>
            <a:ext cx="657993" cy="321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dirty="0" smtClean="0">
                <a:solidFill>
                  <a:schemeClr val="tx1"/>
                </a:solidFill>
              </a:rPr>
              <a:t>Conocimiento y comunica</a:t>
            </a:r>
            <a:endParaRPr lang="es-PE" sz="700" dirty="0">
              <a:solidFill>
                <a:schemeClr val="tx1"/>
              </a:solidFill>
            </a:endParaRPr>
          </a:p>
        </p:txBody>
      </p:sp>
      <p:sp>
        <p:nvSpPr>
          <p:cNvPr id="64" name="CuadroTexto 21"/>
          <p:cNvSpPr txBox="1"/>
          <p:nvPr/>
        </p:nvSpPr>
        <p:spPr>
          <a:xfrm>
            <a:off x="1967986" y="3222593"/>
            <a:ext cx="26257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700" dirty="0" smtClean="0"/>
              <a:t>No</a:t>
            </a:r>
            <a:endParaRPr lang="es-PE" sz="700" dirty="0"/>
          </a:p>
        </p:txBody>
      </p:sp>
      <p:sp>
        <p:nvSpPr>
          <p:cNvPr id="65" name="Elipse 22"/>
          <p:cNvSpPr/>
          <p:nvPr/>
        </p:nvSpPr>
        <p:spPr>
          <a:xfrm>
            <a:off x="1733208" y="3210234"/>
            <a:ext cx="210065" cy="2388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tx1"/>
                </a:solidFill>
              </a:rPr>
              <a:t>2</a:t>
            </a:r>
            <a:endParaRPr lang="es-PE" sz="800" dirty="0">
              <a:solidFill>
                <a:schemeClr val="tx1"/>
              </a:solidFill>
            </a:endParaRPr>
          </a:p>
        </p:txBody>
      </p:sp>
      <p:cxnSp>
        <p:nvCxnSpPr>
          <p:cNvPr id="77" name="Conector recto de flecha 40"/>
          <p:cNvCxnSpPr/>
          <p:nvPr/>
        </p:nvCxnSpPr>
        <p:spPr>
          <a:xfrm flipH="1">
            <a:off x="8685736" y="6165329"/>
            <a:ext cx="1788" cy="156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ángulo redondeado 11"/>
          <p:cNvSpPr/>
          <p:nvPr/>
        </p:nvSpPr>
        <p:spPr>
          <a:xfrm>
            <a:off x="8407131" y="6346652"/>
            <a:ext cx="577190" cy="1194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dirty="0" smtClean="0">
                <a:solidFill>
                  <a:schemeClr val="tx1"/>
                </a:solidFill>
              </a:rPr>
              <a:t>Fin</a:t>
            </a:r>
            <a:endParaRPr lang="es-PE" sz="700" dirty="0">
              <a:solidFill>
                <a:schemeClr val="tx1"/>
              </a:solidFill>
            </a:endParaRPr>
          </a:p>
        </p:txBody>
      </p:sp>
      <p:sp>
        <p:nvSpPr>
          <p:cNvPr id="154" name="153 Rectángulo"/>
          <p:cNvSpPr/>
          <p:nvPr/>
        </p:nvSpPr>
        <p:spPr>
          <a:xfrm>
            <a:off x="82907" y="302985"/>
            <a:ext cx="8981842" cy="618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7" name="156 Rectángulo"/>
          <p:cNvSpPr/>
          <p:nvPr/>
        </p:nvSpPr>
        <p:spPr>
          <a:xfrm>
            <a:off x="82907" y="302984"/>
            <a:ext cx="8981842" cy="64854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8" name="157 CuadroTexto"/>
          <p:cNvSpPr txBox="1"/>
          <p:nvPr/>
        </p:nvSpPr>
        <p:spPr>
          <a:xfrm>
            <a:off x="333623" y="9838"/>
            <a:ext cx="826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/>
              <a:t>Flujo de procedimiento para la modificación, agregación o eliminación de ítems de los KIT  en el Sistema de Gestión de Productos</a:t>
            </a:r>
            <a:endParaRPr lang="es-PE" sz="1400" b="1" dirty="0"/>
          </a:p>
        </p:txBody>
      </p:sp>
      <p:sp>
        <p:nvSpPr>
          <p:cNvPr id="159" name="158 CuadroTexto"/>
          <p:cNvSpPr txBox="1"/>
          <p:nvPr/>
        </p:nvSpPr>
        <p:spPr>
          <a:xfrm>
            <a:off x="1050909" y="6460457"/>
            <a:ext cx="2591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smtClean="0"/>
              <a:t>SP: Subproducto            S GP</a:t>
            </a:r>
            <a:r>
              <a:rPr lang="es-PE" sz="1000" dirty="0"/>
              <a:t>: </a:t>
            </a:r>
            <a:r>
              <a:rPr lang="es-PE" sz="1000" dirty="0" smtClean="0"/>
              <a:t>Sistema de Gestión de Productos</a:t>
            </a:r>
            <a:endParaRPr lang="es-PE" sz="1000" dirty="0"/>
          </a:p>
        </p:txBody>
      </p:sp>
      <p:cxnSp>
        <p:nvCxnSpPr>
          <p:cNvPr id="79" name="Conector recto 59"/>
          <p:cNvCxnSpPr/>
          <p:nvPr/>
        </p:nvCxnSpPr>
        <p:spPr>
          <a:xfrm>
            <a:off x="3166819" y="286882"/>
            <a:ext cx="0" cy="650154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Elipse 6"/>
          <p:cNvSpPr/>
          <p:nvPr/>
        </p:nvSpPr>
        <p:spPr>
          <a:xfrm>
            <a:off x="3195208" y="413113"/>
            <a:ext cx="821724" cy="43169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tx1"/>
                </a:solidFill>
              </a:rPr>
              <a:t>Coordinador SGP-OPGI</a:t>
            </a:r>
            <a:endParaRPr lang="es-PE" sz="800" dirty="0">
              <a:solidFill>
                <a:schemeClr val="tx1"/>
              </a:solidFill>
            </a:endParaRPr>
          </a:p>
        </p:txBody>
      </p:sp>
      <p:cxnSp>
        <p:nvCxnSpPr>
          <p:cNvPr id="24" name="23 Conector angular"/>
          <p:cNvCxnSpPr>
            <a:stCxn id="13" idx="0"/>
          </p:cNvCxnSpPr>
          <p:nvPr/>
        </p:nvCxnSpPr>
        <p:spPr>
          <a:xfrm rot="5400000" flipH="1" flipV="1">
            <a:off x="1906089" y="23833"/>
            <a:ext cx="16474" cy="276388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ángulo 18"/>
          <p:cNvSpPr/>
          <p:nvPr/>
        </p:nvSpPr>
        <p:spPr>
          <a:xfrm>
            <a:off x="2216727" y="4934476"/>
            <a:ext cx="657993" cy="321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dirty="0" smtClean="0">
                <a:solidFill>
                  <a:schemeClr val="tx1"/>
                </a:solidFill>
              </a:rPr>
              <a:t>Comunica</a:t>
            </a:r>
            <a:endParaRPr lang="es-PE" sz="700" dirty="0">
              <a:solidFill>
                <a:schemeClr val="tx1"/>
              </a:solidFill>
            </a:endParaRPr>
          </a:p>
        </p:txBody>
      </p:sp>
      <p:cxnSp>
        <p:nvCxnSpPr>
          <p:cNvPr id="83" name="Conector recto de flecha 122"/>
          <p:cNvCxnSpPr/>
          <p:nvPr/>
        </p:nvCxnSpPr>
        <p:spPr>
          <a:xfrm>
            <a:off x="3993128" y="1401657"/>
            <a:ext cx="145191" cy="82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ángulo 18"/>
          <p:cNvSpPr/>
          <p:nvPr/>
        </p:nvSpPr>
        <p:spPr>
          <a:xfrm>
            <a:off x="3316272" y="1247165"/>
            <a:ext cx="657993" cy="321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dirty="0" smtClean="0">
                <a:solidFill>
                  <a:schemeClr val="tx1"/>
                </a:solidFill>
              </a:rPr>
              <a:t>Monitorea</a:t>
            </a:r>
          </a:p>
          <a:p>
            <a:pPr algn="ctr"/>
            <a:r>
              <a:rPr lang="es-ES" sz="700" dirty="0" smtClean="0">
                <a:solidFill>
                  <a:schemeClr val="tx1"/>
                </a:solidFill>
              </a:rPr>
              <a:t>Comunica</a:t>
            </a:r>
            <a:endParaRPr lang="es-PE" sz="700" dirty="0">
              <a:solidFill>
                <a:schemeClr val="tx1"/>
              </a:solidFill>
            </a:endParaRPr>
          </a:p>
        </p:txBody>
      </p:sp>
      <p:sp>
        <p:nvSpPr>
          <p:cNvPr id="85" name="Rectángulo 126"/>
          <p:cNvSpPr/>
          <p:nvPr/>
        </p:nvSpPr>
        <p:spPr>
          <a:xfrm>
            <a:off x="4159712" y="1260011"/>
            <a:ext cx="657993" cy="321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dirty="0" smtClean="0">
                <a:solidFill>
                  <a:schemeClr val="tx1"/>
                </a:solidFill>
              </a:rPr>
              <a:t>Conocimiento</a:t>
            </a:r>
            <a:endParaRPr lang="es-PE" sz="700" dirty="0">
              <a:solidFill>
                <a:schemeClr val="tx1"/>
              </a:solidFill>
            </a:endParaRPr>
          </a:p>
        </p:txBody>
      </p:sp>
      <p:sp>
        <p:nvSpPr>
          <p:cNvPr id="90" name="Rectángulo 18"/>
          <p:cNvSpPr/>
          <p:nvPr/>
        </p:nvSpPr>
        <p:spPr>
          <a:xfrm>
            <a:off x="4223194" y="4667417"/>
            <a:ext cx="657993" cy="321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dirty="0" smtClean="0">
                <a:solidFill>
                  <a:schemeClr val="tx1"/>
                </a:solidFill>
              </a:rPr>
              <a:t>Conocimiento</a:t>
            </a:r>
            <a:endParaRPr lang="es-PE" sz="700" dirty="0">
              <a:solidFill>
                <a:schemeClr val="tx1"/>
              </a:solidFill>
            </a:endParaRPr>
          </a:p>
        </p:txBody>
      </p:sp>
      <p:sp>
        <p:nvSpPr>
          <p:cNvPr id="93" name="Rectángulo 126"/>
          <p:cNvSpPr/>
          <p:nvPr/>
        </p:nvSpPr>
        <p:spPr>
          <a:xfrm>
            <a:off x="5121635" y="4973864"/>
            <a:ext cx="657993" cy="321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dirty="0" smtClean="0">
                <a:solidFill>
                  <a:schemeClr val="tx1"/>
                </a:solidFill>
              </a:rPr>
              <a:t>Conocimiento</a:t>
            </a:r>
            <a:endParaRPr lang="es-PE" sz="700" dirty="0">
              <a:solidFill>
                <a:schemeClr val="tx1"/>
              </a:solidFill>
            </a:endParaRPr>
          </a:p>
        </p:txBody>
      </p:sp>
      <p:sp>
        <p:nvSpPr>
          <p:cNvPr id="98" name="Documento 116"/>
          <p:cNvSpPr/>
          <p:nvPr/>
        </p:nvSpPr>
        <p:spPr>
          <a:xfrm>
            <a:off x="2630718" y="3560626"/>
            <a:ext cx="669545" cy="181222"/>
          </a:xfrm>
          <a:prstGeom prst="flowChart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" dirty="0" smtClean="0">
                <a:solidFill>
                  <a:schemeClr val="tx1"/>
                </a:solidFill>
              </a:rPr>
              <a:t>Correo</a:t>
            </a:r>
            <a:endParaRPr lang="es-PE" sz="600" dirty="0">
              <a:solidFill>
                <a:schemeClr val="tx1"/>
              </a:solidFill>
            </a:endParaRPr>
          </a:p>
        </p:txBody>
      </p:sp>
      <p:sp>
        <p:nvSpPr>
          <p:cNvPr id="101" name="Documento 116"/>
          <p:cNvSpPr/>
          <p:nvPr/>
        </p:nvSpPr>
        <p:spPr>
          <a:xfrm>
            <a:off x="2614595" y="5240101"/>
            <a:ext cx="669545" cy="181222"/>
          </a:xfrm>
          <a:prstGeom prst="flowChart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" dirty="0" smtClean="0">
                <a:solidFill>
                  <a:schemeClr val="tx1"/>
                </a:solidFill>
              </a:rPr>
              <a:t>Correo</a:t>
            </a:r>
            <a:endParaRPr lang="es-PE" sz="600" dirty="0">
              <a:solidFill>
                <a:schemeClr val="tx1"/>
              </a:solidFill>
            </a:endParaRPr>
          </a:p>
        </p:txBody>
      </p:sp>
      <p:sp>
        <p:nvSpPr>
          <p:cNvPr id="124" name="CuadroTexto 21"/>
          <p:cNvSpPr txBox="1"/>
          <p:nvPr/>
        </p:nvSpPr>
        <p:spPr>
          <a:xfrm>
            <a:off x="4362059" y="5995706"/>
            <a:ext cx="26257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700" dirty="0" smtClean="0"/>
              <a:t>SGP</a:t>
            </a:r>
            <a:endParaRPr lang="es-PE" sz="700" dirty="0"/>
          </a:p>
        </p:txBody>
      </p:sp>
      <p:cxnSp>
        <p:nvCxnSpPr>
          <p:cNvPr id="92" name="Conector recto 39"/>
          <p:cNvCxnSpPr/>
          <p:nvPr/>
        </p:nvCxnSpPr>
        <p:spPr>
          <a:xfrm flipH="1">
            <a:off x="2129209" y="3328893"/>
            <a:ext cx="957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Decisión 71"/>
          <p:cNvSpPr/>
          <p:nvPr/>
        </p:nvSpPr>
        <p:spPr>
          <a:xfrm>
            <a:off x="4245488" y="3703123"/>
            <a:ext cx="676533" cy="328117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" dirty="0" smtClean="0">
                <a:solidFill>
                  <a:schemeClr val="tx1"/>
                </a:solidFill>
              </a:rPr>
              <a:t>¿Es conforme?</a:t>
            </a:r>
            <a:endParaRPr lang="es-PE" sz="600" dirty="0">
              <a:solidFill>
                <a:schemeClr val="tx1"/>
              </a:solidFill>
            </a:endParaRPr>
          </a:p>
        </p:txBody>
      </p:sp>
      <p:cxnSp>
        <p:nvCxnSpPr>
          <p:cNvPr id="96" name="Conector recto de flecha 73"/>
          <p:cNvCxnSpPr/>
          <p:nvPr/>
        </p:nvCxnSpPr>
        <p:spPr>
          <a:xfrm flipH="1">
            <a:off x="4576034" y="3526021"/>
            <a:ext cx="1788" cy="156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cto 120"/>
          <p:cNvCxnSpPr/>
          <p:nvPr/>
        </p:nvCxnSpPr>
        <p:spPr>
          <a:xfrm flipH="1">
            <a:off x="2904348" y="3336099"/>
            <a:ext cx="95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uadroTexto 121"/>
          <p:cNvSpPr txBox="1"/>
          <p:nvPr/>
        </p:nvSpPr>
        <p:spPr>
          <a:xfrm>
            <a:off x="2944526" y="3241363"/>
            <a:ext cx="2625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 smtClean="0"/>
              <a:t>Si</a:t>
            </a:r>
            <a:endParaRPr lang="es-PE" sz="700" dirty="0"/>
          </a:p>
        </p:txBody>
      </p:sp>
      <p:cxnSp>
        <p:nvCxnSpPr>
          <p:cNvPr id="111" name="Conector recto de flecha 122"/>
          <p:cNvCxnSpPr/>
          <p:nvPr/>
        </p:nvCxnSpPr>
        <p:spPr>
          <a:xfrm flipV="1">
            <a:off x="3061912" y="3322619"/>
            <a:ext cx="1168736" cy="105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ángulo 18"/>
          <p:cNvSpPr/>
          <p:nvPr/>
        </p:nvSpPr>
        <p:spPr>
          <a:xfrm>
            <a:off x="4234338" y="3169325"/>
            <a:ext cx="657993" cy="321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dirty="0" smtClean="0">
                <a:solidFill>
                  <a:schemeClr val="tx1"/>
                </a:solidFill>
              </a:rPr>
              <a:t>Revisa consistencia de la propuesta</a:t>
            </a:r>
            <a:endParaRPr lang="es-PE" sz="700" dirty="0">
              <a:solidFill>
                <a:schemeClr val="tx1"/>
              </a:solidFill>
            </a:endParaRPr>
          </a:p>
        </p:txBody>
      </p:sp>
      <p:sp>
        <p:nvSpPr>
          <p:cNvPr id="114" name="CuadroTexto 16"/>
          <p:cNvSpPr txBox="1"/>
          <p:nvPr/>
        </p:nvSpPr>
        <p:spPr>
          <a:xfrm>
            <a:off x="4500874" y="4072270"/>
            <a:ext cx="316832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700" dirty="0" smtClean="0"/>
              <a:t>No</a:t>
            </a:r>
            <a:endParaRPr lang="es-PE" sz="700" dirty="0"/>
          </a:p>
        </p:txBody>
      </p:sp>
      <p:sp>
        <p:nvSpPr>
          <p:cNvPr id="121" name="CuadroTexto 21"/>
          <p:cNvSpPr txBox="1"/>
          <p:nvPr/>
        </p:nvSpPr>
        <p:spPr>
          <a:xfrm>
            <a:off x="3994665" y="3784256"/>
            <a:ext cx="262578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700" dirty="0" smtClean="0"/>
              <a:t>Si</a:t>
            </a:r>
            <a:endParaRPr lang="es-PE" sz="700" dirty="0"/>
          </a:p>
        </p:txBody>
      </p:sp>
      <p:cxnSp>
        <p:nvCxnSpPr>
          <p:cNvPr id="123" name="Conector recto de flecha 37"/>
          <p:cNvCxnSpPr>
            <a:endCxn id="94" idx="3"/>
          </p:cNvCxnSpPr>
          <p:nvPr/>
        </p:nvCxnSpPr>
        <p:spPr>
          <a:xfrm flipH="1">
            <a:off x="2868075" y="3883113"/>
            <a:ext cx="1181935" cy="193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39"/>
          <p:cNvCxnSpPr/>
          <p:nvPr/>
        </p:nvCxnSpPr>
        <p:spPr>
          <a:xfrm flipH="1">
            <a:off x="4143207" y="3875590"/>
            <a:ext cx="957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recto de flecha 40"/>
          <p:cNvCxnSpPr/>
          <p:nvPr/>
        </p:nvCxnSpPr>
        <p:spPr>
          <a:xfrm flipH="1">
            <a:off x="4599728" y="4200883"/>
            <a:ext cx="1788" cy="156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cto 101"/>
          <p:cNvCxnSpPr/>
          <p:nvPr/>
        </p:nvCxnSpPr>
        <p:spPr>
          <a:xfrm flipH="1">
            <a:off x="4601277" y="4032018"/>
            <a:ext cx="1549" cy="988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Elipse 22"/>
          <p:cNvSpPr/>
          <p:nvPr/>
        </p:nvSpPr>
        <p:spPr>
          <a:xfrm>
            <a:off x="4509346" y="4367999"/>
            <a:ext cx="210065" cy="2388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tx1"/>
                </a:solidFill>
              </a:rPr>
              <a:t>2</a:t>
            </a:r>
            <a:endParaRPr lang="es-PE" sz="800" dirty="0">
              <a:solidFill>
                <a:schemeClr val="tx1"/>
              </a:solidFill>
            </a:endParaRPr>
          </a:p>
        </p:txBody>
      </p:sp>
      <p:cxnSp>
        <p:nvCxnSpPr>
          <p:cNvPr id="28" name="27 Conector recto"/>
          <p:cNvCxnSpPr>
            <a:stCxn id="94" idx="2"/>
            <a:endCxn id="82" idx="0"/>
          </p:cNvCxnSpPr>
          <p:nvPr/>
        </p:nvCxnSpPr>
        <p:spPr>
          <a:xfrm>
            <a:off x="2539078" y="4063128"/>
            <a:ext cx="6646" cy="871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ector recto de flecha 43"/>
          <p:cNvCxnSpPr>
            <a:endCxn id="127" idx="1"/>
          </p:cNvCxnSpPr>
          <p:nvPr/>
        </p:nvCxnSpPr>
        <p:spPr>
          <a:xfrm>
            <a:off x="2879562" y="5085441"/>
            <a:ext cx="44617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recto de flecha 122"/>
          <p:cNvCxnSpPr>
            <a:endCxn id="93" idx="1"/>
          </p:cNvCxnSpPr>
          <p:nvPr/>
        </p:nvCxnSpPr>
        <p:spPr>
          <a:xfrm flipV="1">
            <a:off x="3994665" y="5134505"/>
            <a:ext cx="1126970" cy="6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angular"/>
          <p:cNvCxnSpPr>
            <a:stCxn id="127" idx="0"/>
            <a:endCxn id="90" idx="1"/>
          </p:cNvCxnSpPr>
          <p:nvPr/>
        </p:nvCxnSpPr>
        <p:spPr>
          <a:xfrm rot="5400000" flipH="1" flipV="1">
            <a:off x="3890589" y="4592198"/>
            <a:ext cx="96744" cy="568465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cto de flecha 51"/>
          <p:cNvCxnSpPr>
            <a:stCxn id="142" idx="2"/>
          </p:cNvCxnSpPr>
          <p:nvPr/>
        </p:nvCxnSpPr>
        <p:spPr>
          <a:xfrm flipH="1">
            <a:off x="6582335" y="5596630"/>
            <a:ext cx="11283" cy="2532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ángulo 126"/>
          <p:cNvSpPr/>
          <p:nvPr/>
        </p:nvSpPr>
        <p:spPr>
          <a:xfrm>
            <a:off x="6264621" y="5275349"/>
            <a:ext cx="657993" cy="321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" dirty="0" smtClean="0">
                <a:solidFill>
                  <a:schemeClr val="tx1"/>
                </a:solidFill>
              </a:rPr>
              <a:t>Conocimiento</a:t>
            </a:r>
            <a:endParaRPr lang="es-PE" sz="700" dirty="0">
              <a:solidFill>
                <a:schemeClr val="tx1"/>
              </a:solidFill>
            </a:endParaRPr>
          </a:p>
        </p:txBody>
      </p:sp>
      <p:cxnSp>
        <p:nvCxnSpPr>
          <p:cNvPr id="140" name="139 Conector angular"/>
          <p:cNvCxnSpPr>
            <a:stCxn id="127" idx="2"/>
            <a:endCxn id="142" idx="1"/>
          </p:cNvCxnSpPr>
          <p:nvPr/>
        </p:nvCxnSpPr>
        <p:spPr>
          <a:xfrm rot="16200000" flipH="1">
            <a:off x="4864721" y="4036089"/>
            <a:ext cx="189908" cy="260989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144 Conector angular"/>
          <p:cNvCxnSpPr>
            <a:stCxn id="94" idx="1"/>
            <a:endCxn id="115" idx="1"/>
          </p:cNvCxnSpPr>
          <p:nvPr/>
        </p:nvCxnSpPr>
        <p:spPr>
          <a:xfrm rot="10800000" flipH="1" flipV="1">
            <a:off x="2210081" y="3902487"/>
            <a:ext cx="4061174" cy="2086859"/>
          </a:xfrm>
          <a:prstGeom prst="bentConnector3">
            <a:avLst>
              <a:gd name="adj1" fmla="val -4222"/>
            </a:avLst>
          </a:prstGeom>
          <a:ln w="285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155 Conector recto de flecha"/>
          <p:cNvCxnSpPr/>
          <p:nvPr/>
        </p:nvCxnSpPr>
        <p:spPr>
          <a:xfrm>
            <a:off x="1011746" y="6436194"/>
            <a:ext cx="285311" cy="331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159 Conector recto de flecha"/>
          <p:cNvCxnSpPr/>
          <p:nvPr/>
        </p:nvCxnSpPr>
        <p:spPr>
          <a:xfrm flipH="1">
            <a:off x="1666119" y="6436194"/>
            <a:ext cx="331684" cy="331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CuadroTexto 121"/>
          <p:cNvSpPr txBox="1"/>
          <p:nvPr/>
        </p:nvSpPr>
        <p:spPr>
          <a:xfrm>
            <a:off x="1318917" y="6349420"/>
            <a:ext cx="362111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s-ES" sz="700" b="1" dirty="0" smtClean="0"/>
              <a:t>3 días</a:t>
            </a:r>
            <a:endParaRPr lang="es-PE" sz="700" b="1" dirty="0"/>
          </a:p>
        </p:txBody>
      </p:sp>
      <p:cxnSp>
        <p:nvCxnSpPr>
          <p:cNvPr id="178" name="177 Conector recto de flecha"/>
          <p:cNvCxnSpPr/>
          <p:nvPr/>
        </p:nvCxnSpPr>
        <p:spPr>
          <a:xfrm>
            <a:off x="2110007" y="6439509"/>
            <a:ext cx="285311" cy="331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178 Conector recto de flecha"/>
          <p:cNvCxnSpPr/>
          <p:nvPr/>
        </p:nvCxnSpPr>
        <p:spPr>
          <a:xfrm flipH="1">
            <a:off x="2779289" y="6439509"/>
            <a:ext cx="331684" cy="331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CuadroTexto 121"/>
          <p:cNvSpPr txBox="1"/>
          <p:nvPr/>
        </p:nvSpPr>
        <p:spPr>
          <a:xfrm>
            <a:off x="2417178" y="6352735"/>
            <a:ext cx="362111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s-ES" sz="700" b="1" dirty="0" smtClean="0"/>
              <a:t>2 días</a:t>
            </a:r>
            <a:endParaRPr lang="es-PE" sz="700" b="1" dirty="0"/>
          </a:p>
        </p:txBody>
      </p:sp>
      <p:cxnSp>
        <p:nvCxnSpPr>
          <p:cNvPr id="181" name="180 Conector recto de flecha"/>
          <p:cNvCxnSpPr/>
          <p:nvPr/>
        </p:nvCxnSpPr>
        <p:spPr>
          <a:xfrm>
            <a:off x="3211544" y="6446138"/>
            <a:ext cx="25221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181 Conector recto de flecha"/>
          <p:cNvCxnSpPr/>
          <p:nvPr/>
        </p:nvCxnSpPr>
        <p:spPr>
          <a:xfrm flipH="1">
            <a:off x="3803008" y="6446138"/>
            <a:ext cx="26271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CuadroTexto 121"/>
          <p:cNvSpPr txBox="1"/>
          <p:nvPr/>
        </p:nvSpPr>
        <p:spPr>
          <a:xfrm>
            <a:off x="3485622" y="6356050"/>
            <a:ext cx="362111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s-ES" sz="700" b="1" dirty="0" smtClean="0"/>
              <a:t>0.2 día</a:t>
            </a:r>
          </a:p>
          <a:p>
            <a:r>
              <a:rPr lang="es-ES" sz="700" b="1" dirty="0" smtClean="0"/>
              <a:t>0.3 día</a:t>
            </a:r>
            <a:endParaRPr lang="es-PE" sz="700" b="1" dirty="0"/>
          </a:p>
        </p:txBody>
      </p:sp>
      <p:cxnSp>
        <p:nvCxnSpPr>
          <p:cNvPr id="188" name="187 Conector recto de flecha"/>
          <p:cNvCxnSpPr/>
          <p:nvPr/>
        </p:nvCxnSpPr>
        <p:spPr>
          <a:xfrm>
            <a:off x="4093632" y="6459392"/>
            <a:ext cx="25221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188 Conector recto de flecha"/>
          <p:cNvCxnSpPr/>
          <p:nvPr/>
        </p:nvCxnSpPr>
        <p:spPr>
          <a:xfrm flipH="1">
            <a:off x="4707459" y="6459392"/>
            <a:ext cx="26271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CuadroTexto 121"/>
          <p:cNvSpPr txBox="1"/>
          <p:nvPr/>
        </p:nvSpPr>
        <p:spPr>
          <a:xfrm>
            <a:off x="4427344" y="6369304"/>
            <a:ext cx="362111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s-ES" sz="700" b="1" dirty="0" smtClean="0"/>
              <a:t>1 día</a:t>
            </a:r>
            <a:endParaRPr lang="es-PE" sz="700" b="1" dirty="0"/>
          </a:p>
        </p:txBody>
      </p:sp>
      <p:cxnSp>
        <p:nvCxnSpPr>
          <p:cNvPr id="191" name="190 Conector recto de flecha"/>
          <p:cNvCxnSpPr/>
          <p:nvPr/>
        </p:nvCxnSpPr>
        <p:spPr>
          <a:xfrm>
            <a:off x="5042877" y="6448176"/>
            <a:ext cx="285311" cy="331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191 Conector recto de flecha"/>
          <p:cNvCxnSpPr/>
          <p:nvPr/>
        </p:nvCxnSpPr>
        <p:spPr>
          <a:xfrm flipH="1">
            <a:off x="5682342" y="6448176"/>
            <a:ext cx="331684" cy="331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CuadroTexto 121"/>
          <p:cNvSpPr txBox="1"/>
          <p:nvPr/>
        </p:nvSpPr>
        <p:spPr>
          <a:xfrm>
            <a:off x="5350048" y="6361402"/>
            <a:ext cx="362111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s-ES" sz="700" b="1" dirty="0" smtClean="0"/>
              <a:t>0 día</a:t>
            </a:r>
            <a:endParaRPr lang="es-PE" sz="700" b="1" dirty="0"/>
          </a:p>
        </p:txBody>
      </p:sp>
    </p:spTree>
    <p:extLst>
      <p:ext uri="{BB962C8B-B14F-4D97-AF65-F5344CB8AC3E}">
        <p14:creationId xmlns:p14="http://schemas.microsoft.com/office/powerpoint/2010/main" val="26125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50" y="4517430"/>
            <a:ext cx="9144650" cy="22962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47F28"/>
              </a:solidFill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176247" y="4998466"/>
            <a:ext cx="73152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7000"/>
              </a:lnSpc>
            </a:pPr>
            <a:r>
              <a:rPr lang="es-ES" sz="5600" dirty="0" smtClean="0">
                <a:solidFill>
                  <a:schemeClr val="bg1"/>
                </a:solidFill>
              </a:rPr>
              <a:t>GRACIAS</a:t>
            </a:r>
            <a:endParaRPr lang="es-ES" sz="5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" y="0"/>
            <a:ext cx="9144650" cy="529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7 Grupo"/>
          <p:cNvGrpSpPr>
            <a:grpSpLocks/>
          </p:cNvGrpSpPr>
          <p:nvPr/>
        </p:nvGrpSpPr>
        <p:grpSpPr bwMode="auto">
          <a:xfrm>
            <a:off x="4521776" y="5468674"/>
            <a:ext cx="4088342" cy="1222412"/>
            <a:chOff x="-38492" y="-57265"/>
            <a:chExt cx="3450366" cy="614862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492" y="-57265"/>
              <a:ext cx="3200400" cy="46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756526" y="78172"/>
              <a:ext cx="1655348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</a:pPr>
              <a:r>
                <a:rPr lang="es-PE" altLang="es-PE" sz="700" b="1" dirty="0">
                  <a:solidFill>
                    <a:srgbClr val="FFFFFF"/>
                  </a:solidFill>
                  <a:latin typeface="Arial" charset="0"/>
                </a:rPr>
                <a:t>Oficina General de Planeamiento, Presupuesto y Modernización </a:t>
              </a:r>
              <a:endParaRPr lang="es-PE" altLang="es-PE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190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754743"/>
            <a:ext cx="8810172" cy="590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06400" y="178007"/>
            <a:ext cx="8418286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/>
              <a:t>CÓMO SE HACE LA PROGRAMACIÓN O LLENADO DE LOS KITS</a:t>
            </a:r>
            <a:endParaRPr lang="es-PE" sz="2400" b="1" dirty="0"/>
          </a:p>
        </p:txBody>
      </p:sp>
    </p:spTree>
    <p:extLst>
      <p:ext uri="{BB962C8B-B14F-4D97-AF65-F5344CB8AC3E}">
        <p14:creationId xmlns:p14="http://schemas.microsoft.com/office/powerpoint/2010/main" val="340588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09037" y="193354"/>
            <a:ext cx="7535807" cy="7261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kern="1200" dirty="0" smtClean="0"/>
              <a:t>SI UN INSUMO NO LO ENCUENTRO EN EL KIT DEL SIGA </a:t>
            </a:r>
            <a:r>
              <a:rPr lang="es-PE" sz="2400" b="1" kern="1200" dirty="0" err="1" smtClean="0"/>
              <a:t>PpR</a:t>
            </a:r>
            <a:endParaRPr lang="es-PE" sz="2400" b="1" kern="1200" dirty="0"/>
          </a:p>
        </p:txBody>
      </p:sp>
      <p:sp>
        <p:nvSpPr>
          <p:cNvPr id="3" name="2 Rectángulo"/>
          <p:cNvSpPr/>
          <p:nvPr/>
        </p:nvSpPr>
        <p:spPr>
          <a:xfrm>
            <a:off x="809037" y="1375581"/>
            <a:ext cx="7535807" cy="7261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kern="1200" dirty="0" smtClean="0"/>
              <a:t>QUÉ HAGO?</a:t>
            </a:r>
            <a:endParaRPr lang="es-PE" sz="2400" b="1" kern="1200" dirty="0"/>
          </a:p>
        </p:txBody>
      </p:sp>
      <p:sp>
        <p:nvSpPr>
          <p:cNvPr id="4" name="3 Rectángulo"/>
          <p:cNvSpPr/>
          <p:nvPr/>
        </p:nvSpPr>
        <p:spPr>
          <a:xfrm>
            <a:off x="809037" y="2897448"/>
            <a:ext cx="7535807" cy="7261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dirty="0" smtClean="0"/>
              <a:t>CÓMO</a:t>
            </a:r>
            <a:r>
              <a:rPr lang="es-PE" sz="2400" b="1" kern="1200" dirty="0" smtClean="0"/>
              <a:t> LO PIDO?</a:t>
            </a:r>
            <a:endParaRPr lang="es-PE" sz="2400" b="1" kern="1200" dirty="0"/>
          </a:p>
        </p:txBody>
      </p:sp>
      <p:sp>
        <p:nvSpPr>
          <p:cNvPr id="5" name="4 Rectángulo"/>
          <p:cNvSpPr/>
          <p:nvPr/>
        </p:nvSpPr>
        <p:spPr>
          <a:xfrm>
            <a:off x="939666" y="4813335"/>
            <a:ext cx="7535807" cy="7261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kern="1200" dirty="0" smtClean="0"/>
              <a:t>A QUIÉN LE PID0?</a:t>
            </a:r>
            <a:endParaRPr lang="es-PE" sz="2400" b="1" kern="1200" dirty="0"/>
          </a:p>
        </p:txBody>
      </p:sp>
    </p:spTree>
    <p:extLst>
      <p:ext uri="{BB962C8B-B14F-4D97-AF65-F5344CB8AC3E}">
        <p14:creationId xmlns:p14="http://schemas.microsoft.com/office/powerpoint/2010/main" val="2845158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77372" y="291681"/>
            <a:ext cx="8389258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/>
              <a:t>CÓMO SE SOLICITA UN ITEMS EN EL KIT- LLENANDO TODO LOS CAMPOS DE ESTE CUADRO</a:t>
            </a:r>
            <a:endParaRPr lang="es-PE" sz="2800" b="1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1" y="1756229"/>
            <a:ext cx="7968343" cy="46155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216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77371" y="385053"/>
            <a:ext cx="8314712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/>
              <a:t>FORMATO RESUMEN PARA SOLICITUD DE INCORPORACIÓN DE ITEMS -SGP</a:t>
            </a:r>
            <a:endParaRPr lang="es-PE" sz="2800" b="1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1" y="1451429"/>
            <a:ext cx="8314712" cy="4847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6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946245" y="417080"/>
            <a:ext cx="7647295" cy="781916"/>
            <a:chOff x="0" y="2306"/>
            <a:chExt cx="7647295" cy="781916"/>
          </a:xfrm>
        </p:grpSpPr>
        <p:sp>
          <p:nvSpPr>
            <p:cNvPr id="3" name="2 Rectángulo redondeado"/>
            <p:cNvSpPr/>
            <p:nvPr/>
          </p:nvSpPr>
          <p:spPr>
            <a:xfrm>
              <a:off x="0" y="2306"/>
              <a:ext cx="7647295" cy="7819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55744" y="58050"/>
              <a:ext cx="7535807" cy="7261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400" kern="1200" dirty="0" smtClean="0"/>
                <a:t>Búsqueda del código y la descripción en el catálogo de bienes y servicios del MEF</a:t>
              </a:r>
              <a:endParaRPr lang="es-PE" sz="2400" kern="1200" dirty="0"/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"/>
          <a:stretch/>
        </p:blipFill>
        <p:spPr bwMode="auto">
          <a:xfrm>
            <a:off x="333829" y="1567543"/>
            <a:ext cx="8548914" cy="496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313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09037" y="193354"/>
            <a:ext cx="7535807" cy="7261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kern="1200" dirty="0" smtClean="0"/>
              <a:t>SI UN INSUMO NO LO ENCUENTRO EN EL CATALOGO DE BIENES Y SERVICIOS DEL MEF</a:t>
            </a:r>
            <a:endParaRPr lang="es-PE" sz="2400" b="1" kern="1200" dirty="0"/>
          </a:p>
        </p:txBody>
      </p:sp>
      <p:sp>
        <p:nvSpPr>
          <p:cNvPr id="3" name="2 Rectángulo"/>
          <p:cNvSpPr/>
          <p:nvPr/>
        </p:nvSpPr>
        <p:spPr>
          <a:xfrm>
            <a:off x="809037" y="1375581"/>
            <a:ext cx="7535807" cy="7261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kern="1200" dirty="0" smtClean="0"/>
              <a:t>QUÉ HAGO?</a:t>
            </a:r>
            <a:endParaRPr lang="es-PE" sz="2400" b="1" kern="1200" dirty="0"/>
          </a:p>
        </p:txBody>
      </p:sp>
      <p:sp>
        <p:nvSpPr>
          <p:cNvPr id="4" name="3 Rectángulo"/>
          <p:cNvSpPr/>
          <p:nvPr/>
        </p:nvSpPr>
        <p:spPr>
          <a:xfrm>
            <a:off x="809037" y="2897448"/>
            <a:ext cx="7535807" cy="7261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dirty="0" smtClean="0"/>
              <a:t>CÓMO</a:t>
            </a:r>
            <a:r>
              <a:rPr lang="es-PE" sz="2400" b="1" kern="1200" dirty="0" smtClean="0"/>
              <a:t> LO PIDO?</a:t>
            </a:r>
            <a:endParaRPr lang="es-PE" sz="2400" b="1" kern="1200" dirty="0"/>
          </a:p>
        </p:txBody>
      </p:sp>
      <p:sp>
        <p:nvSpPr>
          <p:cNvPr id="5" name="4 Rectángulo"/>
          <p:cNvSpPr/>
          <p:nvPr/>
        </p:nvSpPr>
        <p:spPr>
          <a:xfrm>
            <a:off x="809037" y="4290363"/>
            <a:ext cx="7535807" cy="7261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kern="1200" dirty="0" smtClean="0"/>
              <a:t>A QUIÉN LE PID0?</a:t>
            </a:r>
            <a:endParaRPr lang="es-PE" sz="2400" b="1" kern="1200" dirty="0"/>
          </a:p>
        </p:txBody>
      </p:sp>
      <p:sp>
        <p:nvSpPr>
          <p:cNvPr id="6" name="5 Rectángulo"/>
          <p:cNvSpPr/>
          <p:nvPr/>
        </p:nvSpPr>
        <p:spPr>
          <a:xfrm>
            <a:off x="939666" y="5766785"/>
            <a:ext cx="7535807" cy="726172"/>
          </a:xfrm>
          <a:prstGeom prst="rect">
            <a:avLst/>
          </a:prstGeom>
          <a:solidFill>
            <a:srgbClr val="FFC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kern="1200" dirty="0" smtClean="0"/>
              <a:t> QUIÉN EVALÚA LA SOLICITUD DEL PEDIDO?</a:t>
            </a:r>
            <a:endParaRPr lang="es-PE" sz="2400" b="1" kern="1200" dirty="0"/>
          </a:p>
        </p:txBody>
      </p:sp>
    </p:spTree>
    <p:extLst>
      <p:ext uri="{BB962C8B-B14F-4D97-AF65-F5344CB8AC3E}">
        <p14:creationId xmlns:p14="http://schemas.microsoft.com/office/powerpoint/2010/main" val="33709350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5656</TotalTime>
  <Words>1112</Words>
  <Application>Microsoft Office PowerPoint</Application>
  <PresentationFormat>Presentación en pantalla (4:3)</PresentationFormat>
  <Paragraphs>163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Ninguna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SAUL SORIA SANCHEZ</dc:creator>
  <cp:lastModifiedBy>MILAGROS CAYO GIRAO DE APARICIO</cp:lastModifiedBy>
  <cp:revision>379</cp:revision>
  <dcterms:created xsi:type="dcterms:W3CDTF">2013-12-11T11:18:35Z</dcterms:created>
  <dcterms:modified xsi:type="dcterms:W3CDTF">2017-03-17T16:57:45Z</dcterms:modified>
</cp:coreProperties>
</file>